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unknown"/>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77" r:id="rId6"/>
    <p:sldId id="282" r:id="rId7"/>
    <p:sldId id="278" r:id="rId8"/>
    <p:sldId id="279" r:id="rId9"/>
    <p:sldId id="280" r:id="rId10"/>
    <p:sldId id="259" r:id="rId11"/>
    <p:sldId id="260" r:id="rId12"/>
    <p:sldId id="271" r:id="rId13"/>
    <p:sldId id="281" r:id="rId14"/>
    <p:sldId id="261" r:id="rId15"/>
    <p:sldId id="262" r:id="rId16"/>
    <p:sldId id="263" r:id="rId17"/>
    <p:sldId id="272" r:id="rId18"/>
    <p:sldId id="265" r:id="rId19"/>
    <p:sldId id="267" r:id="rId20"/>
    <p:sldId id="269" r:id="rId21"/>
    <p:sldId id="270" r:id="rId22"/>
    <p:sldId id="258" r:id="rId23"/>
  </p:sldIdLst>
  <p:sldSz cx="12192000" cy="6858000"/>
  <p:notesSz cx="6797675" cy="987266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99DF"/>
    <a:srgbClr val="7ED957"/>
    <a:srgbClr val="0245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75" autoAdjust="0"/>
    <p:restoredTop sz="94660"/>
  </p:normalViewPr>
  <p:slideViewPr>
    <p:cSldViewPr snapToGrid="0">
      <p:cViewPr varScale="1">
        <p:scale>
          <a:sx n="116" d="100"/>
          <a:sy n="116" d="100"/>
        </p:scale>
        <p:origin x="48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B63F91E-A9AF-2F11-B167-66174745E75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FF05FC51-7788-CE4A-86F6-175379B2DA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F0789429-4D42-E57E-1717-47F39DD65CCA}"/>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5" name="Θέση υποσέλιδου 4">
            <a:extLst>
              <a:ext uri="{FF2B5EF4-FFF2-40B4-BE49-F238E27FC236}">
                <a16:creationId xmlns:a16="http://schemas.microsoft.com/office/drawing/2014/main" xmlns="" id="{99AC806E-6E72-9BB3-EE74-BB13C667896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3606C712-A6C4-1D36-3148-FC28D7273AD9}"/>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3067900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5F72C64-CD01-6417-7069-14AC6637216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BE1E1E30-E6DC-DD25-ADBE-FCAADF04266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D6B86B15-8D46-1A60-BD3D-71BDBA950CA4}"/>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5" name="Θέση υποσέλιδου 4">
            <a:extLst>
              <a:ext uri="{FF2B5EF4-FFF2-40B4-BE49-F238E27FC236}">
                <a16:creationId xmlns:a16="http://schemas.microsoft.com/office/drawing/2014/main" xmlns="" id="{BAF800F7-4EF6-5E5C-C00D-36F0AE2A3EF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BCC0D633-29A4-9461-4E72-DBCF1E80170C}"/>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1698221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A377C3B2-683B-FEF4-8F4A-990C095FC77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02BCF272-5164-0AB9-CCDB-A3953E9A092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7DE03F12-8CB3-773A-C2D5-53B0424F47D7}"/>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5" name="Θέση υποσέλιδου 4">
            <a:extLst>
              <a:ext uri="{FF2B5EF4-FFF2-40B4-BE49-F238E27FC236}">
                <a16:creationId xmlns:a16="http://schemas.microsoft.com/office/drawing/2014/main" xmlns="" id="{032C7305-1B2D-0843-3B30-8BBF239034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F119D423-88BE-86A9-8284-E4C0391A2C80}"/>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134162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FA4D09D-372A-DDDD-BD08-A132B977850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5F62DF22-1380-6C75-F02A-E0E30C31762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06CBED86-A229-782F-1C0E-ECF05032D2F5}"/>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5" name="Θέση υποσέλιδου 4">
            <a:extLst>
              <a:ext uri="{FF2B5EF4-FFF2-40B4-BE49-F238E27FC236}">
                <a16:creationId xmlns:a16="http://schemas.microsoft.com/office/drawing/2014/main" xmlns="" id="{9AC349E2-ACFE-FB29-F0B6-7AB199BFCA4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A08111B7-4F91-A01B-6D5A-5A9DD1ADAB93}"/>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782545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391EB2F-0249-A61F-75AE-22436B59A7E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FF872CD5-2149-48DC-E1C4-77DCE664AA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44B974FC-CD86-661C-AD5C-F5E133E2DC0B}"/>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5" name="Θέση υποσέλιδου 4">
            <a:extLst>
              <a:ext uri="{FF2B5EF4-FFF2-40B4-BE49-F238E27FC236}">
                <a16:creationId xmlns:a16="http://schemas.microsoft.com/office/drawing/2014/main" xmlns="" id="{043B5977-A4D7-07FF-9528-43D6480EA7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4B9344F3-5180-4D9F-A0F5-BE70F6EC8467}"/>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297772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2BB00B4-6578-B486-3E5D-5D9138E716C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AB477C1E-B4E4-B48E-7B3A-EC70FB406D3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xmlns="" id="{B2C83F0E-4BAF-0B54-B920-00E4ECE6DAA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xmlns="" id="{D500DE88-DF36-8C31-6C0B-27F13B912B3C}"/>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6" name="Θέση υποσέλιδου 5">
            <a:extLst>
              <a:ext uri="{FF2B5EF4-FFF2-40B4-BE49-F238E27FC236}">
                <a16:creationId xmlns:a16="http://schemas.microsoft.com/office/drawing/2014/main" xmlns="" id="{662E15F6-F009-6512-0E38-3E26984EF0A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F5D6349E-B750-7E1E-6007-B14E9BEF769E}"/>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2362169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60A03C4-9E2B-BC7F-437C-47879583B7D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7580E7BE-559E-03E0-A916-984D32D064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E25700A4-E6C5-489E-B893-AE43BAADE53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xmlns="" id="{860112E4-6E20-FE08-EF52-8D5AAA8E9C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E5D2FDB0-F9B3-C479-EC1D-7BFDF815684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xmlns="" id="{9F0A321D-6361-4C25-F172-4F6692141D55}"/>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8" name="Θέση υποσέλιδου 7">
            <a:extLst>
              <a:ext uri="{FF2B5EF4-FFF2-40B4-BE49-F238E27FC236}">
                <a16:creationId xmlns:a16="http://schemas.microsoft.com/office/drawing/2014/main" xmlns="" id="{1FA33C2E-ED69-7900-FFB8-95B33B04652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BE246137-8D54-5B75-23A7-94A453D12DB2}"/>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2935966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347816B-FF79-FEF4-BF39-8C1B7BB298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D5E6F79A-D046-C847-A205-9ED5E4BB6B99}"/>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4" name="Θέση υποσέλιδου 3">
            <a:extLst>
              <a:ext uri="{FF2B5EF4-FFF2-40B4-BE49-F238E27FC236}">
                <a16:creationId xmlns:a16="http://schemas.microsoft.com/office/drawing/2014/main" xmlns="" id="{183EE79D-A4E7-7378-1E67-5EF35D22235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DD6DB5E6-A203-297A-9747-A829E0C41B17}"/>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2810882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344A1D5C-A7C2-F489-C992-B605FE31EFB5}"/>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3" name="Θέση υποσέλιδου 2">
            <a:extLst>
              <a:ext uri="{FF2B5EF4-FFF2-40B4-BE49-F238E27FC236}">
                <a16:creationId xmlns:a16="http://schemas.microsoft.com/office/drawing/2014/main" xmlns="" id="{87376C70-F4B7-BC54-DB17-5499C59D909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E3DA9E9C-3A39-0422-8B68-D37D55E844EF}"/>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1645018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7567C4E-1FB6-F2B8-0D53-CBB58A86E09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C7E84888-3CFF-3E63-0F8B-098A05656D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xmlns="" id="{4D1D48EB-7DA8-08A7-D75B-3E531D3237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2BC30DA2-9A48-E8D8-39E2-A64423E81E60}"/>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6" name="Θέση υποσέλιδου 5">
            <a:extLst>
              <a:ext uri="{FF2B5EF4-FFF2-40B4-BE49-F238E27FC236}">
                <a16:creationId xmlns:a16="http://schemas.microsoft.com/office/drawing/2014/main" xmlns="" id="{99FB3C40-DF6B-81B7-3B90-C98A68012D9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1189CDAB-F3AD-EAE3-4283-31BD03443485}"/>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4141725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237DF28-D2EE-C1C0-E4D4-6345F48A4E9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C0790460-4D0A-B34F-98BB-4064A13EAB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6A47781A-7F41-2340-7DB2-9E53DDB893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D5EE9B06-AE45-EE9A-72D3-14A929CB5F5F}"/>
              </a:ext>
            </a:extLst>
          </p:cNvPr>
          <p:cNvSpPr>
            <a:spLocks noGrp="1"/>
          </p:cNvSpPr>
          <p:nvPr>
            <p:ph type="dt" sz="half" idx="10"/>
          </p:nvPr>
        </p:nvSpPr>
        <p:spPr/>
        <p:txBody>
          <a:bodyPr/>
          <a:lstStyle/>
          <a:p>
            <a:fld id="{082B3240-3AF6-48EA-B1E7-8208E61BD9C8}" type="datetimeFigureOut">
              <a:rPr lang="el-GR" smtClean="0"/>
              <a:t>19/12/2023</a:t>
            </a:fld>
            <a:endParaRPr lang="el-GR"/>
          </a:p>
        </p:txBody>
      </p:sp>
      <p:sp>
        <p:nvSpPr>
          <p:cNvPr id="6" name="Θέση υποσέλιδου 5">
            <a:extLst>
              <a:ext uri="{FF2B5EF4-FFF2-40B4-BE49-F238E27FC236}">
                <a16:creationId xmlns:a16="http://schemas.microsoft.com/office/drawing/2014/main" xmlns="" id="{6B06B086-CE33-E0C1-08CC-CB2C3097A5F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DE0F43CC-1297-2CE1-5957-B0B260202553}"/>
              </a:ext>
            </a:extLst>
          </p:cNvPr>
          <p:cNvSpPr>
            <a:spLocks noGrp="1"/>
          </p:cNvSpPr>
          <p:nvPr>
            <p:ph type="sldNum" sz="quarter" idx="12"/>
          </p:nvPr>
        </p:nvSpPr>
        <p:spPr/>
        <p:txBody>
          <a:bodyPr/>
          <a:lstStyle/>
          <a:p>
            <a:fld id="{29D33520-1C95-4C21-B5C1-A48430B6C73E}" type="slidenum">
              <a:rPr lang="el-GR" smtClean="0"/>
              <a:t>‹#›</a:t>
            </a:fld>
            <a:endParaRPr lang="el-GR"/>
          </a:p>
        </p:txBody>
      </p:sp>
    </p:spTree>
    <p:extLst>
      <p:ext uri="{BB962C8B-B14F-4D97-AF65-F5344CB8AC3E}">
        <p14:creationId xmlns:p14="http://schemas.microsoft.com/office/powerpoint/2010/main" val="2716895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FF6F4A84-1952-0F66-6764-A8128DD8FF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EB80C678-6679-A8EC-FD13-66F354A0FD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206D1253-410A-0776-A87F-098F9D9A1F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B3240-3AF6-48EA-B1E7-8208E61BD9C8}" type="datetimeFigureOut">
              <a:rPr lang="el-GR" smtClean="0"/>
              <a:t>19/12/2023</a:t>
            </a:fld>
            <a:endParaRPr lang="el-GR"/>
          </a:p>
        </p:txBody>
      </p:sp>
      <p:sp>
        <p:nvSpPr>
          <p:cNvPr id="5" name="Θέση υποσέλιδου 4">
            <a:extLst>
              <a:ext uri="{FF2B5EF4-FFF2-40B4-BE49-F238E27FC236}">
                <a16:creationId xmlns:a16="http://schemas.microsoft.com/office/drawing/2014/main" xmlns="" id="{BDAB8DE7-E47C-02F0-6B2D-53641A6C28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9100A490-63B8-3214-47B8-C717C2A033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33520-1C95-4C21-B5C1-A48430B6C73E}" type="slidenum">
              <a:rPr lang="el-GR" smtClean="0"/>
              <a:t>‹#›</a:t>
            </a:fld>
            <a:endParaRPr lang="el-GR"/>
          </a:p>
        </p:txBody>
      </p:sp>
    </p:spTree>
    <p:extLst>
      <p:ext uri="{BB962C8B-B14F-4D97-AF65-F5344CB8AC3E}">
        <p14:creationId xmlns:p14="http://schemas.microsoft.com/office/powerpoint/2010/main" val="850512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mailto:baa.agrinio@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Εικόνα 6">
            <a:extLst>
              <a:ext uri="{FF2B5EF4-FFF2-40B4-BE49-F238E27FC236}">
                <a16:creationId xmlns:a16="http://schemas.microsoft.com/office/drawing/2014/main" xmlns="" id="{387CD6F1-0D71-97C4-6FD6-5F2B0A1F5E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1801" y="614905"/>
            <a:ext cx="3639936" cy="2755598"/>
          </a:xfrm>
          <a:prstGeom prst="rect">
            <a:avLst/>
          </a:prstGeom>
        </p:spPr>
      </p:pic>
      <p:grpSp>
        <p:nvGrpSpPr>
          <p:cNvPr id="12" name="Ομάδα 11">
            <a:extLst>
              <a:ext uri="{FF2B5EF4-FFF2-40B4-BE49-F238E27FC236}">
                <a16:creationId xmlns:a16="http://schemas.microsoft.com/office/drawing/2014/main" xmlns="" id="{66CF41A4-FC5A-6A9C-7E65-D6EFE5092234}"/>
              </a:ext>
            </a:extLst>
          </p:cNvPr>
          <p:cNvGrpSpPr/>
          <p:nvPr/>
        </p:nvGrpSpPr>
        <p:grpSpPr>
          <a:xfrm>
            <a:off x="5229025" y="5984495"/>
            <a:ext cx="4840316" cy="720000"/>
            <a:chOff x="3694084" y="5817326"/>
            <a:chExt cx="5750320" cy="845830"/>
          </a:xfrm>
        </p:grpSpPr>
        <p:pic>
          <p:nvPicPr>
            <p:cNvPr id="10" name="Εικόνα 9">
              <a:extLst>
                <a:ext uri="{FF2B5EF4-FFF2-40B4-BE49-F238E27FC236}">
                  <a16:creationId xmlns:a16="http://schemas.microsoft.com/office/drawing/2014/main" xmlns="" id="{71DA5209-872B-65AC-A869-E6232695404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274708D9-7289-2E48-E4B7-41AC3C72421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14" name="TextBox 13">
            <a:extLst>
              <a:ext uri="{FF2B5EF4-FFF2-40B4-BE49-F238E27FC236}">
                <a16:creationId xmlns:a16="http://schemas.microsoft.com/office/drawing/2014/main" xmlns="" id="{9F006894-8BDD-C759-ABBC-4A80AEA237BF}"/>
              </a:ext>
            </a:extLst>
          </p:cNvPr>
          <p:cNvSpPr txBox="1"/>
          <p:nvPr/>
        </p:nvSpPr>
        <p:spPr>
          <a:xfrm rot="19870760">
            <a:off x="3641289" y="4311492"/>
            <a:ext cx="2900960" cy="461665"/>
          </a:xfrm>
          <a:prstGeom prst="rect">
            <a:avLst/>
          </a:prstGeom>
          <a:noFill/>
        </p:spPr>
        <p:txBody>
          <a:bodyPr wrap="square">
            <a:spAutoFit/>
          </a:bodyPr>
          <a:lstStyle/>
          <a:p>
            <a:r>
              <a:rPr lang="en-US" sz="2400" b="1" dirty="0">
                <a:solidFill>
                  <a:schemeClr val="bg1"/>
                </a:solidFill>
                <a:latin typeface="Comfortaa" pitchFamily="2" charset="0"/>
              </a:rPr>
              <a:t>baa-agrinio.gr</a:t>
            </a:r>
            <a:endParaRPr lang="el-GR" sz="2400" dirty="0"/>
          </a:p>
        </p:txBody>
      </p:sp>
      <p:pic>
        <p:nvPicPr>
          <p:cNvPr id="2" name="Εικόνα 1">
            <a:extLst>
              <a:ext uri="{FF2B5EF4-FFF2-40B4-BE49-F238E27FC236}">
                <a16:creationId xmlns:a16="http://schemas.microsoft.com/office/drawing/2014/main" xmlns="" id="{FFC5B131-8A8C-87BE-5BD4-5728388F374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60014" y="5084111"/>
            <a:ext cx="1181227" cy="1183428"/>
          </a:xfrm>
          <a:prstGeom prst="rect">
            <a:avLst/>
          </a:prstGeom>
        </p:spPr>
      </p:pic>
      <p:sp>
        <p:nvSpPr>
          <p:cNvPr id="4" name="TextBox 3"/>
          <p:cNvSpPr txBox="1"/>
          <p:nvPr/>
        </p:nvSpPr>
        <p:spPr>
          <a:xfrm>
            <a:off x="7554097" y="4909751"/>
            <a:ext cx="2069284" cy="369332"/>
          </a:xfrm>
          <a:prstGeom prst="rect">
            <a:avLst/>
          </a:prstGeom>
          <a:noFill/>
        </p:spPr>
        <p:txBody>
          <a:bodyPr wrap="none" rtlCol="0">
            <a:spAutoFit/>
          </a:bodyPr>
          <a:lstStyle/>
          <a:p>
            <a:r>
              <a:rPr lang="el-GR" dirty="0" smtClean="0"/>
              <a:t>Αγρίνιο, </a:t>
            </a:r>
            <a:r>
              <a:rPr lang="en-US" dirty="0" smtClean="0"/>
              <a:t>19</a:t>
            </a:r>
            <a:r>
              <a:rPr lang="el-GR" dirty="0" smtClean="0"/>
              <a:t>-1</a:t>
            </a:r>
            <a:r>
              <a:rPr lang="en-US" dirty="0" smtClean="0"/>
              <a:t>2</a:t>
            </a:r>
            <a:r>
              <a:rPr lang="el-GR" dirty="0" smtClean="0"/>
              <a:t>-2023</a:t>
            </a:r>
            <a:endParaRPr lang="el-GR" dirty="0"/>
          </a:p>
        </p:txBody>
      </p:sp>
    </p:spTree>
    <p:extLst>
      <p:ext uri="{BB962C8B-B14F-4D97-AF65-F5344CB8AC3E}">
        <p14:creationId xmlns:p14="http://schemas.microsoft.com/office/powerpoint/2010/main" val="20749891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251791" y="179595"/>
            <a:ext cx="11701670" cy="1325563"/>
          </a:xfrm>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Η φιλοσοφία των προτάσεών μας</a:t>
            </a: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6">
              <a:lumMod val="20000"/>
              <a:lumOff val="80000"/>
            </a:schemeClr>
          </a:solidFill>
          <a:ln>
            <a:noFill/>
          </a:ln>
        </p:spPr>
        <p:txBody>
          <a:bodyPr anchor="ctr">
            <a:normAutofit fontScale="92500" lnSpcReduction="10000"/>
          </a:bodyPr>
          <a:lstStyle/>
          <a:p>
            <a:pPr>
              <a:buFont typeface="Wingdings" panose="05000000000000000000" pitchFamily="2" charset="2"/>
              <a:buChar char="§"/>
            </a:pPr>
            <a:r>
              <a:rPr lang="el-GR" sz="2400" dirty="0">
                <a:solidFill>
                  <a:srgbClr val="002060"/>
                </a:solidFill>
                <a:latin typeface="Comfortaa" pitchFamily="2" charset="0"/>
              </a:rPr>
              <a:t>Καταγράφουμε ολιστικά τις ανάγκες του Δήμου Αγρινίου που συνδέονται με το όραμα και τη φιλοσοφία της Στρατηγικής </a:t>
            </a:r>
            <a:r>
              <a:rPr lang="el-GR" sz="2400" dirty="0" smtClean="0">
                <a:solidFill>
                  <a:srgbClr val="002060"/>
                </a:solidFill>
                <a:latin typeface="Comfortaa" pitchFamily="2" charset="0"/>
              </a:rPr>
              <a:t>ΒΑΑ</a:t>
            </a:r>
          </a:p>
          <a:p>
            <a:pPr algn="just">
              <a:buFont typeface="Wingdings" panose="05000000000000000000" pitchFamily="2" charset="2"/>
              <a:buChar char="§"/>
            </a:pPr>
            <a:r>
              <a:rPr lang="el-GR" sz="2400" dirty="0" smtClean="0">
                <a:solidFill>
                  <a:srgbClr val="002060"/>
                </a:solidFill>
                <a:latin typeface="Comfortaa" pitchFamily="2" charset="0"/>
              </a:rPr>
              <a:t>Τα έργα και οι πράξεις δημιουργούν μια </a:t>
            </a:r>
            <a:r>
              <a:rPr lang="el-GR" sz="3200" b="1" dirty="0">
                <a:solidFill>
                  <a:srgbClr val="002060"/>
                </a:solidFill>
                <a:latin typeface="Comfortaa" pitchFamily="2" charset="0"/>
              </a:rPr>
              <a:t>συνεχή ροή</a:t>
            </a:r>
            <a:r>
              <a:rPr lang="el-GR" sz="2400" dirty="0">
                <a:solidFill>
                  <a:srgbClr val="002060"/>
                </a:solidFill>
                <a:latin typeface="Comfortaa" pitchFamily="2" charset="0"/>
              </a:rPr>
              <a:t> προσώπων και αγαθών μεταξύ του αστικού κέντρου, των </a:t>
            </a:r>
            <a:r>
              <a:rPr lang="el-GR" sz="2400" dirty="0" err="1">
                <a:solidFill>
                  <a:srgbClr val="002060"/>
                </a:solidFill>
                <a:latin typeface="Comfortaa" pitchFamily="2" charset="0"/>
              </a:rPr>
              <a:t>περιαστικών</a:t>
            </a:r>
            <a:r>
              <a:rPr lang="el-GR" sz="2400" dirty="0">
                <a:solidFill>
                  <a:srgbClr val="002060"/>
                </a:solidFill>
                <a:latin typeface="Comfortaa" pitchFamily="2" charset="0"/>
              </a:rPr>
              <a:t> περιοχών και των τοπικών κοινοτήτων</a:t>
            </a:r>
            <a:r>
              <a:rPr lang="el-GR" sz="2400" dirty="0" smtClean="0">
                <a:solidFill>
                  <a:srgbClr val="002060"/>
                </a:solidFill>
                <a:latin typeface="Comfortaa" pitchFamily="2" charset="0"/>
              </a:rPr>
              <a:t>,</a:t>
            </a:r>
          </a:p>
          <a:p>
            <a:pPr algn="just">
              <a:buFont typeface="Wingdings" panose="05000000000000000000" pitchFamily="2" charset="2"/>
              <a:buChar char="§"/>
            </a:pPr>
            <a:r>
              <a:rPr lang="el-GR" sz="2400" dirty="0" smtClean="0">
                <a:solidFill>
                  <a:srgbClr val="002060"/>
                </a:solidFill>
                <a:latin typeface="Comfortaa" pitchFamily="2" charset="0"/>
              </a:rPr>
              <a:t>Έχουμε </a:t>
            </a:r>
            <a:r>
              <a:rPr lang="el-GR" sz="2400" dirty="0">
                <a:solidFill>
                  <a:srgbClr val="002060"/>
                </a:solidFill>
                <a:latin typeface="Comfortaa" pitchFamily="2" charset="0"/>
              </a:rPr>
              <a:t>λάβει υπόψη τις προτάσεις φορέων και πολιτών </a:t>
            </a:r>
            <a:r>
              <a:rPr lang="el-GR" sz="2400" dirty="0" smtClean="0">
                <a:solidFill>
                  <a:srgbClr val="002060"/>
                </a:solidFill>
                <a:latin typeface="Comfortaa" pitchFamily="2" charset="0"/>
              </a:rPr>
              <a:t>από  όλες τις φάσεις της Διαβούλευσης</a:t>
            </a:r>
            <a:endParaRPr lang="el-GR" sz="2400" dirty="0">
              <a:solidFill>
                <a:srgbClr val="002060"/>
              </a:solidFill>
              <a:latin typeface="Comfortaa" pitchFamily="2" charset="0"/>
            </a:endParaRPr>
          </a:p>
          <a:p>
            <a:pPr algn="just">
              <a:buFont typeface="Wingdings" panose="05000000000000000000" pitchFamily="2" charset="2"/>
              <a:buChar char="§"/>
            </a:pPr>
            <a:r>
              <a:rPr lang="el-GR" sz="2400" dirty="0">
                <a:solidFill>
                  <a:srgbClr val="002060"/>
                </a:solidFill>
                <a:latin typeface="Comfortaa" pitchFamily="2" charset="0"/>
              </a:rPr>
              <a:t>Για ορισμένα έργα και δράσεις, καταγράφονται εναλλακτικές πηγές χρηματοδότησης (πχ. Τομεακά ΕΣΠΑ, </a:t>
            </a:r>
            <a:r>
              <a:rPr lang="en-US" sz="2400" dirty="0">
                <a:solidFill>
                  <a:srgbClr val="002060"/>
                </a:solidFill>
                <a:latin typeface="Comfortaa" pitchFamily="2" charset="0"/>
              </a:rPr>
              <a:t>Interreg, </a:t>
            </a:r>
            <a:r>
              <a:rPr lang="el-GR" sz="2400" dirty="0">
                <a:solidFill>
                  <a:srgbClr val="002060"/>
                </a:solidFill>
                <a:latin typeface="Comfortaa" pitchFamily="2" charset="0"/>
              </a:rPr>
              <a:t>κοκ</a:t>
            </a:r>
            <a:r>
              <a:rPr lang="el-GR" sz="2400" dirty="0" smtClean="0">
                <a:solidFill>
                  <a:srgbClr val="002060"/>
                </a:solidFill>
                <a:latin typeface="Comfortaa" pitchFamily="2" charset="0"/>
              </a:rPr>
              <a:t>.)</a:t>
            </a:r>
            <a:endParaRPr lang="el-GR" sz="2400" dirty="0">
              <a:solidFill>
                <a:srgbClr val="002060"/>
              </a:solidFill>
              <a:latin typeface="Comfortaa" pitchFamily="2" charset="0"/>
            </a:endParaRPr>
          </a:p>
          <a:p>
            <a:pPr algn="just">
              <a:buFont typeface="Wingdings" panose="05000000000000000000" pitchFamily="2" charset="2"/>
              <a:buChar char="§"/>
            </a:pPr>
            <a:r>
              <a:rPr lang="el-GR" sz="2400" dirty="0">
                <a:solidFill>
                  <a:srgbClr val="002060"/>
                </a:solidFill>
                <a:latin typeface="Comfortaa" pitchFamily="2" charset="0"/>
              </a:rPr>
              <a:t>Επιδιώκουμε τη συνέργεια με εθνικές και ευρωπαϊκές πολιτικές και πρωτοβουλίες (πχ. </a:t>
            </a:r>
            <a:r>
              <a:rPr lang="en-US" sz="2400" dirty="0">
                <a:solidFill>
                  <a:srgbClr val="002060"/>
                </a:solidFill>
                <a:latin typeface="Comfortaa" pitchFamily="2" charset="0"/>
              </a:rPr>
              <a:t>Green Deal, New European Bauhaus, </a:t>
            </a:r>
            <a:r>
              <a:rPr lang="el-GR" sz="2400" dirty="0">
                <a:solidFill>
                  <a:srgbClr val="002060"/>
                </a:solidFill>
                <a:latin typeface="Comfortaa" pitchFamily="2" charset="0"/>
              </a:rPr>
              <a:t>κοκ</a:t>
            </a:r>
            <a:r>
              <a:rPr lang="el-GR" sz="2400" dirty="0" smtClean="0">
                <a:solidFill>
                  <a:srgbClr val="002060"/>
                </a:solidFill>
                <a:latin typeface="Comfortaa" pitchFamily="2" charset="0"/>
              </a:rPr>
              <a:t>.)</a:t>
            </a:r>
            <a:endParaRPr lang="el-GR" sz="2400" dirty="0">
              <a:solidFill>
                <a:srgbClr val="002060"/>
              </a:solidFill>
              <a:latin typeface="Comfortaa" pitchFamily="2" charset="0"/>
            </a:endParaRPr>
          </a:p>
        </p:txBody>
      </p:sp>
    </p:spTree>
    <p:extLst>
      <p:ext uri="{BB962C8B-B14F-4D97-AF65-F5344CB8AC3E}">
        <p14:creationId xmlns:p14="http://schemas.microsoft.com/office/powerpoint/2010/main" val="2083850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251791" y="179595"/>
            <a:ext cx="11701670" cy="1325563"/>
          </a:xfrm>
          <a:prstGeom prst="roundRect">
            <a:avLst>
              <a:gd name="adj" fmla="val 50000"/>
            </a:avLst>
          </a:prstGeom>
          <a:solidFill>
            <a:schemeClr val="accent2"/>
          </a:solidFill>
          <a:ln>
            <a:noFill/>
          </a:ln>
        </p:spPr>
        <p:txBody>
          <a:bodyPr>
            <a:normAutofit/>
          </a:bodyPr>
          <a:lstStyle/>
          <a:p>
            <a:pPr algn="ctr"/>
            <a:r>
              <a:rPr lang="el-GR" sz="2800" dirty="0">
                <a:solidFill>
                  <a:srgbClr val="002060"/>
                </a:solidFill>
                <a:latin typeface="Comfortaa" pitchFamily="2" charset="0"/>
              </a:rPr>
              <a:t>Μεταφερόμενα από την προηγούμενη </a:t>
            </a:r>
            <a:r>
              <a:rPr lang="el-GR" sz="2800" dirty="0" smtClean="0">
                <a:solidFill>
                  <a:srgbClr val="002060"/>
                </a:solidFill>
                <a:latin typeface="Comfortaa" pitchFamily="2" charset="0"/>
              </a:rPr>
              <a:t>Προγραμματική Περίοδο</a:t>
            </a:r>
            <a:br>
              <a:rPr lang="el-GR" sz="2800" dirty="0" smtClean="0">
                <a:solidFill>
                  <a:srgbClr val="002060"/>
                </a:solidFill>
                <a:latin typeface="Comfortaa" pitchFamily="2" charset="0"/>
              </a:rPr>
            </a:br>
            <a:r>
              <a:rPr lang="el-GR" sz="2800" dirty="0" smtClean="0">
                <a:solidFill>
                  <a:srgbClr val="002060"/>
                </a:solidFill>
                <a:latin typeface="Comfortaa" pitchFamily="2" charset="0"/>
              </a:rPr>
              <a:t>ΕΣΠΑ 2014-2020</a:t>
            </a:r>
            <a:endParaRPr lang="el-GR" sz="2800" dirty="0">
              <a:solidFill>
                <a:srgbClr val="002060"/>
              </a:solidFill>
              <a:latin typeface="Comfortaa" pitchFamily="2" charset="0"/>
            </a:endParaRP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2">
              <a:lumMod val="20000"/>
              <a:lumOff val="80000"/>
            </a:schemeClr>
          </a:solidFill>
          <a:ln>
            <a:noFill/>
          </a:ln>
        </p:spPr>
        <p:txBody>
          <a:bodyPr anchor="ctr">
            <a:normAutofit/>
          </a:bodyPr>
          <a:lstStyle/>
          <a:p>
            <a:pPr>
              <a:buFont typeface="Wingdings" panose="05000000000000000000" pitchFamily="2" charset="2"/>
              <a:buChar char="§"/>
            </a:pPr>
            <a:r>
              <a:rPr lang="el-GR" sz="2400" dirty="0">
                <a:solidFill>
                  <a:srgbClr val="002060"/>
                </a:solidFill>
                <a:latin typeface="Comfortaa" pitchFamily="2" charset="0"/>
              </a:rPr>
              <a:t>Επανάχρηση δημοτικού περιπτέρου </a:t>
            </a:r>
            <a:r>
              <a:rPr lang="el-GR" sz="2400" dirty="0" err="1">
                <a:solidFill>
                  <a:srgbClr val="002060"/>
                </a:solidFill>
                <a:latin typeface="Comfortaa" pitchFamily="2" charset="0"/>
              </a:rPr>
              <a:t>Παπαστράτειου</a:t>
            </a:r>
            <a:r>
              <a:rPr lang="el-GR" sz="2400" dirty="0">
                <a:solidFill>
                  <a:srgbClr val="002060"/>
                </a:solidFill>
                <a:latin typeface="Comfortaa" pitchFamily="2" charset="0"/>
              </a:rPr>
              <a:t> Δημοτικού Πάρκου ως Πολυχώρος Πολιτιστικών Δράσεων και </a:t>
            </a:r>
            <a:r>
              <a:rPr lang="el-GR" sz="2400" dirty="0" smtClean="0">
                <a:solidFill>
                  <a:srgbClr val="002060"/>
                </a:solidFill>
                <a:latin typeface="Comfortaa" pitchFamily="2" charset="0"/>
              </a:rPr>
              <a:t>Αναψυχής</a:t>
            </a:r>
            <a:endParaRPr lang="el-GR" sz="2400" dirty="0">
              <a:solidFill>
                <a:srgbClr val="002060"/>
              </a:solidFill>
              <a:latin typeface="Comfortaa" pitchFamily="2" charset="0"/>
            </a:endParaRPr>
          </a:p>
          <a:p>
            <a:pPr>
              <a:buFont typeface="Wingdings" panose="05000000000000000000" pitchFamily="2" charset="2"/>
              <a:buChar char="§"/>
            </a:pPr>
            <a:r>
              <a:rPr lang="el-GR" sz="2400" dirty="0">
                <a:solidFill>
                  <a:srgbClr val="002060"/>
                </a:solidFill>
                <a:latin typeface="Comfortaa" pitchFamily="2" charset="0"/>
              </a:rPr>
              <a:t>Ανάδειξη περιοχών ανοικτών ρεμάτων (Α' φάση: Ρέμα </a:t>
            </a:r>
            <a:r>
              <a:rPr lang="el-GR" sz="2400" dirty="0" err="1">
                <a:solidFill>
                  <a:srgbClr val="002060"/>
                </a:solidFill>
                <a:latin typeface="Comfortaa" pitchFamily="2" charset="0"/>
              </a:rPr>
              <a:t>Λυκοραχίτη</a:t>
            </a:r>
            <a:r>
              <a:rPr lang="el-GR" sz="2400" dirty="0">
                <a:solidFill>
                  <a:srgbClr val="002060"/>
                </a:solidFill>
                <a:latin typeface="Comfortaa" pitchFamily="2" charset="0"/>
              </a:rPr>
              <a:t> Ι - Άγιος Θωμάς</a:t>
            </a:r>
            <a:r>
              <a:rPr lang="el-GR" sz="2400" dirty="0" smtClean="0">
                <a:solidFill>
                  <a:srgbClr val="002060"/>
                </a:solidFill>
                <a:latin typeface="Comfortaa" pitchFamily="2" charset="0"/>
              </a:rPr>
              <a:t>)</a:t>
            </a:r>
            <a:endParaRPr lang="el-GR" sz="2400" dirty="0">
              <a:solidFill>
                <a:srgbClr val="002060"/>
              </a:solidFill>
              <a:latin typeface="Comfortaa" pitchFamily="2" charset="0"/>
            </a:endParaRPr>
          </a:p>
          <a:p>
            <a:pPr>
              <a:buFont typeface="Wingdings" panose="05000000000000000000" pitchFamily="2" charset="2"/>
              <a:buChar char="§"/>
            </a:pPr>
            <a:r>
              <a:rPr lang="el-GR" sz="2400" dirty="0">
                <a:solidFill>
                  <a:srgbClr val="002060"/>
                </a:solidFill>
                <a:latin typeface="Comfortaa" pitchFamily="2" charset="0"/>
              </a:rPr>
              <a:t>Κατασκευή χωριστικού δικτύου αποχέτευσης νοτιοδυτικής περιοχής της πόλης του </a:t>
            </a:r>
            <a:r>
              <a:rPr lang="el-GR" sz="2400" dirty="0" smtClean="0">
                <a:solidFill>
                  <a:srgbClr val="002060"/>
                </a:solidFill>
                <a:latin typeface="Comfortaa" pitchFamily="2" charset="0"/>
              </a:rPr>
              <a:t>Αγρινίου (ΔΕΥΑΑ)</a:t>
            </a:r>
          </a:p>
          <a:p>
            <a:pPr>
              <a:buFont typeface="Wingdings" panose="05000000000000000000" pitchFamily="2" charset="2"/>
              <a:buChar char="§"/>
            </a:pPr>
            <a:r>
              <a:rPr lang="el-GR" sz="2400" dirty="0" smtClean="0">
                <a:solidFill>
                  <a:srgbClr val="002060"/>
                </a:solidFill>
                <a:latin typeface="Comfortaa" pitchFamily="2" charset="0"/>
              </a:rPr>
              <a:t>Μελέτη </a:t>
            </a:r>
            <a:r>
              <a:rPr lang="el-GR" sz="2400" dirty="0">
                <a:solidFill>
                  <a:srgbClr val="002060"/>
                </a:solidFill>
                <a:latin typeface="Comfortaa" pitchFamily="2" charset="0"/>
              </a:rPr>
              <a:t>για την επισκευή και τον εκσυγχρονισμό του κτιρίου των παλαιών καπναποθηκών  Παπαπέτρου στο Αγρίνιο για την δημιουργία Διαχρονικού Μουσείου και Πολιτιστικού Χώρου (ΔΙΕΥΘΥΝΣΗ ΜΕΛΕΤΩΝ &amp; ΕΚΤΕΛΕΣΗΣ ΕΡΓΩΝ ΜΟΥΣΕΙΩΝ ΚΑΙ </a:t>
            </a:r>
            <a:r>
              <a:rPr lang="el-GR" sz="2400" dirty="0" smtClean="0">
                <a:solidFill>
                  <a:srgbClr val="002060"/>
                </a:solidFill>
                <a:latin typeface="Comfortaa" pitchFamily="2" charset="0"/>
              </a:rPr>
              <a:t>ΠΟΛΙΤΙΣΤΙΚΩΝ </a:t>
            </a:r>
            <a:r>
              <a:rPr lang="el-GR" sz="2400" dirty="0">
                <a:solidFill>
                  <a:srgbClr val="002060"/>
                </a:solidFill>
                <a:latin typeface="Comfortaa" pitchFamily="2" charset="0"/>
              </a:rPr>
              <a:t>ΚΤΙΡΙΩΝ)</a:t>
            </a:r>
          </a:p>
          <a:p>
            <a:pPr marL="0" indent="0">
              <a:buNone/>
            </a:pPr>
            <a:endParaRPr lang="el-GR" sz="1800" dirty="0">
              <a:solidFill>
                <a:srgbClr val="002060"/>
              </a:solidFill>
              <a:latin typeface="Comfortaa" pitchFamily="2" charset="0"/>
            </a:endParaRPr>
          </a:p>
        </p:txBody>
      </p:sp>
    </p:spTree>
    <p:extLst>
      <p:ext uri="{BB962C8B-B14F-4D97-AF65-F5344CB8AC3E}">
        <p14:creationId xmlns:p14="http://schemas.microsoft.com/office/powerpoint/2010/main" val="1639574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5181599" y="6317806"/>
            <a:ext cx="4940301" cy="473243"/>
            <a:chOff x="5181599" y="6317806"/>
            <a:chExt cx="4940301" cy="473243"/>
          </a:xfrm>
        </p:grpSpPr>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203976" y="959707"/>
            <a:ext cx="11701670" cy="4872682"/>
          </a:xfrm>
          <a:prstGeom prst="roundRect">
            <a:avLst>
              <a:gd name="adj" fmla="val 50000"/>
            </a:avLst>
          </a:prstGeom>
          <a:solidFill>
            <a:srgbClr val="024592"/>
          </a:solidFill>
          <a:ln>
            <a:noFill/>
          </a:ln>
        </p:spPr>
        <p:txBody>
          <a:bodyPr>
            <a:normAutofit fontScale="90000"/>
          </a:bodyPr>
          <a:lstStyle/>
          <a:p>
            <a:pPr algn="ctr"/>
            <a:r>
              <a:rPr lang="el-GR" sz="3600" dirty="0" smtClean="0">
                <a:solidFill>
                  <a:schemeClr val="bg1"/>
                </a:solidFill>
                <a:latin typeface="Comfortaa" pitchFamily="2" charset="0"/>
              </a:rPr>
              <a:t>Λίστα  </a:t>
            </a:r>
            <a:r>
              <a:rPr lang="el-GR" sz="3600" dirty="0">
                <a:solidFill>
                  <a:schemeClr val="bg1"/>
                </a:solidFill>
                <a:latin typeface="Comfortaa" pitchFamily="2" charset="0"/>
              </a:rPr>
              <a:t>έργων &amp; </a:t>
            </a:r>
            <a:r>
              <a:rPr lang="el-GR" sz="3600" dirty="0" smtClean="0">
                <a:solidFill>
                  <a:schemeClr val="bg1"/>
                </a:solidFill>
                <a:latin typeface="Comfortaa" pitchFamily="2" charset="0"/>
              </a:rPr>
              <a:t>δράσεων</a:t>
            </a:r>
            <a:br>
              <a:rPr lang="el-GR" sz="3600" dirty="0" smtClean="0">
                <a:solidFill>
                  <a:schemeClr val="bg1"/>
                </a:solidFill>
                <a:latin typeface="Comfortaa" pitchFamily="2" charset="0"/>
              </a:rPr>
            </a:br>
            <a:r>
              <a:rPr lang="el-GR" sz="3600" dirty="0">
                <a:solidFill>
                  <a:schemeClr val="bg1"/>
                </a:solidFill>
                <a:latin typeface="Comfortaa" pitchFamily="2" charset="0"/>
              </a:rPr>
              <a:t/>
            </a:r>
            <a:br>
              <a:rPr lang="el-GR" sz="3600" dirty="0">
                <a:solidFill>
                  <a:schemeClr val="bg1"/>
                </a:solidFill>
                <a:latin typeface="Comfortaa" pitchFamily="2" charset="0"/>
              </a:rPr>
            </a:br>
            <a:r>
              <a:rPr lang="el-GR" sz="3600" dirty="0">
                <a:solidFill>
                  <a:schemeClr val="bg1"/>
                </a:solidFill>
                <a:latin typeface="Comfortaa" pitchFamily="2" charset="0"/>
              </a:rPr>
              <a:t>50 Έργα – πράξεις  που προτείνονται να χρηματοδοτηθούν από πόρους του ΠΕΠ για ΒΑΑ</a:t>
            </a:r>
            <a:r>
              <a:rPr lang="en-US" sz="3600" dirty="0">
                <a:solidFill>
                  <a:schemeClr val="bg1"/>
                </a:solidFill>
                <a:latin typeface="Comfortaa" pitchFamily="2" charset="0"/>
              </a:rPr>
              <a:t/>
            </a:r>
            <a:br>
              <a:rPr lang="en-US" sz="3600" dirty="0">
                <a:solidFill>
                  <a:schemeClr val="bg1"/>
                </a:solidFill>
                <a:latin typeface="Comfortaa" pitchFamily="2" charset="0"/>
              </a:rPr>
            </a:br>
            <a:r>
              <a:rPr lang="en-US" sz="3600" dirty="0">
                <a:solidFill>
                  <a:schemeClr val="bg1"/>
                </a:solidFill>
                <a:latin typeface="Comfortaa" pitchFamily="2" charset="0"/>
              </a:rPr>
              <a:t/>
            </a:r>
            <a:br>
              <a:rPr lang="en-US" sz="3600" dirty="0">
                <a:solidFill>
                  <a:schemeClr val="bg1"/>
                </a:solidFill>
                <a:latin typeface="Comfortaa" pitchFamily="2" charset="0"/>
              </a:rPr>
            </a:br>
            <a:r>
              <a:rPr lang="en-US" sz="3600" dirty="0">
                <a:solidFill>
                  <a:schemeClr val="bg1"/>
                </a:solidFill>
                <a:latin typeface="Comfortaa" pitchFamily="2" charset="0"/>
              </a:rPr>
              <a:t>8 </a:t>
            </a:r>
            <a:r>
              <a:rPr lang="el-GR" sz="3600" dirty="0">
                <a:solidFill>
                  <a:schemeClr val="bg1"/>
                </a:solidFill>
                <a:latin typeface="Comfortaa" pitchFamily="2" charset="0"/>
              </a:rPr>
              <a:t>Έργα που προτείνονται να χρηματοδοτηθούν από λοιπούς πόρους (εκτός ΒΑΑ</a:t>
            </a:r>
            <a:r>
              <a:rPr lang="el-GR" sz="3600" dirty="0" smtClean="0">
                <a:solidFill>
                  <a:schemeClr val="bg1"/>
                </a:solidFill>
                <a:latin typeface="Comfortaa" pitchFamily="2" charset="0"/>
              </a:rPr>
              <a:t>)</a:t>
            </a:r>
            <a:br>
              <a:rPr lang="el-GR" sz="3600" dirty="0" smtClean="0">
                <a:solidFill>
                  <a:schemeClr val="bg1"/>
                </a:solidFill>
                <a:latin typeface="Comfortaa" pitchFamily="2" charset="0"/>
              </a:rPr>
            </a:br>
            <a:endParaRPr lang="el-GR" sz="3600" dirty="0">
              <a:solidFill>
                <a:schemeClr val="bg1"/>
              </a:solidFill>
              <a:latin typeface="Comfortaa" pitchFamily="2" charset="0"/>
            </a:endParaRPr>
          </a:p>
        </p:txBody>
      </p:sp>
    </p:spTree>
    <p:extLst>
      <p:ext uri="{BB962C8B-B14F-4D97-AF65-F5344CB8AC3E}">
        <p14:creationId xmlns:p14="http://schemas.microsoft.com/office/powerpoint/2010/main" val="1295735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6409037" y="6268378"/>
            <a:ext cx="4940301" cy="473243"/>
            <a:chOff x="5181599" y="6317806"/>
            <a:chExt cx="4940301" cy="473243"/>
          </a:xfrm>
        </p:grpSpPr>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2787" y="0"/>
            <a:ext cx="11701670" cy="5255741"/>
          </a:xfrm>
          <a:prstGeom prst="roundRect">
            <a:avLst>
              <a:gd name="adj" fmla="val 50000"/>
            </a:avLst>
          </a:prstGeom>
          <a:solidFill>
            <a:srgbClr val="024592"/>
          </a:solidFill>
          <a:ln>
            <a:noFill/>
          </a:ln>
        </p:spPr>
        <p:txBody>
          <a:bodyPr>
            <a:normAutofit fontScale="90000"/>
          </a:bodyPr>
          <a:lstStyle/>
          <a:p>
            <a:pPr algn="ctr"/>
            <a:r>
              <a:rPr lang="el-GR" sz="3600" dirty="0" smtClean="0">
                <a:solidFill>
                  <a:schemeClr val="bg1"/>
                </a:solidFill>
                <a:latin typeface="Comfortaa" pitchFamily="2" charset="0"/>
              </a:rPr>
              <a:t>4 Συνεχιζόμενα έργα</a:t>
            </a:r>
            <a:br>
              <a:rPr lang="el-GR" sz="3600" dirty="0" smtClean="0">
                <a:solidFill>
                  <a:schemeClr val="bg1"/>
                </a:solidFill>
                <a:latin typeface="Comfortaa" pitchFamily="2" charset="0"/>
              </a:rPr>
            </a:br>
            <a:r>
              <a:rPr lang="el-GR" sz="3600" dirty="0" smtClean="0">
                <a:solidFill>
                  <a:schemeClr val="bg1"/>
                </a:solidFill>
                <a:latin typeface="Comfortaa" pitchFamily="2" charset="0"/>
              </a:rPr>
              <a:t>14.084.313,24 €</a:t>
            </a:r>
            <a:br>
              <a:rPr lang="el-GR" sz="3600" dirty="0" smtClean="0">
                <a:solidFill>
                  <a:schemeClr val="bg1"/>
                </a:solidFill>
                <a:latin typeface="Comfortaa" pitchFamily="2" charset="0"/>
              </a:rPr>
            </a:br>
            <a:r>
              <a:rPr lang="el-GR" sz="3600" dirty="0">
                <a:solidFill>
                  <a:schemeClr val="bg1"/>
                </a:solidFill>
                <a:latin typeface="Comfortaa" pitchFamily="2" charset="0"/>
              </a:rPr>
              <a:t/>
            </a:r>
            <a:br>
              <a:rPr lang="el-GR" sz="3600" dirty="0">
                <a:solidFill>
                  <a:schemeClr val="bg1"/>
                </a:solidFill>
                <a:latin typeface="Comfortaa" pitchFamily="2" charset="0"/>
              </a:rPr>
            </a:br>
            <a:r>
              <a:rPr lang="el-GR" sz="3600" dirty="0" smtClean="0">
                <a:solidFill>
                  <a:schemeClr val="bg1"/>
                </a:solidFill>
                <a:latin typeface="Comfortaa" pitchFamily="2" charset="0"/>
              </a:rPr>
              <a:t>50 Νέα Έργα από </a:t>
            </a:r>
            <a:r>
              <a:rPr lang="el-GR" sz="3600" dirty="0">
                <a:solidFill>
                  <a:schemeClr val="bg1"/>
                </a:solidFill>
                <a:latin typeface="Comfortaa" pitchFamily="2" charset="0"/>
              </a:rPr>
              <a:t>πόρους του ΠΕΠ για </a:t>
            </a:r>
            <a:r>
              <a:rPr lang="el-GR" sz="3600" dirty="0" smtClean="0">
                <a:solidFill>
                  <a:schemeClr val="bg1"/>
                </a:solidFill>
                <a:latin typeface="Comfortaa" pitchFamily="2" charset="0"/>
              </a:rPr>
              <a:t>ΒΑΑ</a:t>
            </a:r>
            <a:br>
              <a:rPr lang="el-GR" sz="3600" dirty="0" smtClean="0">
                <a:solidFill>
                  <a:schemeClr val="bg1"/>
                </a:solidFill>
                <a:latin typeface="Comfortaa" pitchFamily="2" charset="0"/>
              </a:rPr>
            </a:br>
            <a:r>
              <a:rPr lang="el-GR" sz="3600" dirty="0" smtClean="0">
                <a:solidFill>
                  <a:schemeClr val="bg1"/>
                </a:solidFill>
                <a:latin typeface="Comfortaa" pitchFamily="2" charset="0"/>
              </a:rPr>
              <a:t>232.381.000 €</a:t>
            </a:r>
            <a:r>
              <a:rPr lang="en-US" sz="3600" dirty="0" smtClean="0">
                <a:solidFill>
                  <a:schemeClr val="bg1"/>
                </a:solidFill>
                <a:latin typeface="Comfortaa" pitchFamily="2" charset="0"/>
              </a:rPr>
              <a:t/>
            </a:r>
            <a:br>
              <a:rPr lang="en-US" sz="3600" dirty="0" smtClean="0">
                <a:solidFill>
                  <a:schemeClr val="bg1"/>
                </a:solidFill>
                <a:latin typeface="Comfortaa" pitchFamily="2" charset="0"/>
              </a:rPr>
            </a:br>
            <a:r>
              <a:rPr lang="en-US" sz="3600" dirty="0">
                <a:solidFill>
                  <a:schemeClr val="bg1"/>
                </a:solidFill>
                <a:latin typeface="Comfortaa" pitchFamily="2" charset="0"/>
              </a:rPr>
              <a:t/>
            </a:r>
            <a:br>
              <a:rPr lang="en-US" sz="3600" dirty="0">
                <a:solidFill>
                  <a:schemeClr val="bg1"/>
                </a:solidFill>
                <a:latin typeface="Comfortaa" pitchFamily="2" charset="0"/>
              </a:rPr>
            </a:br>
            <a:r>
              <a:rPr lang="en-US" sz="3600" dirty="0" smtClean="0">
                <a:solidFill>
                  <a:schemeClr val="bg1"/>
                </a:solidFill>
                <a:latin typeface="Comfortaa" pitchFamily="2" charset="0"/>
              </a:rPr>
              <a:t>8 </a:t>
            </a:r>
            <a:r>
              <a:rPr lang="el-GR" sz="3600" dirty="0" smtClean="0">
                <a:solidFill>
                  <a:schemeClr val="bg1"/>
                </a:solidFill>
                <a:latin typeface="Comfortaa" pitchFamily="2" charset="0"/>
              </a:rPr>
              <a:t>Έργα εκτός ΒΑΑ</a:t>
            </a:r>
            <a:r>
              <a:rPr lang="el-GR" sz="3600" dirty="0">
                <a:solidFill>
                  <a:schemeClr val="bg1"/>
                </a:solidFill>
                <a:latin typeface="Comfortaa" pitchFamily="2" charset="0"/>
              </a:rPr>
              <a:t/>
            </a:r>
            <a:br>
              <a:rPr lang="el-GR" sz="3600" dirty="0">
                <a:solidFill>
                  <a:schemeClr val="bg1"/>
                </a:solidFill>
                <a:latin typeface="Comfortaa" pitchFamily="2" charset="0"/>
              </a:rPr>
            </a:br>
            <a:r>
              <a:rPr lang="el-GR" sz="3600" dirty="0" smtClean="0">
                <a:solidFill>
                  <a:schemeClr val="bg1"/>
                </a:solidFill>
                <a:latin typeface="Comfortaa" pitchFamily="2" charset="0"/>
              </a:rPr>
              <a:t>65.125.000 €</a:t>
            </a:r>
            <a:r>
              <a:rPr lang="en-US" sz="3600" dirty="0" smtClean="0">
                <a:solidFill>
                  <a:schemeClr val="bg1"/>
                </a:solidFill>
                <a:latin typeface="Comfortaa" pitchFamily="2" charset="0"/>
              </a:rPr>
              <a:t/>
            </a:r>
            <a:br>
              <a:rPr lang="en-US" sz="3600" dirty="0" smtClean="0">
                <a:solidFill>
                  <a:schemeClr val="bg1"/>
                </a:solidFill>
                <a:latin typeface="Comfortaa" pitchFamily="2" charset="0"/>
              </a:rPr>
            </a:br>
            <a:r>
              <a:rPr lang="en-US" sz="3600" dirty="0" smtClean="0">
                <a:solidFill>
                  <a:schemeClr val="bg1"/>
                </a:solidFill>
                <a:latin typeface="Comfortaa" pitchFamily="2" charset="0"/>
              </a:rPr>
              <a:t/>
            </a:r>
            <a:br>
              <a:rPr lang="en-US" sz="3600" dirty="0" smtClean="0">
                <a:solidFill>
                  <a:schemeClr val="bg1"/>
                </a:solidFill>
                <a:latin typeface="Comfortaa" pitchFamily="2" charset="0"/>
              </a:rPr>
            </a:br>
            <a:r>
              <a:rPr lang="el-GR" sz="3600" dirty="0">
                <a:solidFill>
                  <a:schemeClr val="bg1"/>
                </a:solidFill>
                <a:latin typeface="Comfortaa" pitchFamily="2" charset="0"/>
              </a:rPr>
              <a:t>ΣΥΝΟΛΙΚΟΣ </a:t>
            </a:r>
            <a:r>
              <a:rPr lang="el-GR" sz="3600" dirty="0" smtClean="0">
                <a:solidFill>
                  <a:schemeClr val="bg1"/>
                </a:solidFill>
                <a:latin typeface="Comfortaa" pitchFamily="2" charset="0"/>
              </a:rPr>
              <a:t>ΝΕΩΝ ΕΡΓΩΝ ΠΡΟΫΠΟΛΟΓΙΣΜΟΣ: </a:t>
            </a:r>
            <a:br>
              <a:rPr lang="el-GR" sz="3600" dirty="0" smtClean="0">
                <a:solidFill>
                  <a:schemeClr val="bg1"/>
                </a:solidFill>
                <a:latin typeface="Comfortaa" pitchFamily="2" charset="0"/>
              </a:rPr>
            </a:br>
            <a:r>
              <a:rPr lang="el-GR" sz="3600" dirty="0" smtClean="0">
                <a:solidFill>
                  <a:schemeClr val="bg1"/>
                </a:solidFill>
                <a:latin typeface="Comfortaa" pitchFamily="2" charset="0"/>
              </a:rPr>
              <a:t>311.590.313,24 €</a:t>
            </a:r>
            <a:endParaRPr lang="el-GR" sz="3600" dirty="0">
              <a:solidFill>
                <a:schemeClr val="bg1"/>
              </a:solidFill>
              <a:latin typeface="Comfortaa" pitchFamily="2" charset="0"/>
            </a:endParaRPr>
          </a:p>
        </p:txBody>
      </p:sp>
    </p:spTree>
    <p:extLst>
      <p:ext uri="{BB962C8B-B14F-4D97-AF65-F5344CB8AC3E}">
        <p14:creationId xmlns:p14="http://schemas.microsoft.com/office/powerpoint/2010/main" val="3233820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rgbClr val="00206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ΑΠ1</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rgbClr val="0399DF"/>
          </a:solidFill>
          <a:ln>
            <a:noFill/>
          </a:ln>
        </p:spPr>
        <p:txBody>
          <a:bodyPr>
            <a:normAutofit fontScale="90000"/>
          </a:bodyPr>
          <a:lstStyle/>
          <a:p>
            <a:r>
              <a:rPr lang="el-GR" sz="2800" dirty="0">
                <a:solidFill>
                  <a:schemeClr val="bg1"/>
                </a:solidFill>
                <a:latin typeface="Comfortaa" pitchFamily="2" charset="0"/>
              </a:rPr>
              <a:t>Αναβάθμιση, ανάδειξη και προστασία του αστικού περιβάλλοντος του Αγρινίου και ενίσχυση αστικού - </a:t>
            </a:r>
            <a:r>
              <a:rPr lang="el-GR" sz="2800" dirty="0" err="1">
                <a:solidFill>
                  <a:schemeClr val="bg1"/>
                </a:solidFill>
                <a:latin typeface="Comfortaa" pitchFamily="2" charset="0"/>
              </a:rPr>
              <a:t>περιαστικού</a:t>
            </a:r>
            <a:r>
              <a:rPr lang="el-GR" sz="2800" dirty="0">
                <a:solidFill>
                  <a:schemeClr val="bg1"/>
                </a:solidFill>
                <a:latin typeface="Comfortaa" pitchFamily="2" charset="0"/>
              </a:rPr>
              <a:t> πρασίνου της πόλης #1</a:t>
            </a: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45165" y="1649619"/>
            <a:ext cx="11701670" cy="4533693"/>
          </a:xfrm>
          <a:prstGeom prst="round2DiagRect">
            <a:avLst>
              <a:gd name="adj1" fmla="val 0"/>
              <a:gd name="adj2" fmla="val 23451"/>
            </a:avLst>
          </a:prstGeom>
          <a:solidFill>
            <a:schemeClr val="accent5">
              <a:lumMod val="20000"/>
              <a:lumOff val="80000"/>
            </a:schemeClr>
          </a:solidFill>
          <a:ln>
            <a:noFill/>
          </a:ln>
        </p:spPr>
        <p:txBody>
          <a:bodyPr anchor="ctr">
            <a:normAutofit fontScale="77500" lnSpcReduction="20000"/>
          </a:bodyPr>
          <a:lstStyle/>
          <a:p>
            <a:pPr>
              <a:lnSpc>
                <a:spcPct val="130000"/>
              </a:lnSpc>
              <a:buFont typeface="Wingdings" panose="05000000000000000000" pitchFamily="2" charset="2"/>
              <a:buChar char="§"/>
            </a:pPr>
            <a:endParaRPr lang="el-GR" sz="1800" dirty="0" smtClean="0">
              <a:solidFill>
                <a:srgbClr val="002060"/>
              </a:solidFill>
              <a:latin typeface="Comfortaa" pitchFamily="2" charset="0"/>
            </a:endParaRPr>
          </a:p>
          <a:p>
            <a:pPr marL="0" indent="0" algn="ctr">
              <a:lnSpc>
                <a:spcPct val="130000"/>
              </a:lnSpc>
              <a:buNone/>
            </a:pPr>
            <a:r>
              <a:rPr lang="el-GR" sz="1800" b="1" dirty="0" smtClean="0">
                <a:solidFill>
                  <a:srgbClr val="002060"/>
                </a:solidFill>
                <a:latin typeface="Comfortaa" pitchFamily="2" charset="0"/>
              </a:rPr>
              <a:t>ΑΝΑΠΛΑΣΕΙΣ</a:t>
            </a:r>
            <a:endParaRPr lang="el-GR" sz="1800" b="1" dirty="0">
              <a:solidFill>
                <a:srgbClr val="002060"/>
              </a:solidFill>
              <a:latin typeface="Comfortaa" pitchFamily="2" charset="0"/>
            </a:endParaRPr>
          </a:p>
          <a:p>
            <a:pPr>
              <a:lnSpc>
                <a:spcPct val="130000"/>
              </a:lnSpc>
              <a:buFont typeface="Wingdings" panose="05000000000000000000" pitchFamily="2" charset="2"/>
              <a:buChar char="§"/>
            </a:pPr>
            <a:r>
              <a:rPr lang="el-GR" sz="1800" dirty="0" smtClean="0">
                <a:solidFill>
                  <a:srgbClr val="002060"/>
                </a:solidFill>
                <a:latin typeface="Comfortaa" pitchFamily="2" charset="0"/>
              </a:rPr>
              <a:t>Αναβάθμιση </a:t>
            </a:r>
            <a:r>
              <a:rPr lang="el-GR" sz="1800" dirty="0">
                <a:solidFill>
                  <a:srgbClr val="002060"/>
                </a:solidFill>
                <a:latin typeface="Comfortaa" pitchFamily="2" charset="0"/>
              </a:rPr>
              <a:t>πεζοδρομίων και δημιουργία νέων πεζοδρόμων στον αστικό ιστό του Αγρινίου</a:t>
            </a:r>
          </a:p>
          <a:p>
            <a:pPr>
              <a:lnSpc>
                <a:spcPct val="130000"/>
              </a:lnSpc>
              <a:buFont typeface="Wingdings" panose="05000000000000000000" pitchFamily="2" charset="2"/>
              <a:buChar char="§"/>
            </a:pPr>
            <a:r>
              <a:rPr lang="el-GR" sz="1800" dirty="0">
                <a:solidFill>
                  <a:srgbClr val="002060"/>
                </a:solidFill>
                <a:latin typeface="Comfortaa" pitchFamily="2" charset="0"/>
              </a:rPr>
              <a:t>Ενοποίηση ΚΧ/ΚΦ χώρων και περιοχών ενδιαφέροντος της πόλης μέσω σημαντικής επέκτασης/εξάπλωσης: α)πεζοδρόμων, β) οδών ήπιας κυκλοφορίας, γ) οδών με </a:t>
            </a:r>
            <a:r>
              <a:rPr lang="el-GR" sz="1800" dirty="0" err="1">
                <a:solidFill>
                  <a:srgbClr val="002060"/>
                </a:solidFill>
                <a:latin typeface="Comfortaa" pitchFamily="2" charset="0"/>
              </a:rPr>
              <a:t>διαπλατυσμένα</a:t>
            </a:r>
            <a:r>
              <a:rPr lang="el-GR" sz="1800" dirty="0">
                <a:solidFill>
                  <a:srgbClr val="002060"/>
                </a:solidFill>
                <a:latin typeface="Comfortaa" pitchFamily="2" charset="0"/>
              </a:rPr>
              <a:t> πεζοδρόμια όπου θα είναι εύκολη και ασφαλής και η κίνηση με ποδήλατο</a:t>
            </a:r>
          </a:p>
          <a:p>
            <a:pPr>
              <a:lnSpc>
                <a:spcPct val="130000"/>
              </a:lnSpc>
              <a:buFont typeface="Wingdings" panose="05000000000000000000" pitchFamily="2" charset="2"/>
              <a:buChar char="§"/>
            </a:pPr>
            <a:r>
              <a:rPr lang="el-GR" sz="1800" dirty="0">
                <a:solidFill>
                  <a:srgbClr val="002060"/>
                </a:solidFill>
                <a:latin typeface="Comfortaa" pitchFamily="2" charset="0"/>
              </a:rPr>
              <a:t>Ανάπλαση περιοχής μεταξύ Ηρώων Πολυτεχνείου και Εθνικής Ανεξαρτησία (Ρέμα Ρεμπελιά)</a:t>
            </a:r>
          </a:p>
          <a:p>
            <a:pPr>
              <a:lnSpc>
                <a:spcPct val="130000"/>
              </a:lnSpc>
              <a:buFont typeface="Wingdings" panose="05000000000000000000" pitchFamily="2" charset="2"/>
              <a:buChar char="§"/>
            </a:pPr>
            <a:r>
              <a:rPr lang="el-GR" sz="1800" dirty="0">
                <a:solidFill>
                  <a:srgbClr val="002060"/>
                </a:solidFill>
                <a:latin typeface="Comfortaa" pitchFamily="2" charset="0"/>
              </a:rPr>
              <a:t>Ανάπλαση οδών που περιλαμβάνονται στον κόκκινο δακτύλιο της περιοχής ΒΑΑ (κέντρο πόλης</a:t>
            </a:r>
            <a:r>
              <a:rPr lang="el-GR" sz="1800" dirty="0" smtClean="0">
                <a:solidFill>
                  <a:srgbClr val="002060"/>
                </a:solidFill>
                <a:latin typeface="Comfortaa" pitchFamily="2" charset="0"/>
              </a:rPr>
              <a:t>)</a:t>
            </a:r>
          </a:p>
          <a:p>
            <a:pPr>
              <a:buFont typeface="Wingdings" panose="05000000000000000000" pitchFamily="2" charset="2"/>
              <a:buChar char="§"/>
            </a:pPr>
            <a:r>
              <a:rPr lang="el-GR" sz="1800" dirty="0">
                <a:solidFill>
                  <a:srgbClr val="002060"/>
                </a:solidFill>
                <a:latin typeface="Comfortaa" pitchFamily="2" charset="0"/>
              </a:rPr>
              <a:t>Ανάπλαση οδού Κολοκοτρώνη και καθέτων οδών</a:t>
            </a:r>
          </a:p>
          <a:p>
            <a:pPr>
              <a:buFont typeface="Wingdings" panose="05000000000000000000" pitchFamily="2" charset="2"/>
              <a:buChar char="§"/>
            </a:pPr>
            <a:r>
              <a:rPr lang="el-GR" sz="1800" dirty="0">
                <a:solidFill>
                  <a:srgbClr val="002060"/>
                </a:solidFill>
                <a:latin typeface="Comfortaa" pitchFamily="2" charset="0"/>
              </a:rPr>
              <a:t>Ανάπλαση κοινόχρηστων χώρων Εργατικών Κατοικιών Δήμου Αγρινίου</a:t>
            </a:r>
          </a:p>
          <a:p>
            <a:pPr>
              <a:buFont typeface="Wingdings" panose="05000000000000000000" pitchFamily="2" charset="2"/>
              <a:buChar char="§"/>
            </a:pPr>
            <a:r>
              <a:rPr lang="el-GR" sz="1800" dirty="0">
                <a:solidFill>
                  <a:srgbClr val="002060"/>
                </a:solidFill>
                <a:latin typeface="Comfortaa" pitchFamily="2" charset="0"/>
              </a:rPr>
              <a:t>Ανάδειξη  περιοχών  ανοικτών </a:t>
            </a:r>
            <a:r>
              <a:rPr lang="el-GR" sz="1800" dirty="0" smtClean="0">
                <a:solidFill>
                  <a:srgbClr val="002060"/>
                </a:solidFill>
                <a:latin typeface="Comfortaa" pitchFamily="2" charset="0"/>
              </a:rPr>
              <a:t>ρεμάτων</a:t>
            </a:r>
          </a:p>
          <a:p>
            <a:pPr>
              <a:buFont typeface="Wingdings" panose="05000000000000000000" pitchFamily="2" charset="2"/>
              <a:buChar char="§"/>
            </a:pPr>
            <a:r>
              <a:rPr lang="el-GR" sz="1800" dirty="0">
                <a:solidFill>
                  <a:srgbClr val="002060"/>
                </a:solidFill>
                <a:latin typeface="Comfortaa" pitchFamily="2" charset="0"/>
              </a:rPr>
              <a:t>Ανάπλαση Ο.Τ 118-119-125-132 Αγίου Κων/νου με κατασκευή Ανοικτού </a:t>
            </a:r>
            <a:r>
              <a:rPr lang="el-GR" sz="1800" dirty="0" smtClean="0">
                <a:solidFill>
                  <a:srgbClr val="002060"/>
                </a:solidFill>
                <a:latin typeface="Comfortaa" pitchFamily="2" charset="0"/>
              </a:rPr>
              <a:t>Θεάτρου</a:t>
            </a:r>
          </a:p>
          <a:p>
            <a:pPr>
              <a:buFont typeface="Wingdings" panose="05000000000000000000" pitchFamily="2" charset="2"/>
              <a:buChar char="§"/>
            </a:pPr>
            <a:r>
              <a:rPr lang="el-GR" sz="1800" dirty="0">
                <a:solidFill>
                  <a:srgbClr val="002060"/>
                </a:solidFill>
                <a:latin typeface="Comfortaa" pitchFamily="2" charset="0"/>
              </a:rPr>
              <a:t>Ανάπλαση περιοχής </a:t>
            </a:r>
            <a:r>
              <a:rPr lang="el-GR" sz="1800" dirty="0" err="1">
                <a:solidFill>
                  <a:srgbClr val="002060"/>
                </a:solidFill>
                <a:latin typeface="Comfortaa" pitchFamily="2" charset="0"/>
              </a:rPr>
              <a:t>Αη</a:t>
            </a:r>
            <a:r>
              <a:rPr lang="el-GR" sz="1800" dirty="0">
                <a:solidFill>
                  <a:srgbClr val="002060"/>
                </a:solidFill>
                <a:latin typeface="Comfortaa" pitchFamily="2" charset="0"/>
              </a:rPr>
              <a:t> </a:t>
            </a:r>
            <a:r>
              <a:rPr lang="el-GR" sz="1800" dirty="0" err="1">
                <a:solidFill>
                  <a:srgbClr val="002060"/>
                </a:solidFill>
                <a:latin typeface="Comfortaa" pitchFamily="2" charset="0"/>
              </a:rPr>
              <a:t>Βασιλιώτικων</a:t>
            </a:r>
            <a:endParaRPr lang="el-GR" sz="1800" dirty="0">
              <a:solidFill>
                <a:srgbClr val="002060"/>
              </a:solidFill>
              <a:latin typeface="Comfortaa" pitchFamily="2" charset="0"/>
            </a:endParaRPr>
          </a:p>
          <a:p>
            <a:pPr>
              <a:buFont typeface="Wingdings" panose="05000000000000000000" pitchFamily="2" charset="2"/>
              <a:buChar char="§"/>
            </a:pPr>
            <a:endParaRPr lang="el-GR" sz="1800" dirty="0">
              <a:solidFill>
                <a:srgbClr val="002060"/>
              </a:solidFill>
              <a:latin typeface="Comfortaa" pitchFamily="2" charset="0"/>
            </a:endParaRPr>
          </a:p>
          <a:p>
            <a:pPr>
              <a:buFont typeface="Wingdings" panose="05000000000000000000" pitchFamily="2" charset="2"/>
              <a:buChar char="§"/>
            </a:pPr>
            <a:endParaRPr lang="el-GR" sz="1800" dirty="0">
              <a:solidFill>
                <a:srgbClr val="002060"/>
              </a:solidFill>
              <a:latin typeface="Comfortaa" pitchFamily="2" charset="0"/>
            </a:endParaRPr>
          </a:p>
          <a:p>
            <a:pPr>
              <a:lnSpc>
                <a:spcPct val="130000"/>
              </a:lnSpc>
              <a:buFont typeface="Wingdings" panose="05000000000000000000" pitchFamily="2" charset="2"/>
              <a:buChar char="§"/>
            </a:pPr>
            <a:endParaRPr lang="el-GR" sz="1800" dirty="0">
              <a:solidFill>
                <a:srgbClr val="002060"/>
              </a:solidFill>
              <a:latin typeface="Comfortaa" pitchFamily="2" charset="0"/>
            </a:endParaRPr>
          </a:p>
        </p:txBody>
      </p:sp>
    </p:spTree>
    <p:extLst>
      <p:ext uri="{BB962C8B-B14F-4D97-AF65-F5344CB8AC3E}">
        <p14:creationId xmlns:p14="http://schemas.microsoft.com/office/powerpoint/2010/main" val="3448374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rgbClr val="00206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ΑΠ1</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rgbClr val="0399DF"/>
          </a:solidFill>
          <a:ln>
            <a:noFill/>
          </a:ln>
        </p:spPr>
        <p:txBody>
          <a:bodyPr>
            <a:normAutofit fontScale="90000"/>
          </a:bodyPr>
          <a:lstStyle/>
          <a:p>
            <a:r>
              <a:rPr lang="el-GR" sz="2800" dirty="0">
                <a:solidFill>
                  <a:schemeClr val="bg1"/>
                </a:solidFill>
                <a:latin typeface="Comfortaa" pitchFamily="2" charset="0"/>
              </a:rPr>
              <a:t>Αναβάθμιση, ανάδειξη και προστασία του αστικού περιβάλλοντος του Αγρινίου και ενίσχυση αστικού - </a:t>
            </a:r>
            <a:r>
              <a:rPr lang="el-GR" sz="2800" dirty="0" err="1">
                <a:solidFill>
                  <a:schemeClr val="bg1"/>
                </a:solidFill>
                <a:latin typeface="Comfortaa" pitchFamily="2" charset="0"/>
              </a:rPr>
              <a:t>περιαστικού</a:t>
            </a:r>
            <a:r>
              <a:rPr lang="el-GR" sz="2800" dirty="0">
                <a:solidFill>
                  <a:schemeClr val="bg1"/>
                </a:solidFill>
                <a:latin typeface="Comfortaa" pitchFamily="2" charset="0"/>
              </a:rPr>
              <a:t> πρασίνου της πόλης #2</a:t>
            </a: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5">
              <a:lumMod val="20000"/>
              <a:lumOff val="80000"/>
            </a:schemeClr>
          </a:solidFill>
          <a:ln>
            <a:noFill/>
          </a:ln>
        </p:spPr>
        <p:txBody>
          <a:bodyPr anchor="ctr">
            <a:normAutofit fontScale="77500" lnSpcReduction="20000"/>
          </a:bodyPr>
          <a:lstStyle/>
          <a:p>
            <a:pPr marL="0" indent="0" algn="ctr">
              <a:buNone/>
            </a:pPr>
            <a:r>
              <a:rPr lang="el-GR" sz="2400" b="1" dirty="0" smtClean="0">
                <a:solidFill>
                  <a:srgbClr val="002060"/>
                </a:solidFill>
                <a:latin typeface="Comfortaa" pitchFamily="2" charset="0"/>
              </a:rPr>
              <a:t>ΠΡΑΣΙΝΟ</a:t>
            </a:r>
          </a:p>
          <a:p>
            <a:pPr>
              <a:buFont typeface="Wingdings" panose="05000000000000000000" pitchFamily="2" charset="2"/>
              <a:buChar char="§"/>
            </a:pPr>
            <a:r>
              <a:rPr lang="el-GR" sz="2400" dirty="0" smtClean="0">
                <a:solidFill>
                  <a:srgbClr val="002060"/>
                </a:solidFill>
                <a:latin typeface="Comfortaa" pitchFamily="2" charset="0"/>
              </a:rPr>
              <a:t>Ενίσχυση </a:t>
            </a:r>
            <a:r>
              <a:rPr lang="el-GR" sz="2400" dirty="0">
                <a:solidFill>
                  <a:srgbClr val="002060"/>
                </a:solidFill>
                <a:latin typeface="Comfortaa" pitchFamily="2" charset="0"/>
              </a:rPr>
              <a:t>αστικού πρασίνου &amp; αστικού εξοπλισμού</a:t>
            </a:r>
          </a:p>
          <a:p>
            <a:pPr>
              <a:buFont typeface="Wingdings" panose="05000000000000000000" pitchFamily="2" charset="2"/>
              <a:buChar char="§"/>
            </a:pPr>
            <a:r>
              <a:rPr lang="el-GR" sz="2400" dirty="0">
                <a:solidFill>
                  <a:srgbClr val="002060"/>
                </a:solidFill>
                <a:latin typeface="Comfortaa" pitchFamily="2" charset="0"/>
              </a:rPr>
              <a:t>Εργασίες ανάπλασης και ανάδειξης Δασυλλίου Αγίας Παρασκευής</a:t>
            </a:r>
          </a:p>
          <a:p>
            <a:pPr>
              <a:buFont typeface="Wingdings" panose="05000000000000000000" pitchFamily="2" charset="2"/>
              <a:buChar char="§"/>
            </a:pPr>
            <a:r>
              <a:rPr lang="el-GR" sz="2400" dirty="0">
                <a:solidFill>
                  <a:srgbClr val="002060"/>
                </a:solidFill>
                <a:latin typeface="Comfortaa" pitchFamily="2" charset="0"/>
              </a:rPr>
              <a:t>Εργασίες ανάπλασης και ανάδειξης Δασυλλίου Αγίου </a:t>
            </a:r>
            <a:r>
              <a:rPr lang="el-GR" sz="2400" dirty="0" smtClean="0">
                <a:solidFill>
                  <a:srgbClr val="002060"/>
                </a:solidFill>
                <a:latin typeface="Comfortaa" pitchFamily="2" charset="0"/>
              </a:rPr>
              <a:t>Χριστόφορου</a:t>
            </a:r>
          </a:p>
          <a:p>
            <a:pPr marL="0" indent="0">
              <a:buNone/>
            </a:pPr>
            <a:endParaRPr lang="el-GR" sz="2400" dirty="0" smtClean="0">
              <a:solidFill>
                <a:srgbClr val="002060"/>
              </a:solidFill>
              <a:latin typeface="Comfortaa" pitchFamily="2" charset="0"/>
            </a:endParaRPr>
          </a:p>
          <a:p>
            <a:pPr marL="0" indent="0" algn="ctr">
              <a:buNone/>
            </a:pPr>
            <a:r>
              <a:rPr lang="el-GR" sz="2400" b="1" dirty="0" smtClean="0">
                <a:solidFill>
                  <a:srgbClr val="002060"/>
                </a:solidFill>
                <a:latin typeface="Comfortaa" pitchFamily="2" charset="0"/>
              </a:rPr>
              <a:t>ΣΤΑΘΜΕΥΣΗ</a:t>
            </a:r>
            <a:endParaRPr lang="el-GR" sz="2400" b="1" dirty="0">
              <a:solidFill>
                <a:srgbClr val="002060"/>
              </a:solidFill>
              <a:latin typeface="Comfortaa" pitchFamily="2" charset="0"/>
            </a:endParaRPr>
          </a:p>
          <a:p>
            <a:pPr>
              <a:buFont typeface="Wingdings" panose="05000000000000000000" pitchFamily="2" charset="2"/>
              <a:buChar char="§"/>
            </a:pPr>
            <a:r>
              <a:rPr lang="el-GR" sz="2400" dirty="0">
                <a:solidFill>
                  <a:srgbClr val="002060"/>
                </a:solidFill>
                <a:latin typeface="Comfortaa" pitchFamily="2" charset="0"/>
              </a:rPr>
              <a:t>Ανάπλαση ευρύτερης περιοχής γηπέδου Παναιτωλικού με δημιουργία Υπόγειου χώρου στάθμευσης (Μελέτη και Κατασκευή</a:t>
            </a:r>
            <a:r>
              <a:rPr lang="el-GR" sz="2400" dirty="0" smtClean="0">
                <a:solidFill>
                  <a:srgbClr val="002060"/>
                </a:solidFill>
                <a:latin typeface="Comfortaa" pitchFamily="2" charset="0"/>
              </a:rPr>
              <a:t>)</a:t>
            </a:r>
          </a:p>
          <a:p>
            <a:pPr>
              <a:buFont typeface="Wingdings" panose="05000000000000000000" pitchFamily="2" charset="2"/>
              <a:buChar char="§"/>
            </a:pPr>
            <a:r>
              <a:rPr lang="el-GR" sz="2400" dirty="0">
                <a:solidFill>
                  <a:srgbClr val="002060"/>
                </a:solidFill>
                <a:latin typeface="Comfortaa" pitchFamily="2" charset="0"/>
              </a:rPr>
              <a:t>Ανάπλαση Ο.Τ. 274 (παλαιά σφαγεία) με τη δημιουργία υπόγειου χώρου στάθμευσης (Μελέτη και Κατασκευή)</a:t>
            </a:r>
          </a:p>
          <a:p>
            <a:pPr>
              <a:buFont typeface="Wingdings" panose="05000000000000000000" pitchFamily="2" charset="2"/>
              <a:buChar char="§"/>
            </a:pPr>
            <a:r>
              <a:rPr lang="el-GR" sz="2400" dirty="0">
                <a:solidFill>
                  <a:srgbClr val="002060"/>
                </a:solidFill>
                <a:latin typeface="Comfortaa" pitchFamily="2" charset="0"/>
              </a:rPr>
              <a:t>Ανάπλαση Περιβάλλοντα Χώρου Αγίας Τριάδας με τη δημιουργία υπόγειου χώρου στάθμευσης (Μελέτη και Κατασκευή)</a:t>
            </a:r>
          </a:p>
          <a:p>
            <a:pPr>
              <a:buFont typeface="Wingdings" panose="05000000000000000000" pitchFamily="2" charset="2"/>
              <a:buChar char="§"/>
            </a:pPr>
            <a:r>
              <a:rPr lang="el-GR" sz="2400" dirty="0">
                <a:solidFill>
                  <a:srgbClr val="002060"/>
                </a:solidFill>
                <a:latin typeface="Comfortaa" pitchFamily="2" charset="0"/>
              </a:rPr>
              <a:t>Ανάπτυξη νέων χώρων στάθμευσης εκτός οδού</a:t>
            </a:r>
          </a:p>
          <a:p>
            <a:pPr>
              <a:buFont typeface="Wingdings" panose="05000000000000000000" pitchFamily="2" charset="2"/>
              <a:buChar char="§"/>
            </a:pPr>
            <a:endParaRPr lang="el-GR" sz="2400" dirty="0">
              <a:solidFill>
                <a:srgbClr val="002060"/>
              </a:solidFill>
              <a:latin typeface="Comfortaa" pitchFamily="2" charset="0"/>
            </a:endParaRPr>
          </a:p>
        </p:txBody>
      </p:sp>
    </p:spTree>
    <p:extLst>
      <p:ext uri="{BB962C8B-B14F-4D97-AF65-F5344CB8AC3E}">
        <p14:creationId xmlns:p14="http://schemas.microsoft.com/office/powerpoint/2010/main" val="482034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rgbClr val="00206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ΑΠ1</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rgbClr val="0399DF"/>
          </a:solidFill>
          <a:ln>
            <a:noFill/>
          </a:ln>
        </p:spPr>
        <p:txBody>
          <a:bodyPr>
            <a:normAutofit fontScale="90000"/>
          </a:bodyPr>
          <a:lstStyle/>
          <a:p>
            <a:r>
              <a:rPr lang="el-GR" sz="2800" dirty="0">
                <a:solidFill>
                  <a:schemeClr val="bg1"/>
                </a:solidFill>
                <a:latin typeface="Comfortaa" pitchFamily="2" charset="0"/>
              </a:rPr>
              <a:t>Αναβάθμιση, ανάδειξη και προστασία του αστικού περιβάλλοντος του Αγρινίου και ενίσχυση αστικού - </a:t>
            </a:r>
            <a:r>
              <a:rPr lang="el-GR" sz="2800" dirty="0" err="1">
                <a:solidFill>
                  <a:schemeClr val="bg1"/>
                </a:solidFill>
                <a:latin typeface="Comfortaa" pitchFamily="2" charset="0"/>
              </a:rPr>
              <a:t>περιαστικού</a:t>
            </a:r>
            <a:r>
              <a:rPr lang="el-GR" sz="2800" dirty="0">
                <a:solidFill>
                  <a:schemeClr val="bg1"/>
                </a:solidFill>
                <a:latin typeface="Comfortaa" pitchFamily="2" charset="0"/>
              </a:rPr>
              <a:t> πρασίνου της πόλης #3</a:t>
            </a: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5">
              <a:lumMod val="20000"/>
              <a:lumOff val="80000"/>
            </a:schemeClr>
          </a:solidFill>
          <a:ln>
            <a:noFill/>
          </a:ln>
        </p:spPr>
        <p:txBody>
          <a:bodyPr anchor="ctr">
            <a:normAutofit fontScale="47500" lnSpcReduction="20000"/>
          </a:bodyPr>
          <a:lstStyle/>
          <a:p>
            <a:pPr marL="0" indent="0" algn="ctr">
              <a:buNone/>
            </a:pPr>
            <a:r>
              <a:rPr lang="el-GR" sz="2400" b="1" dirty="0" smtClean="0">
                <a:solidFill>
                  <a:srgbClr val="002060"/>
                </a:solidFill>
                <a:latin typeface="Comfortaa" pitchFamily="2" charset="0"/>
              </a:rPr>
              <a:t>ΚΤΙΡΙΑΚΕΣ ΥΠΟΔΟΜΕΣ</a:t>
            </a:r>
          </a:p>
          <a:p>
            <a:pPr>
              <a:buFont typeface="Wingdings" panose="05000000000000000000" pitchFamily="2" charset="2"/>
              <a:buChar char="§"/>
            </a:pPr>
            <a:r>
              <a:rPr lang="el-GR" sz="2400" dirty="0" err="1" smtClean="0">
                <a:solidFill>
                  <a:srgbClr val="002060"/>
                </a:solidFill>
                <a:latin typeface="Comfortaa" pitchFamily="2" charset="0"/>
              </a:rPr>
              <a:t>Επανάχρηση</a:t>
            </a:r>
            <a:r>
              <a:rPr lang="el-GR" sz="2400" dirty="0" smtClean="0">
                <a:solidFill>
                  <a:srgbClr val="002060"/>
                </a:solidFill>
                <a:latin typeface="Comfortaa" pitchFamily="2" charset="0"/>
              </a:rPr>
              <a:t> </a:t>
            </a:r>
            <a:r>
              <a:rPr lang="el-GR" sz="2400" dirty="0">
                <a:solidFill>
                  <a:srgbClr val="002060"/>
                </a:solidFill>
                <a:latin typeface="Comfortaa" pitchFamily="2" charset="0"/>
              </a:rPr>
              <a:t>των καπναποθηκών Παπαστράτου ως κτίριο υπηρεσιών – δομών πολιτισμού Δήμου Αγρινίου και διαμόρφωση </a:t>
            </a:r>
            <a:r>
              <a:rPr lang="el-GR" sz="2400" dirty="0" err="1">
                <a:solidFill>
                  <a:srgbClr val="002060"/>
                </a:solidFill>
                <a:latin typeface="Comfortaa" pitchFamily="2" charset="0"/>
              </a:rPr>
              <a:t>αύλειου</a:t>
            </a:r>
            <a:r>
              <a:rPr lang="el-GR" sz="2400" dirty="0">
                <a:solidFill>
                  <a:srgbClr val="002060"/>
                </a:solidFill>
                <a:latin typeface="Comfortaa" pitchFamily="2" charset="0"/>
              </a:rPr>
              <a:t> χώρου </a:t>
            </a:r>
            <a:r>
              <a:rPr lang="el-GR" sz="2400" dirty="0" smtClean="0">
                <a:solidFill>
                  <a:srgbClr val="002060"/>
                </a:solidFill>
                <a:latin typeface="Comfortaa" pitchFamily="2" charset="0"/>
              </a:rPr>
              <a:t>αυτών</a:t>
            </a:r>
            <a:r>
              <a:rPr lang="en-US" sz="2400" dirty="0" smtClean="0">
                <a:solidFill>
                  <a:srgbClr val="002060"/>
                </a:solidFill>
                <a:latin typeface="Comfortaa" pitchFamily="2" charset="0"/>
              </a:rPr>
              <a:t> (New </a:t>
            </a:r>
            <a:r>
              <a:rPr lang="en-US" sz="2400" dirty="0">
                <a:solidFill>
                  <a:srgbClr val="002060"/>
                </a:solidFill>
                <a:latin typeface="Comfortaa" pitchFamily="2" charset="0"/>
              </a:rPr>
              <a:t>European </a:t>
            </a:r>
            <a:r>
              <a:rPr lang="en-US" sz="2400" dirty="0" smtClean="0">
                <a:solidFill>
                  <a:srgbClr val="002060"/>
                </a:solidFill>
                <a:latin typeface="Comfortaa" pitchFamily="2" charset="0"/>
              </a:rPr>
              <a:t>Bauhaus)</a:t>
            </a:r>
            <a:r>
              <a:rPr lang="el-GR" sz="2400" dirty="0" smtClean="0">
                <a:solidFill>
                  <a:srgbClr val="002060"/>
                </a:solidFill>
                <a:latin typeface="Comfortaa" pitchFamily="2" charset="0"/>
              </a:rPr>
              <a:t> </a:t>
            </a:r>
            <a:endParaRPr lang="el-GR" sz="2400" dirty="0">
              <a:solidFill>
                <a:srgbClr val="002060"/>
              </a:solidFill>
              <a:latin typeface="Comfortaa" pitchFamily="2" charset="0"/>
            </a:endParaRPr>
          </a:p>
          <a:p>
            <a:pPr>
              <a:buFont typeface="Wingdings" panose="05000000000000000000" pitchFamily="2" charset="2"/>
              <a:buChar char="§"/>
            </a:pPr>
            <a:r>
              <a:rPr lang="el-GR" sz="2400" dirty="0" smtClean="0">
                <a:solidFill>
                  <a:srgbClr val="002060"/>
                </a:solidFill>
                <a:latin typeface="Comfortaa" pitchFamily="2" charset="0"/>
              </a:rPr>
              <a:t>Αξιοποίηση διατηρητέου </a:t>
            </a:r>
            <a:r>
              <a:rPr lang="el-GR" sz="2400" dirty="0">
                <a:solidFill>
                  <a:srgbClr val="002060"/>
                </a:solidFill>
                <a:latin typeface="Comfortaa" pitchFamily="2" charset="0"/>
              </a:rPr>
              <a:t>κτιρίου </a:t>
            </a:r>
            <a:r>
              <a:rPr lang="el-GR" sz="2400" dirty="0" smtClean="0">
                <a:solidFill>
                  <a:srgbClr val="002060"/>
                </a:solidFill>
                <a:latin typeface="Comfortaa" pitchFamily="2" charset="0"/>
              </a:rPr>
              <a:t>Παπαστράτου</a:t>
            </a:r>
          </a:p>
          <a:p>
            <a:pPr>
              <a:lnSpc>
                <a:spcPct val="130000"/>
              </a:lnSpc>
              <a:buFont typeface="Wingdings" panose="05000000000000000000" pitchFamily="2" charset="2"/>
              <a:buChar char="§"/>
            </a:pPr>
            <a:r>
              <a:rPr lang="el-GR" sz="2400" dirty="0">
                <a:solidFill>
                  <a:srgbClr val="002060"/>
                </a:solidFill>
                <a:latin typeface="Comfortaa" pitchFamily="2" charset="0"/>
              </a:rPr>
              <a:t>Ανέγερση νέων σχολικών μονάδων όλων των βαθμίδων </a:t>
            </a:r>
          </a:p>
          <a:p>
            <a:pPr>
              <a:lnSpc>
                <a:spcPct val="130000"/>
              </a:lnSpc>
              <a:buFont typeface="Wingdings" panose="05000000000000000000" pitchFamily="2" charset="2"/>
              <a:buChar char="§"/>
            </a:pPr>
            <a:r>
              <a:rPr lang="el-GR" sz="2400" dirty="0">
                <a:solidFill>
                  <a:srgbClr val="002060"/>
                </a:solidFill>
                <a:latin typeface="Comfortaa" pitchFamily="2" charset="0"/>
              </a:rPr>
              <a:t>Ενεργειακή αναβάθμιση σχολικών κτιρίων</a:t>
            </a:r>
          </a:p>
          <a:p>
            <a:pPr>
              <a:lnSpc>
                <a:spcPct val="130000"/>
              </a:lnSpc>
              <a:buFont typeface="Wingdings" panose="05000000000000000000" pitchFamily="2" charset="2"/>
              <a:buChar char="§"/>
            </a:pPr>
            <a:r>
              <a:rPr lang="el-GR" sz="2400" dirty="0">
                <a:solidFill>
                  <a:srgbClr val="002060"/>
                </a:solidFill>
                <a:latin typeface="Comfortaa" pitchFamily="2" charset="0"/>
              </a:rPr>
              <a:t>Ενεργειακή αναβάθμιση δημοτικών κτιρίων</a:t>
            </a:r>
            <a:endParaRPr lang="en-US" sz="2400" dirty="0">
              <a:solidFill>
                <a:srgbClr val="002060"/>
              </a:solidFill>
              <a:latin typeface="Comfortaa" pitchFamily="2" charset="0"/>
            </a:endParaRPr>
          </a:p>
          <a:p>
            <a:pPr>
              <a:lnSpc>
                <a:spcPct val="130000"/>
              </a:lnSpc>
              <a:buFont typeface="Wingdings" panose="05000000000000000000" pitchFamily="2" charset="2"/>
              <a:buChar char="§"/>
            </a:pPr>
            <a:r>
              <a:rPr lang="el-GR" sz="2400" dirty="0" err="1" smtClean="0">
                <a:solidFill>
                  <a:srgbClr val="002060"/>
                </a:solidFill>
                <a:latin typeface="Comfortaa" pitchFamily="2" charset="0"/>
              </a:rPr>
              <a:t>Επανάχρηση</a:t>
            </a:r>
            <a:r>
              <a:rPr lang="el-GR" sz="2400" dirty="0" smtClean="0">
                <a:solidFill>
                  <a:srgbClr val="002060"/>
                </a:solidFill>
                <a:latin typeface="Comfortaa" pitchFamily="2" charset="0"/>
              </a:rPr>
              <a:t> </a:t>
            </a:r>
            <a:r>
              <a:rPr lang="el-GR" sz="2400" dirty="0">
                <a:solidFill>
                  <a:srgbClr val="002060"/>
                </a:solidFill>
                <a:latin typeface="Comfortaa" pitchFamily="2" charset="0"/>
              </a:rPr>
              <a:t> </a:t>
            </a:r>
            <a:r>
              <a:rPr lang="el-GR" sz="2400" dirty="0" err="1">
                <a:solidFill>
                  <a:srgbClr val="002060"/>
                </a:solidFill>
                <a:latin typeface="Comfortaa" pitchFamily="2" charset="0"/>
              </a:rPr>
              <a:t>Φαφούτειου</a:t>
            </a:r>
            <a:r>
              <a:rPr lang="el-GR" sz="2400" dirty="0">
                <a:solidFill>
                  <a:srgbClr val="002060"/>
                </a:solidFill>
                <a:latin typeface="Comfortaa" pitchFamily="2" charset="0"/>
              </a:rPr>
              <a:t> Οικοτροφείου ως  </a:t>
            </a:r>
            <a:r>
              <a:rPr lang="el-GR" sz="2400" dirty="0" err="1">
                <a:solidFill>
                  <a:srgbClr val="002060"/>
                </a:solidFill>
                <a:latin typeface="Comfortaa" pitchFamily="2" charset="0"/>
              </a:rPr>
              <a:t>Επισκοπείου</a:t>
            </a:r>
            <a:r>
              <a:rPr lang="el-GR" sz="2400" dirty="0">
                <a:solidFill>
                  <a:srgbClr val="002060"/>
                </a:solidFill>
                <a:latin typeface="Comfortaa" pitchFamily="2" charset="0"/>
              </a:rPr>
              <a:t> στο </a:t>
            </a:r>
            <a:r>
              <a:rPr lang="el-GR" sz="2400" dirty="0" smtClean="0">
                <a:solidFill>
                  <a:srgbClr val="002060"/>
                </a:solidFill>
                <a:latin typeface="Comfortaa" pitchFamily="2" charset="0"/>
              </a:rPr>
              <a:t>Αγρίνιο</a:t>
            </a:r>
          </a:p>
          <a:p>
            <a:pPr>
              <a:lnSpc>
                <a:spcPct val="130000"/>
              </a:lnSpc>
              <a:buFont typeface="Wingdings" panose="05000000000000000000" pitchFamily="2" charset="2"/>
              <a:buChar char="§"/>
            </a:pPr>
            <a:r>
              <a:rPr lang="el-GR" sz="2400" dirty="0">
                <a:solidFill>
                  <a:srgbClr val="002060"/>
                </a:solidFill>
                <a:latin typeface="Comfortaa" pitchFamily="2" charset="0"/>
              </a:rPr>
              <a:t>Αναβάθμιση κολυμβητηρίου </a:t>
            </a:r>
            <a:r>
              <a:rPr lang="el-GR" sz="2400" dirty="0" smtClean="0">
                <a:solidFill>
                  <a:srgbClr val="002060"/>
                </a:solidFill>
                <a:latin typeface="Comfortaa" pitchFamily="2" charset="0"/>
              </a:rPr>
              <a:t>ΔΑΚ</a:t>
            </a:r>
          </a:p>
          <a:p>
            <a:pPr marL="0" indent="0" algn="ctr">
              <a:lnSpc>
                <a:spcPct val="130000"/>
              </a:lnSpc>
              <a:buNone/>
            </a:pPr>
            <a:r>
              <a:rPr lang="el-GR" sz="2400" b="1" dirty="0" smtClean="0">
                <a:solidFill>
                  <a:srgbClr val="002060"/>
                </a:solidFill>
                <a:latin typeface="Comfortaa" pitchFamily="2" charset="0"/>
              </a:rPr>
              <a:t>ΠΕΡΙΒΑΛΛΟΝ</a:t>
            </a:r>
            <a:endParaRPr lang="el-GR" sz="2400" b="1" dirty="0">
              <a:solidFill>
                <a:srgbClr val="002060"/>
              </a:solidFill>
              <a:latin typeface="Comfortaa" pitchFamily="2" charset="0"/>
            </a:endParaRPr>
          </a:p>
          <a:p>
            <a:pPr>
              <a:buFont typeface="Wingdings" panose="05000000000000000000" pitchFamily="2" charset="2"/>
              <a:buChar char="§"/>
            </a:pPr>
            <a:r>
              <a:rPr lang="el-GR" sz="2400" dirty="0">
                <a:solidFill>
                  <a:srgbClr val="002060"/>
                </a:solidFill>
                <a:latin typeface="Comfortaa" pitchFamily="2" charset="0"/>
              </a:rPr>
              <a:t>Έργα αποχέτευσης - ύδρευσης</a:t>
            </a:r>
          </a:p>
          <a:p>
            <a:pPr>
              <a:buFont typeface="Wingdings" panose="05000000000000000000" pitchFamily="2" charset="2"/>
              <a:buChar char="§"/>
            </a:pPr>
            <a:r>
              <a:rPr lang="el-GR" sz="2400" dirty="0">
                <a:solidFill>
                  <a:srgbClr val="002060"/>
                </a:solidFill>
                <a:latin typeface="Comfortaa" pitchFamily="2" charset="0"/>
              </a:rPr>
              <a:t>Καταγραφή γεωτρήσεων και δικτύου ύδρευσης, άρδευσης, </a:t>
            </a:r>
            <a:r>
              <a:rPr lang="el-GR" sz="2400" dirty="0" smtClean="0">
                <a:solidFill>
                  <a:srgbClr val="002060"/>
                </a:solidFill>
                <a:latin typeface="Comfortaa" pitchFamily="2" charset="0"/>
              </a:rPr>
              <a:t>αποχέτευσης</a:t>
            </a:r>
          </a:p>
          <a:p>
            <a:pPr>
              <a:lnSpc>
                <a:spcPct val="110000"/>
              </a:lnSpc>
              <a:buFont typeface="Wingdings" panose="05000000000000000000" pitchFamily="2" charset="2"/>
              <a:buChar char="§"/>
            </a:pPr>
            <a:r>
              <a:rPr lang="el-GR" sz="2400" dirty="0" smtClean="0">
                <a:solidFill>
                  <a:srgbClr val="002060"/>
                </a:solidFill>
                <a:latin typeface="Comfortaa" pitchFamily="2" charset="0"/>
              </a:rPr>
              <a:t>Έργα διαχείρισης όλων των ρευμάτων αποβλήτων</a:t>
            </a:r>
            <a:endParaRPr lang="el-GR" sz="2400" dirty="0">
              <a:solidFill>
                <a:srgbClr val="002060"/>
              </a:solidFill>
              <a:latin typeface="Comfortaa" pitchFamily="2" charset="0"/>
            </a:endParaRPr>
          </a:p>
          <a:p>
            <a:pPr>
              <a:lnSpc>
                <a:spcPct val="110000"/>
              </a:lnSpc>
              <a:buFont typeface="Wingdings" panose="05000000000000000000" pitchFamily="2" charset="2"/>
              <a:buChar char="§"/>
            </a:pPr>
            <a:r>
              <a:rPr lang="el-GR" sz="2400" dirty="0">
                <a:solidFill>
                  <a:srgbClr val="002060"/>
                </a:solidFill>
                <a:latin typeface="Comfortaa" pitchFamily="2" charset="0"/>
              </a:rPr>
              <a:t>Πιλοτικές δράσεις διαχείρισης της χωριστής συλλογής αστικών </a:t>
            </a:r>
            <a:r>
              <a:rPr lang="el-GR" sz="2400" dirty="0" smtClean="0">
                <a:solidFill>
                  <a:srgbClr val="002060"/>
                </a:solidFill>
                <a:latin typeface="Comfortaa" pitchFamily="2" charset="0"/>
              </a:rPr>
              <a:t>αποβλήτων</a:t>
            </a:r>
            <a:endParaRPr lang="el-GR" sz="2400" dirty="0">
              <a:solidFill>
                <a:srgbClr val="002060"/>
              </a:solidFill>
              <a:latin typeface="Comfortaa" pitchFamily="2" charset="0"/>
            </a:endParaRPr>
          </a:p>
        </p:txBody>
      </p:sp>
    </p:spTree>
    <p:extLst>
      <p:ext uri="{BB962C8B-B14F-4D97-AF65-F5344CB8AC3E}">
        <p14:creationId xmlns:p14="http://schemas.microsoft.com/office/powerpoint/2010/main" val="339950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rgbClr val="00206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ΑΠ1</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rgbClr val="0399DF"/>
          </a:solidFill>
          <a:ln>
            <a:noFill/>
          </a:ln>
        </p:spPr>
        <p:txBody>
          <a:bodyPr>
            <a:normAutofit fontScale="90000"/>
          </a:bodyPr>
          <a:lstStyle/>
          <a:p>
            <a:r>
              <a:rPr lang="el-GR" sz="2800" dirty="0">
                <a:solidFill>
                  <a:schemeClr val="bg1"/>
                </a:solidFill>
                <a:latin typeface="Comfortaa" pitchFamily="2" charset="0"/>
              </a:rPr>
              <a:t>Αναβάθμιση, ανάδειξη και προστασία του αστικού περιβάλλοντος του Αγρινίου και ενίσχυση αστικού - </a:t>
            </a:r>
            <a:r>
              <a:rPr lang="el-GR" sz="2800" dirty="0" err="1">
                <a:solidFill>
                  <a:schemeClr val="bg1"/>
                </a:solidFill>
                <a:latin typeface="Comfortaa" pitchFamily="2" charset="0"/>
              </a:rPr>
              <a:t>περιαστικού</a:t>
            </a:r>
            <a:r>
              <a:rPr lang="el-GR" sz="2800" dirty="0">
                <a:solidFill>
                  <a:schemeClr val="bg1"/>
                </a:solidFill>
                <a:latin typeface="Comfortaa" pitchFamily="2" charset="0"/>
              </a:rPr>
              <a:t> πρασίνου της πόλης </a:t>
            </a:r>
            <a:r>
              <a:rPr lang="el-GR" sz="2800" dirty="0" smtClean="0">
                <a:solidFill>
                  <a:schemeClr val="bg1"/>
                </a:solidFill>
                <a:latin typeface="Comfortaa" pitchFamily="2" charset="0"/>
              </a:rPr>
              <a:t>#4</a:t>
            </a:r>
            <a:endParaRPr lang="el-GR" sz="2800" dirty="0">
              <a:solidFill>
                <a:schemeClr val="bg1"/>
              </a:solidFill>
              <a:latin typeface="Comfortaa" pitchFamily="2" charset="0"/>
            </a:endParaRP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5">
              <a:lumMod val="20000"/>
              <a:lumOff val="80000"/>
            </a:schemeClr>
          </a:solidFill>
          <a:ln>
            <a:noFill/>
          </a:ln>
        </p:spPr>
        <p:txBody>
          <a:bodyPr anchor="ctr">
            <a:normAutofit fontScale="92500" lnSpcReduction="20000"/>
          </a:bodyPr>
          <a:lstStyle/>
          <a:p>
            <a:pPr marL="0" indent="0" algn="ctr">
              <a:buNone/>
            </a:pPr>
            <a:r>
              <a:rPr lang="el-GR" sz="2400" b="1" dirty="0" smtClean="0">
                <a:solidFill>
                  <a:srgbClr val="002060"/>
                </a:solidFill>
                <a:latin typeface="Comfortaa" pitchFamily="2" charset="0"/>
              </a:rPr>
              <a:t>ΚΙΝΗΤΙΚΟΤΗΤΑ</a:t>
            </a:r>
          </a:p>
          <a:p>
            <a:pPr>
              <a:buFont typeface="Wingdings" panose="05000000000000000000" pitchFamily="2" charset="2"/>
              <a:buChar char="§"/>
            </a:pPr>
            <a:endParaRPr lang="el-GR" sz="2400" dirty="0">
              <a:solidFill>
                <a:srgbClr val="002060"/>
              </a:solidFill>
              <a:latin typeface="Comfortaa" pitchFamily="2" charset="0"/>
            </a:endParaRPr>
          </a:p>
          <a:p>
            <a:pPr>
              <a:buFont typeface="Wingdings" panose="05000000000000000000" pitchFamily="2" charset="2"/>
              <a:buChar char="§"/>
            </a:pPr>
            <a:r>
              <a:rPr lang="el-GR" sz="2400" dirty="0" smtClean="0">
                <a:solidFill>
                  <a:srgbClr val="002060"/>
                </a:solidFill>
                <a:latin typeface="Comfortaa" pitchFamily="2" charset="0"/>
              </a:rPr>
              <a:t>Νέες </a:t>
            </a:r>
            <a:r>
              <a:rPr lang="el-GR" sz="2400" dirty="0">
                <a:solidFill>
                  <a:srgbClr val="002060"/>
                </a:solidFill>
                <a:latin typeface="Comfortaa" pitchFamily="2" charset="0"/>
              </a:rPr>
              <a:t>διαδρομές </a:t>
            </a:r>
            <a:r>
              <a:rPr lang="el-GR" sz="2400" dirty="0" smtClean="0">
                <a:solidFill>
                  <a:srgbClr val="002060"/>
                </a:solidFill>
                <a:latin typeface="Comfortaa" pitchFamily="2" charset="0"/>
              </a:rPr>
              <a:t>ποδηλάτου</a:t>
            </a:r>
          </a:p>
          <a:p>
            <a:pPr>
              <a:buFont typeface="Wingdings" panose="05000000000000000000" pitchFamily="2" charset="2"/>
              <a:buChar char="§"/>
            </a:pPr>
            <a:r>
              <a:rPr lang="el-GR" sz="2400" dirty="0" smtClean="0">
                <a:solidFill>
                  <a:srgbClr val="002060"/>
                </a:solidFill>
                <a:latin typeface="Comfortaa" pitchFamily="2" charset="0"/>
              </a:rPr>
              <a:t>Δημιουργία κυκλικών κόμβων στην οδό Εθνικής Αντιστάσεως (Άγιος </a:t>
            </a:r>
            <a:r>
              <a:rPr lang="el-GR" sz="2400" dirty="0" err="1" smtClean="0">
                <a:solidFill>
                  <a:srgbClr val="002060"/>
                </a:solidFill>
                <a:latin typeface="Comfortaa" pitchFamily="2" charset="0"/>
              </a:rPr>
              <a:t>Κων</a:t>
            </a:r>
            <a:r>
              <a:rPr lang="el-GR" sz="2400" dirty="0" smtClean="0">
                <a:solidFill>
                  <a:srgbClr val="002060"/>
                </a:solidFill>
                <a:latin typeface="Comfortaa" pitchFamily="2" charset="0"/>
              </a:rPr>
              <a:t>/</a:t>
            </a:r>
            <a:r>
              <a:rPr lang="el-GR" sz="2400" dirty="0" err="1" smtClean="0">
                <a:solidFill>
                  <a:srgbClr val="002060"/>
                </a:solidFill>
                <a:latin typeface="Comfortaa" pitchFamily="2" charset="0"/>
              </a:rPr>
              <a:t>νος</a:t>
            </a:r>
            <a:r>
              <a:rPr lang="el-GR" sz="2400" dirty="0" smtClean="0">
                <a:solidFill>
                  <a:srgbClr val="002060"/>
                </a:solidFill>
                <a:latin typeface="Comfortaa" pitchFamily="2" charset="0"/>
              </a:rPr>
              <a:t>) και στην συμβολή των οδών </a:t>
            </a:r>
            <a:r>
              <a:rPr lang="el-GR" sz="2400" dirty="0" err="1" smtClean="0">
                <a:solidFill>
                  <a:srgbClr val="002060"/>
                </a:solidFill>
                <a:latin typeface="Comfortaa" pitchFamily="2" charset="0"/>
              </a:rPr>
              <a:t>Κυριλή</a:t>
            </a:r>
            <a:r>
              <a:rPr lang="el-GR" sz="2400" dirty="0" smtClean="0">
                <a:solidFill>
                  <a:srgbClr val="002060"/>
                </a:solidFill>
                <a:latin typeface="Comfortaa" pitchFamily="2" charset="0"/>
              </a:rPr>
              <a:t> - Ανδρέα Παπανδρέου (7ο Γυμνάσιο)</a:t>
            </a:r>
          </a:p>
          <a:p>
            <a:pPr>
              <a:buFont typeface="Wingdings" panose="05000000000000000000" pitchFamily="2" charset="2"/>
              <a:buChar char="§"/>
            </a:pPr>
            <a:r>
              <a:rPr lang="el-GR" sz="2400" dirty="0" smtClean="0">
                <a:solidFill>
                  <a:srgbClr val="002060"/>
                </a:solidFill>
                <a:latin typeface="Comfortaa" pitchFamily="2" charset="0"/>
              </a:rPr>
              <a:t>Υπογειοποίηση ΕΟ5 πέριξ των κόμβων Αγ. Δημητρίου και Σταδίου</a:t>
            </a:r>
          </a:p>
          <a:p>
            <a:pPr>
              <a:buFont typeface="Wingdings" panose="05000000000000000000" pitchFamily="2" charset="2"/>
              <a:buChar char="§"/>
            </a:pPr>
            <a:r>
              <a:rPr lang="el-GR" sz="2400" dirty="0" smtClean="0">
                <a:solidFill>
                  <a:srgbClr val="002060"/>
                </a:solidFill>
                <a:latin typeface="Comfortaa" pitchFamily="2" charset="0"/>
              </a:rPr>
              <a:t>Διαμόρφωση μεσοπρόθεσμα δύο ανισόπεδων διαβάσεων πεζών στο ύψος του κεντρικού σταθμού του ΚΤΕΛ </a:t>
            </a:r>
            <a:r>
              <a:rPr lang="el-GR" sz="2400" dirty="0" err="1" smtClean="0">
                <a:solidFill>
                  <a:srgbClr val="002060"/>
                </a:solidFill>
                <a:latin typeface="Comfortaa" pitchFamily="2" charset="0"/>
              </a:rPr>
              <a:t>Αιτωλ</a:t>
            </a:r>
            <a:r>
              <a:rPr lang="el-GR" sz="2400" dirty="0" smtClean="0">
                <a:solidFill>
                  <a:srgbClr val="002060"/>
                </a:solidFill>
                <a:latin typeface="Comfortaa" pitchFamily="2" charset="0"/>
              </a:rPr>
              <a:t>/</a:t>
            </a:r>
            <a:r>
              <a:rPr lang="el-GR" sz="2400" dirty="0" err="1" smtClean="0">
                <a:solidFill>
                  <a:srgbClr val="002060"/>
                </a:solidFill>
                <a:latin typeface="Comfortaa" pitchFamily="2" charset="0"/>
              </a:rPr>
              <a:t>νίας</a:t>
            </a:r>
            <a:r>
              <a:rPr lang="el-GR" sz="2400" dirty="0" smtClean="0">
                <a:solidFill>
                  <a:srgbClr val="002060"/>
                </a:solidFill>
                <a:latin typeface="Comfortaa" pitchFamily="2" charset="0"/>
              </a:rPr>
              <a:t> και στον κόμβο με την οδό Καλλέργη</a:t>
            </a:r>
          </a:p>
          <a:p>
            <a:pPr>
              <a:buFont typeface="Wingdings" panose="05000000000000000000" pitchFamily="2" charset="2"/>
              <a:buChar char="§"/>
            </a:pPr>
            <a:r>
              <a:rPr lang="el-GR" sz="2400" dirty="0" smtClean="0">
                <a:solidFill>
                  <a:srgbClr val="002060"/>
                </a:solidFill>
                <a:latin typeface="Comfortaa" pitchFamily="2" charset="0"/>
              </a:rPr>
              <a:t>Τοποθέτηση εμποδίων εισόδου οχημάτων στους πεζοδρόμους</a:t>
            </a:r>
          </a:p>
          <a:p>
            <a:pPr algn="just">
              <a:buFont typeface="Wingdings" panose="05000000000000000000" pitchFamily="2" charset="2"/>
              <a:buChar char="§"/>
            </a:pPr>
            <a:r>
              <a:rPr lang="el-GR" sz="2400" dirty="0" smtClean="0">
                <a:solidFill>
                  <a:srgbClr val="002060"/>
                </a:solidFill>
                <a:latin typeface="Comfortaa" pitchFamily="2" charset="0"/>
              </a:rPr>
              <a:t>Γραμμή Μ3 που θα εξυπηρετεί τις κινήσεις στο κέντρο της πόλης, διασυνδέοντας το δίκτυο ήπιας μετακίνησης, τους δημοτικούς χώρους στάθμευσης και σημαντικές χρήσεις γης της πόλης</a:t>
            </a:r>
          </a:p>
          <a:p>
            <a:pPr marL="0" indent="0">
              <a:buNone/>
            </a:pPr>
            <a:endParaRPr lang="el-GR" sz="2400" dirty="0">
              <a:solidFill>
                <a:srgbClr val="002060"/>
              </a:solidFill>
              <a:latin typeface="Comfortaa" pitchFamily="2" charset="0"/>
            </a:endParaRPr>
          </a:p>
        </p:txBody>
      </p:sp>
    </p:spTree>
    <p:extLst>
      <p:ext uri="{BB962C8B-B14F-4D97-AF65-F5344CB8AC3E}">
        <p14:creationId xmlns:p14="http://schemas.microsoft.com/office/powerpoint/2010/main" val="3628876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chemeClr val="accent2">
              <a:lumMod val="75000"/>
            </a:schemeClr>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ΑΠ2</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chemeClr val="accent2"/>
          </a:solidFill>
          <a:ln>
            <a:noFill/>
          </a:ln>
        </p:spPr>
        <p:txBody>
          <a:bodyPr>
            <a:normAutofit/>
          </a:bodyPr>
          <a:lstStyle/>
          <a:p>
            <a:r>
              <a:rPr lang="el-GR" sz="2800" dirty="0">
                <a:solidFill>
                  <a:schemeClr val="bg1"/>
                </a:solidFill>
                <a:latin typeface="Comfortaa" pitchFamily="2" charset="0"/>
              </a:rPr>
              <a:t>Προώθηση της επιχειρηματικότητας και στήριξη δημιουργίας νέων επιχειρήσεων </a:t>
            </a:r>
            <a:r>
              <a:rPr lang="el-GR" sz="2800" dirty="0" smtClean="0">
                <a:solidFill>
                  <a:schemeClr val="bg1"/>
                </a:solidFill>
                <a:latin typeface="Comfortaa" pitchFamily="2" charset="0"/>
              </a:rPr>
              <a:t>#1</a:t>
            </a:r>
            <a:endParaRPr lang="el-GR" sz="2800" dirty="0">
              <a:solidFill>
                <a:schemeClr val="bg1"/>
              </a:solidFill>
              <a:latin typeface="Comfortaa" pitchFamily="2" charset="0"/>
            </a:endParaRP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2">
              <a:lumMod val="20000"/>
              <a:lumOff val="80000"/>
            </a:schemeClr>
          </a:solidFill>
          <a:ln>
            <a:noFill/>
          </a:ln>
        </p:spPr>
        <p:txBody>
          <a:bodyPr anchor="ctr">
            <a:normAutofit fontScale="85000" lnSpcReduction="20000"/>
          </a:bodyPr>
          <a:lstStyle/>
          <a:p>
            <a:pPr>
              <a:lnSpc>
                <a:spcPct val="110000"/>
              </a:lnSpc>
              <a:buFont typeface="Wingdings" panose="05000000000000000000" pitchFamily="2" charset="2"/>
              <a:buChar char="§"/>
            </a:pPr>
            <a:r>
              <a:rPr lang="el-GR" sz="1800" dirty="0" smtClean="0">
                <a:solidFill>
                  <a:srgbClr val="002060"/>
                </a:solidFill>
                <a:latin typeface="Comfortaa" pitchFamily="2" charset="0"/>
              </a:rPr>
              <a:t>Μελέτη </a:t>
            </a:r>
            <a:r>
              <a:rPr lang="el-GR" sz="1800" dirty="0">
                <a:solidFill>
                  <a:srgbClr val="002060"/>
                </a:solidFill>
                <a:latin typeface="Comfortaa" pitchFamily="2" charset="0"/>
              </a:rPr>
              <a:t>καταγραφής τοπικών προϊόντων και δημιουργία ενιαίας εμπορικής </a:t>
            </a:r>
            <a:r>
              <a:rPr lang="el-GR" sz="1800" dirty="0" smtClean="0">
                <a:solidFill>
                  <a:srgbClr val="002060"/>
                </a:solidFill>
                <a:latin typeface="Comfortaa" pitchFamily="2" charset="0"/>
              </a:rPr>
              <a:t>ταυτότητα</a:t>
            </a:r>
          </a:p>
          <a:p>
            <a:pPr>
              <a:lnSpc>
                <a:spcPct val="110000"/>
              </a:lnSpc>
              <a:buFont typeface="Wingdings" panose="05000000000000000000" pitchFamily="2" charset="2"/>
              <a:buChar char="§"/>
            </a:pPr>
            <a:r>
              <a:rPr lang="el-GR" sz="1800" dirty="0" smtClean="0">
                <a:solidFill>
                  <a:srgbClr val="002060"/>
                </a:solidFill>
                <a:latin typeface="Comfortaa" pitchFamily="2" charset="0"/>
              </a:rPr>
              <a:t>Δημιουργία </a:t>
            </a:r>
            <a:r>
              <a:rPr lang="el-GR" sz="1800" dirty="0">
                <a:solidFill>
                  <a:srgbClr val="002060"/>
                </a:solidFill>
                <a:latin typeface="Comfortaa" pitchFamily="2" charset="0"/>
              </a:rPr>
              <a:t>θερμοκοιτίδας νεοφυών επιχειρήσεων - Δομή ώθησης </a:t>
            </a:r>
            <a:r>
              <a:rPr lang="el-GR" sz="1800" dirty="0" smtClean="0">
                <a:solidFill>
                  <a:srgbClr val="002060"/>
                </a:solidFill>
                <a:latin typeface="Comfortaa" pitchFamily="2" charset="0"/>
              </a:rPr>
              <a:t>20 </a:t>
            </a:r>
            <a:r>
              <a:rPr lang="el-GR" sz="1800" dirty="0">
                <a:solidFill>
                  <a:srgbClr val="002060"/>
                </a:solidFill>
                <a:latin typeface="Comfortaa" pitchFamily="2" charset="0"/>
              </a:rPr>
              <a:t>ανέργων στην απασχόληση για 2 χρόνια</a:t>
            </a:r>
          </a:p>
          <a:p>
            <a:pPr>
              <a:lnSpc>
                <a:spcPct val="110000"/>
              </a:lnSpc>
              <a:buFont typeface="Wingdings" panose="05000000000000000000" pitchFamily="2" charset="2"/>
              <a:buChar char="§"/>
            </a:pPr>
            <a:r>
              <a:rPr lang="el-GR" sz="1800" dirty="0">
                <a:solidFill>
                  <a:srgbClr val="002060"/>
                </a:solidFill>
                <a:latin typeface="Comfortaa" pitchFamily="2" charset="0"/>
              </a:rPr>
              <a:t>Οριζόντια δομή προώθησης της απασχόλησης στο Δήμο Αγρινίου (πρόσληψη 30 ανέργων με διαδικασίες ΑΣΕΠ για 48 μήνες: κάλυψη βασικών αναγκών στελέχωσης δομών)</a:t>
            </a:r>
          </a:p>
          <a:p>
            <a:pPr algn="just">
              <a:lnSpc>
                <a:spcPct val="110000"/>
              </a:lnSpc>
              <a:buFont typeface="Wingdings" panose="05000000000000000000" pitchFamily="2" charset="2"/>
              <a:buChar char="§"/>
            </a:pPr>
            <a:r>
              <a:rPr lang="el-GR" sz="1800" dirty="0">
                <a:solidFill>
                  <a:srgbClr val="002060"/>
                </a:solidFill>
                <a:latin typeface="Comfortaa" pitchFamily="2" charset="0"/>
              </a:rPr>
              <a:t>Ανάπτυξη της Επιχειρηματικότητας και της </a:t>
            </a:r>
            <a:r>
              <a:rPr lang="el-GR" sz="1800" dirty="0" err="1" smtClean="0">
                <a:solidFill>
                  <a:srgbClr val="002060"/>
                </a:solidFill>
                <a:latin typeface="Comfortaa" pitchFamily="2" charset="0"/>
              </a:rPr>
              <a:t>Αυτοαπασχόλησης</a:t>
            </a:r>
            <a:r>
              <a:rPr lang="el-GR" sz="1800" dirty="0" smtClean="0">
                <a:solidFill>
                  <a:srgbClr val="002060"/>
                </a:solidFill>
                <a:latin typeface="Comfortaa" pitchFamily="2" charset="0"/>
              </a:rPr>
              <a:t> </a:t>
            </a:r>
            <a:r>
              <a:rPr lang="el-GR" sz="1800" dirty="0">
                <a:solidFill>
                  <a:srgbClr val="002060"/>
                </a:solidFill>
                <a:latin typeface="Comfortaa" pitchFamily="2" charset="0"/>
              </a:rPr>
              <a:t>μέσω της προώθησης νέων επιχειρηματιών με έμφαση στους τομείς της Πολιτιστικής και Δημιουργικής Βιομηχανίας (ΠΔΒ) και ΤΠΕ</a:t>
            </a:r>
          </a:p>
          <a:p>
            <a:pPr>
              <a:lnSpc>
                <a:spcPct val="110000"/>
              </a:lnSpc>
              <a:buFont typeface="Wingdings" panose="05000000000000000000" pitchFamily="2" charset="2"/>
              <a:buChar char="§"/>
            </a:pPr>
            <a:r>
              <a:rPr lang="el-GR" sz="1800" dirty="0">
                <a:solidFill>
                  <a:srgbClr val="002060"/>
                </a:solidFill>
                <a:latin typeface="Comfortaa" pitchFamily="2" charset="0"/>
              </a:rPr>
              <a:t>Υποστήριξη της διαδικασίας προσαρμογής των επιχειρήσεων στις αλλαγές που απαιτούνται ιδίως για την προώθηση των ΔΠΒ,ΤΠΕ, του θεματικού τουρισμό </a:t>
            </a:r>
            <a:r>
              <a:rPr lang="el-GR" sz="1800" dirty="0" err="1" smtClean="0">
                <a:solidFill>
                  <a:srgbClr val="002060"/>
                </a:solidFill>
                <a:latin typeface="Comfortaa" pitchFamily="2" charset="0"/>
              </a:rPr>
              <a:t>κ.α</a:t>
            </a:r>
            <a:endParaRPr lang="el-GR" sz="1800" dirty="0" smtClean="0">
              <a:solidFill>
                <a:srgbClr val="002060"/>
              </a:solidFill>
              <a:latin typeface="Comfortaa" pitchFamily="2" charset="0"/>
            </a:endParaRPr>
          </a:p>
          <a:p>
            <a:pPr algn="just">
              <a:lnSpc>
                <a:spcPct val="110000"/>
              </a:lnSpc>
              <a:buFont typeface="Wingdings" panose="05000000000000000000" pitchFamily="2" charset="2"/>
              <a:buChar char="§"/>
            </a:pPr>
            <a:r>
              <a:rPr lang="el-GR" sz="1800" dirty="0" smtClean="0">
                <a:solidFill>
                  <a:srgbClr val="002060"/>
                </a:solidFill>
                <a:latin typeface="Comfortaa" pitchFamily="2" charset="0"/>
              </a:rPr>
              <a:t>Ανάπτυξη Οικοσυστήματος Προώθησης της Κοινωνικής Επιχειρηματικότητας, Βελτίωση των ευκαιριών ανάπτυξης κοινωνικών επιχειρηματικών δραστηριοτήτων, ιδίως </a:t>
            </a:r>
            <a:r>
              <a:rPr lang="el-GR" sz="1800" dirty="0">
                <a:solidFill>
                  <a:srgbClr val="002060"/>
                </a:solidFill>
                <a:latin typeface="Comfortaa" pitchFamily="2" charset="0"/>
              </a:rPr>
              <a:t>στους τομείς της Πολιτιστικής και Δημιουργικής Βιομηχανίας (ΠΔΒ) και ΤΠΕ</a:t>
            </a:r>
          </a:p>
          <a:p>
            <a:pPr>
              <a:lnSpc>
                <a:spcPct val="110000"/>
              </a:lnSpc>
              <a:buFont typeface="Wingdings" panose="05000000000000000000" pitchFamily="2" charset="2"/>
              <a:buChar char="§"/>
            </a:pPr>
            <a:r>
              <a:rPr lang="el-GR" sz="1800" dirty="0">
                <a:solidFill>
                  <a:srgbClr val="002060"/>
                </a:solidFill>
                <a:latin typeface="Comfortaa" pitchFamily="2" charset="0"/>
              </a:rPr>
              <a:t>Κέντρο Υποστήριξης και Εκκόλαψης Νέων και Νεοφυών Επιχειρήσεων με έμφαση στους τομείς της Πολιτιστικής και Δημιουργικής Βιομηχανίας (ΠΔΒ) και </a:t>
            </a:r>
            <a:r>
              <a:rPr lang="el-GR" sz="1800" dirty="0" smtClean="0">
                <a:solidFill>
                  <a:srgbClr val="002060"/>
                </a:solidFill>
                <a:latin typeface="Comfortaa" pitchFamily="2" charset="0"/>
              </a:rPr>
              <a:t>Τουρισμού</a:t>
            </a:r>
          </a:p>
          <a:p>
            <a:pPr>
              <a:lnSpc>
                <a:spcPct val="110000"/>
              </a:lnSpc>
              <a:buFont typeface="Wingdings" panose="05000000000000000000" pitchFamily="2" charset="2"/>
              <a:buChar char="§"/>
            </a:pPr>
            <a:r>
              <a:rPr lang="el-GR" sz="1800" dirty="0">
                <a:solidFill>
                  <a:srgbClr val="002060"/>
                </a:solidFill>
                <a:latin typeface="Comfortaa" pitchFamily="2" charset="0"/>
              </a:rPr>
              <a:t>Ολοκληρωμένη Πλατφόρμα Διαχείρισης Εκδηλώσεων για Έξυπνη Οργάνωση και Αποτελεσματική Επικοινωνία </a:t>
            </a:r>
            <a:r>
              <a:rPr lang="en-US" sz="1800" dirty="0" smtClean="0">
                <a:solidFill>
                  <a:srgbClr val="002060"/>
                </a:solidFill>
                <a:latin typeface="Comfortaa" pitchFamily="2" charset="0"/>
              </a:rPr>
              <a:t>(</a:t>
            </a:r>
            <a:r>
              <a:rPr lang="el-GR" sz="1800" dirty="0" smtClean="0">
                <a:solidFill>
                  <a:srgbClr val="002060"/>
                </a:solidFill>
                <a:latin typeface="Comfortaa" pitchFamily="2" charset="0"/>
              </a:rPr>
              <a:t>Επιμελητήριο)</a:t>
            </a:r>
            <a:r>
              <a:rPr lang="el-GR" sz="1800" dirty="0">
                <a:solidFill>
                  <a:srgbClr val="002060"/>
                </a:solidFill>
                <a:latin typeface="Comfortaa" pitchFamily="2" charset="0"/>
              </a:rPr>
              <a:t>	</a:t>
            </a:r>
          </a:p>
          <a:p>
            <a:pPr>
              <a:lnSpc>
                <a:spcPct val="110000"/>
              </a:lnSpc>
              <a:buFont typeface="Wingdings" panose="05000000000000000000" pitchFamily="2" charset="2"/>
              <a:buChar char="§"/>
            </a:pPr>
            <a:endParaRPr lang="el-GR" sz="1800" dirty="0">
              <a:solidFill>
                <a:srgbClr val="002060"/>
              </a:solidFill>
              <a:latin typeface="Comfortaa" pitchFamily="2" charset="0"/>
            </a:endParaRPr>
          </a:p>
        </p:txBody>
      </p:sp>
    </p:spTree>
    <p:extLst>
      <p:ext uri="{BB962C8B-B14F-4D97-AF65-F5344CB8AC3E}">
        <p14:creationId xmlns:p14="http://schemas.microsoft.com/office/powerpoint/2010/main" val="642192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chemeClr val="accent6">
              <a:lumMod val="50000"/>
            </a:schemeClr>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ΑΠ3</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chemeClr val="accent6"/>
          </a:solidFill>
          <a:ln>
            <a:noFill/>
          </a:ln>
        </p:spPr>
        <p:txBody>
          <a:bodyPr>
            <a:normAutofit fontScale="90000"/>
          </a:bodyPr>
          <a:lstStyle/>
          <a:p>
            <a:r>
              <a:rPr lang="el-GR" sz="2800" dirty="0">
                <a:solidFill>
                  <a:schemeClr val="bg1"/>
                </a:solidFill>
                <a:latin typeface="Comfortaa" pitchFamily="2" charset="0"/>
              </a:rPr>
              <a:t>Ανάπτυξη και εφαρμογή «έξυπνων» λύσεων στις αστικές (</a:t>
            </a:r>
            <a:r>
              <a:rPr lang="el-GR" sz="2800" dirty="0" err="1">
                <a:solidFill>
                  <a:schemeClr val="bg1"/>
                </a:solidFill>
                <a:latin typeface="Comfortaa" pitchFamily="2" charset="0"/>
              </a:rPr>
              <a:t>smart</a:t>
            </a:r>
            <a:r>
              <a:rPr lang="el-GR" sz="2800" dirty="0">
                <a:solidFill>
                  <a:schemeClr val="bg1"/>
                </a:solidFill>
                <a:latin typeface="Comfortaa" pitchFamily="2" charset="0"/>
              </a:rPr>
              <a:t> </a:t>
            </a:r>
            <a:r>
              <a:rPr lang="el-GR" sz="2800" dirty="0" err="1">
                <a:solidFill>
                  <a:schemeClr val="bg1"/>
                </a:solidFill>
                <a:latin typeface="Comfortaa" pitchFamily="2" charset="0"/>
              </a:rPr>
              <a:t>city</a:t>
            </a:r>
            <a:r>
              <a:rPr lang="el-GR" sz="2800" dirty="0">
                <a:solidFill>
                  <a:schemeClr val="bg1"/>
                </a:solidFill>
                <a:latin typeface="Comfortaa" pitchFamily="2" charset="0"/>
              </a:rPr>
              <a:t>, </a:t>
            </a:r>
            <a:r>
              <a:rPr lang="el-GR" sz="2800" dirty="0" err="1">
                <a:solidFill>
                  <a:schemeClr val="bg1"/>
                </a:solidFill>
                <a:latin typeface="Comfortaa" pitchFamily="2" charset="0"/>
              </a:rPr>
              <a:t>smart</a:t>
            </a:r>
            <a:r>
              <a:rPr lang="el-GR" sz="2800" dirty="0">
                <a:solidFill>
                  <a:schemeClr val="bg1"/>
                </a:solidFill>
                <a:latin typeface="Comfortaa" pitchFamily="2" charset="0"/>
              </a:rPr>
              <a:t> </a:t>
            </a:r>
            <a:r>
              <a:rPr lang="el-GR" sz="2800" dirty="0" err="1">
                <a:solidFill>
                  <a:schemeClr val="bg1"/>
                </a:solidFill>
                <a:latin typeface="Comfortaa" pitchFamily="2" charset="0"/>
              </a:rPr>
              <a:t>energy</a:t>
            </a:r>
            <a:r>
              <a:rPr lang="el-GR" sz="2800" dirty="0">
                <a:solidFill>
                  <a:schemeClr val="bg1"/>
                </a:solidFill>
                <a:latin typeface="Comfortaa" pitchFamily="2" charset="0"/>
              </a:rPr>
              <a:t>, </a:t>
            </a:r>
            <a:r>
              <a:rPr lang="el-GR" sz="2800" dirty="0" err="1">
                <a:solidFill>
                  <a:schemeClr val="bg1"/>
                </a:solidFill>
                <a:latin typeface="Comfortaa" pitchFamily="2" charset="0"/>
              </a:rPr>
              <a:t>eco-city</a:t>
            </a:r>
            <a:r>
              <a:rPr lang="el-GR" sz="2800" dirty="0">
                <a:solidFill>
                  <a:schemeClr val="bg1"/>
                </a:solidFill>
                <a:latin typeface="Comfortaa" pitchFamily="2" charset="0"/>
              </a:rPr>
              <a:t>) και κοινωνικές λειτουργίες (</a:t>
            </a:r>
            <a:r>
              <a:rPr lang="el-GR" sz="2800" dirty="0" err="1">
                <a:solidFill>
                  <a:schemeClr val="bg1"/>
                </a:solidFill>
                <a:latin typeface="Comfortaa" pitchFamily="2" charset="0"/>
              </a:rPr>
              <a:t>social</a:t>
            </a:r>
            <a:r>
              <a:rPr lang="el-GR" sz="2800" dirty="0">
                <a:solidFill>
                  <a:schemeClr val="bg1"/>
                </a:solidFill>
                <a:latin typeface="Comfortaa" pitchFamily="2" charset="0"/>
              </a:rPr>
              <a:t> </a:t>
            </a:r>
            <a:r>
              <a:rPr lang="el-GR" sz="2800" dirty="0" err="1">
                <a:solidFill>
                  <a:schemeClr val="bg1"/>
                </a:solidFill>
                <a:latin typeface="Comfortaa" pitchFamily="2" charset="0"/>
              </a:rPr>
              <a:t>innovation</a:t>
            </a:r>
            <a:r>
              <a:rPr lang="el-GR" sz="2800" dirty="0">
                <a:solidFill>
                  <a:schemeClr val="bg1"/>
                </a:solidFill>
                <a:latin typeface="Comfortaa" pitchFamily="2" charset="0"/>
              </a:rPr>
              <a:t>) </a:t>
            </a:r>
            <a:r>
              <a:rPr lang="el-GR" sz="2800" dirty="0" smtClean="0">
                <a:solidFill>
                  <a:schemeClr val="bg1"/>
                </a:solidFill>
                <a:latin typeface="Comfortaa" pitchFamily="2" charset="0"/>
              </a:rPr>
              <a:t>#1</a:t>
            </a:r>
            <a:endParaRPr lang="el-GR" sz="2800" dirty="0">
              <a:solidFill>
                <a:schemeClr val="bg1"/>
              </a:solidFill>
              <a:latin typeface="Comfortaa" pitchFamily="2" charset="0"/>
            </a:endParaRP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6">
              <a:lumMod val="20000"/>
              <a:lumOff val="80000"/>
            </a:schemeClr>
          </a:solidFill>
          <a:ln>
            <a:noFill/>
          </a:ln>
        </p:spPr>
        <p:txBody>
          <a:bodyPr anchor="ctr">
            <a:normAutofit fontScale="92500" lnSpcReduction="20000"/>
          </a:bodyPr>
          <a:lstStyle/>
          <a:p>
            <a:pPr>
              <a:lnSpc>
                <a:spcPct val="110000"/>
              </a:lnSpc>
              <a:buFont typeface="Wingdings" panose="05000000000000000000" pitchFamily="2" charset="2"/>
              <a:buChar char="§"/>
            </a:pPr>
            <a:r>
              <a:rPr lang="el-GR" sz="2400" dirty="0">
                <a:solidFill>
                  <a:srgbClr val="002060"/>
                </a:solidFill>
                <a:latin typeface="Comfortaa" pitchFamily="2" charset="0"/>
              </a:rPr>
              <a:t>Αναβάθμιση δικτυακού ιστοτόπου Δήμου Αγρινίου</a:t>
            </a:r>
          </a:p>
          <a:p>
            <a:pPr>
              <a:lnSpc>
                <a:spcPct val="110000"/>
              </a:lnSpc>
              <a:buFont typeface="Wingdings" panose="05000000000000000000" pitchFamily="2" charset="2"/>
              <a:buChar char="§"/>
            </a:pPr>
            <a:r>
              <a:rPr lang="el-GR" sz="2400" dirty="0">
                <a:solidFill>
                  <a:srgbClr val="002060"/>
                </a:solidFill>
                <a:latin typeface="Comfortaa" pitchFamily="2" charset="0"/>
              </a:rPr>
              <a:t>Δημιουργία οδηγού επιχειρήσεων της περιοχής με αξιοποίηση τεχνολογιών πελατειακής ευφυΐας</a:t>
            </a:r>
          </a:p>
          <a:p>
            <a:pPr>
              <a:lnSpc>
                <a:spcPct val="110000"/>
              </a:lnSpc>
              <a:buFont typeface="Wingdings" panose="05000000000000000000" pitchFamily="2" charset="2"/>
              <a:buChar char="§"/>
            </a:pPr>
            <a:r>
              <a:rPr lang="el-GR" sz="2400" dirty="0">
                <a:solidFill>
                  <a:srgbClr val="002060"/>
                </a:solidFill>
                <a:latin typeface="Comfortaa" pitchFamily="2" charset="0"/>
              </a:rPr>
              <a:t>Ψηφιακός οδηγός/ QR και σήμανση ποδηλατικών διάδρομων, αξιοθέατων και μνημείων</a:t>
            </a:r>
          </a:p>
          <a:p>
            <a:pPr>
              <a:lnSpc>
                <a:spcPct val="110000"/>
              </a:lnSpc>
              <a:buFont typeface="Wingdings" panose="05000000000000000000" pitchFamily="2" charset="2"/>
              <a:buChar char="§"/>
            </a:pPr>
            <a:r>
              <a:rPr lang="el-GR" sz="2400" dirty="0">
                <a:solidFill>
                  <a:srgbClr val="002060"/>
                </a:solidFill>
                <a:latin typeface="Comfortaa" pitchFamily="2" charset="0"/>
              </a:rPr>
              <a:t>Επέκταση GIS Αγρινίου</a:t>
            </a:r>
          </a:p>
          <a:p>
            <a:pPr>
              <a:lnSpc>
                <a:spcPct val="110000"/>
              </a:lnSpc>
              <a:buFont typeface="Wingdings" panose="05000000000000000000" pitchFamily="2" charset="2"/>
              <a:buChar char="§"/>
            </a:pPr>
            <a:r>
              <a:rPr lang="el-GR" sz="2400" dirty="0">
                <a:solidFill>
                  <a:srgbClr val="002060"/>
                </a:solidFill>
                <a:latin typeface="Comfortaa" pitchFamily="2" charset="0"/>
              </a:rPr>
              <a:t>Τρισδιάστατη ψηφιακή απεικόνιση κτιρίων </a:t>
            </a:r>
            <a:r>
              <a:rPr lang="el-GR" sz="2400" dirty="0" smtClean="0">
                <a:solidFill>
                  <a:srgbClr val="002060"/>
                </a:solidFill>
                <a:latin typeface="Comfortaa" pitchFamily="2" charset="0"/>
              </a:rPr>
              <a:t>πολιτισμού</a:t>
            </a:r>
          </a:p>
          <a:p>
            <a:pPr>
              <a:lnSpc>
                <a:spcPct val="110000"/>
              </a:lnSpc>
              <a:buFont typeface="Wingdings" panose="05000000000000000000" pitchFamily="2" charset="2"/>
              <a:buChar char="§"/>
            </a:pPr>
            <a:r>
              <a:rPr lang="el-GR" sz="2400" dirty="0">
                <a:solidFill>
                  <a:srgbClr val="002060"/>
                </a:solidFill>
                <a:latin typeface="Comfortaa" pitchFamily="2" charset="0"/>
              </a:rPr>
              <a:t>Αντικατάσταση/ Αναβάθμιση στόλου οχημάτων με EURO VI ή/και ηλεκτρικά, με πλήρη </a:t>
            </a:r>
            <a:r>
              <a:rPr lang="el-GR" sz="2400" dirty="0" smtClean="0">
                <a:solidFill>
                  <a:srgbClr val="002060"/>
                </a:solidFill>
                <a:latin typeface="Comfortaa" pitchFamily="2" charset="0"/>
              </a:rPr>
              <a:t>εξοπλισμό</a:t>
            </a:r>
          </a:p>
          <a:p>
            <a:pPr>
              <a:lnSpc>
                <a:spcPct val="110000"/>
              </a:lnSpc>
              <a:buFont typeface="Wingdings" panose="05000000000000000000" pitchFamily="2" charset="2"/>
              <a:buChar char="§"/>
            </a:pPr>
            <a:r>
              <a:rPr lang="el-GR" sz="2400" dirty="0" smtClean="0">
                <a:solidFill>
                  <a:srgbClr val="002060"/>
                </a:solidFill>
                <a:latin typeface="Comfortaa" pitchFamily="2" charset="0"/>
              </a:rPr>
              <a:t>Προμήθεια Έξυπνου αστικού εξοπλισμού </a:t>
            </a:r>
            <a:endParaRPr lang="el-GR" sz="2400" dirty="0">
              <a:solidFill>
                <a:srgbClr val="002060"/>
              </a:solidFill>
              <a:latin typeface="Comfortaa" pitchFamily="2" charset="0"/>
            </a:endParaRPr>
          </a:p>
          <a:p>
            <a:pPr>
              <a:lnSpc>
                <a:spcPct val="110000"/>
              </a:lnSpc>
              <a:buFont typeface="Wingdings" panose="05000000000000000000" pitchFamily="2" charset="2"/>
              <a:buChar char="§"/>
            </a:pPr>
            <a:endParaRPr lang="el-GR" sz="2400" dirty="0">
              <a:solidFill>
                <a:srgbClr val="002060"/>
              </a:solidFill>
              <a:latin typeface="Comfortaa" pitchFamily="2" charset="0"/>
            </a:endParaRPr>
          </a:p>
        </p:txBody>
      </p:sp>
    </p:spTree>
    <p:extLst>
      <p:ext uri="{BB962C8B-B14F-4D97-AF65-F5344CB8AC3E}">
        <p14:creationId xmlns:p14="http://schemas.microsoft.com/office/powerpoint/2010/main" val="2439863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Τι είναι η στρατηγική ΒΑΑ</a:t>
            </a:r>
            <a:r>
              <a:rPr lang="en-US" sz="2800" dirty="0">
                <a:solidFill>
                  <a:schemeClr val="bg1"/>
                </a:solidFill>
                <a:latin typeface="Comfortaa" pitchFamily="2" charset="0"/>
              </a:rPr>
              <a:t>;</a:t>
            </a:r>
            <a:endParaRPr lang="el-GR" sz="2800" dirty="0">
              <a:solidFill>
                <a:schemeClr val="bg1"/>
              </a:solidFill>
              <a:latin typeface="Comfortaa" pitchFamily="2" charset="0"/>
            </a:endParaRPr>
          </a:p>
        </p:txBody>
      </p:sp>
      <p:sp>
        <p:nvSpPr>
          <p:cNvPr id="7" name="Θέση περιεχομένου 6">
            <a:extLst>
              <a:ext uri="{FF2B5EF4-FFF2-40B4-BE49-F238E27FC236}">
                <a16:creationId xmlns="" xmlns:a16="http://schemas.microsoft.com/office/drawing/2014/main" id="{8DC8FD3F-A53C-CC66-64F6-12113CBE929F}"/>
              </a:ext>
            </a:extLst>
          </p:cNvPr>
          <p:cNvSpPr>
            <a:spLocks noGrp="1"/>
          </p:cNvSpPr>
          <p:nvPr>
            <p:ph idx="1"/>
          </p:nvPr>
        </p:nvSpPr>
        <p:spPr>
          <a:prstGeom prst="round2DiagRect">
            <a:avLst>
              <a:gd name="adj1" fmla="val 0"/>
              <a:gd name="adj2" fmla="val 23451"/>
            </a:avLst>
          </a:prstGeom>
          <a:solidFill>
            <a:schemeClr val="accent6">
              <a:lumMod val="20000"/>
              <a:lumOff val="80000"/>
            </a:schemeClr>
          </a:solidFill>
          <a:ln>
            <a:noFill/>
          </a:ln>
        </p:spPr>
        <p:txBody>
          <a:bodyPr anchor="ctr">
            <a:normAutofit/>
          </a:bodyPr>
          <a:lstStyle/>
          <a:p>
            <a:pPr marL="0" indent="0">
              <a:buNone/>
            </a:pPr>
            <a:r>
              <a:rPr lang="el-GR" sz="2400" dirty="0">
                <a:solidFill>
                  <a:srgbClr val="002060"/>
                </a:solidFill>
                <a:latin typeface="Comfortaa" pitchFamily="2" charset="0"/>
              </a:rPr>
              <a:t>Είναι ένα </a:t>
            </a:r>
            <a:r>
              <a:rPr lang="el-GR" sz="2400" b="1" dirty="0">
                <a:solidFill>
                  <a:srgbClr val="002060"/>
                </a:solidFill>
                <a:latin typeface="Comfortaa" pitchFamily="2" charset="0"/>
              </a:rPr>
              <a:t>κείμενο στρατηγικής</a:t>
            </a:r>
            <a:r>
              <a:rPr lang="el-GR" sz="2400" dirty="0">
                <a:solidFill>
                  <a:srgbClr val="002060"/>
                </a:solidFill>
                <a:latin typeface="Comfortaa" pitchFamily="2" charset="0"/>
              </a:rPr>
              <a:t> που εκπονεί ο </a:t>
            </a:r>
            <a:r>
              <a:rPr lang="el-GR" sz="2400" b="1" dirty="0">
                <a:solidFill>
                  <a:srgbClr val="002060"/>
                </a:solidFill>
                <a:latin typeface="Comfortaa" pitchFamily="2" charset="0"/>
              </a:rPr>
              <a:t>Δήμος Αγρινίου</a:t>
            </a:r>
            <a:r>
              <a:rPr lang="el-GR" sz="2400" dirty="0">
                <a:solidFill>
                  <a:srgbClr val="002060"/>
                </a:solidFill>
                <a:latin typeface="Comfortaa" pitchFamily="2" charset="0"/>
              </a:rPr>
              <a:t> με σκοπό:</a:t>
            </a:r>
            <a:endParaRPr lang="el-GR" sz="1800" dirty="0">
              <a:solidFill>
                <a:srgbClr val="002060"/>
              </a:solidFill>
              <a:latin typeface="Comfortaa" pitchFamily="2" charset="0"/>
            </a:endParaRPr>
          </a:p>
          <a:p>
            <a:pPr lvl="1"/>
            <a:r>
              <a:rPr lang="el-GR" sz="1800" dirty="0">
                <a:solidFill>
                  <a:srgbClr val="002060"/>
                </a:solidFill>
                <a:latin typeface="Comfortaa" pitchFamily="2" charset="0"/>
              </a:rPr>
              <a:t>την προστασία και ανάδειξη του αστικού και πολιτιστικού περιβάλλοντος</a:t>
            </a:r>
          </a:p>
          <a:p>
            <a:pPr lvl="1"/>
            <a:r>
              <a:rPr lang="el-GR" sz="1800" dirty="0">
                <a:solidFill>
                  <a:srgbClr val="002060"/>
                </a:solidFill>
                <a:latin typeface="Comfortaa" pitchFamily="2" charset="0"/>
              </a:rPr>
              <a:t>την προώθηση των βιώσιμων μεταφορών στον αστικό χώρο</a:t>
            </a:r>
          </a:p>
          <a:p>
            <a:pPr lvl="1"/>
            <a:r>
              <a:rPr lang="el-GR" sz="1800" dirty="0">
                <a:solidFill>
                  <a:srgbClr val="002060"/>
                </a:solidFill>
                <a:latin typeface="Comfortaa" pitchFamily="2" charset="0"/>
              </a:rPr>
              <a:t>την προώθηση της κοινωνικής ένταξης και καταπολέμησης της φτώχειας</a:t>
            </a:r>
          </a:p>
          <a:p>
            <a:pPr lvl="1"/>
            <a:r>
              <a:rPr lang="el-GR" sz="1800" dirty="0">
                <a:solidFill>
                  <a:srgbClr val="002060"/>
                </a:solidFill>
                <a:latin typeface="Comfortaa" pitchFamily="2" charset="0"/>
              </a:rPr>
              <a:t>την ενίσχυση της απασχόλησης και αναζωογόνηση της τοπικής οικονομίας</a:t>
            </a:r>
          </a:p>
          <a:p>
            <a:pPr lvl="1"/>
            <a:r>
              <a:rPr lang="el-GR" sz="1800" dirty="0">
                <a:solidFill>
                  <a:srgbClr val="002060"/>
                </a:solidFill>
                <a:latin typeface="Comfortaa" pitchFamily="2" charset="0"/>
              </a:rPr>
              <a:t>την προώθηση καινοτομίας για το αστικό περιβάλλον, τον τουρισμό και τον πολιτισμό</a:t>
            </a:r>
          </a:p>
        </p:txBody>
      </p:sp>
      <p:grpSp>
        <p:nvGrpSpPr>
          <p:cNvPr id="9" name="Ομάδα 8">
            <a:extLst>
              <a:ext uri="{FF2B5EF4-FFF2-40B4-BE49-F238E27FC236}">
                <a16:creationId xmlns="" xmlns:a16="http://schemas.microsoft.com/office/drawing/2014/main"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 xmlns:a16="http://schemas.microsoft.com/office/drawing/2014/main" id="{A645650B-F034-E3DC-9738-FA7EAC9589D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 xmlns:a16="http://schemas.microsoft.com/office/drawing/2014/main" id="{F8CD8023-3BFB-8008-0001-C79A9CFC73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 xmlns:a16="http://schemas.microsoft.com/office/drawing/2014/main" id="{95FF5360-D78D-F0E6-684F-98723CC95A3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2215498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rgbClr val="00206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ΑΠ4</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rgbClr val="0399DF"/>
          </a:solidFill>
          <a:ln>
            <a:noFill/>
          </a:ln>
        </p:spPr>
        <p:txBody>
          <a:bodyPr>
            <a:normAutofit fontScale="90000"/>
          </a:bodyPr>
          <a:lstStyle/>
          <a:p>
            <a:r>
              <a:rPr lang="el-GR" sz="2800" dirty="0">
                <a:solidFill>
                  <a:schemeClr val="bg1"/>
                </a:solidFill>
                <a:latin typeface="Comfortaa" pitchFamily="2" charset="0"/>
              </a:rPr>
              <a:t>Βελτίωση του επιπέδου υπηρεσιών κοινωνικής φροντίδας και πρόνοιας που απολαμβάνουν οι πολίτες και οι επισκέπτες της περιοχής </a:t>
            </a:r>
            <a:r>
              <a:rPr lang="el-GR" sz="2800" dirty="0" smtClean="0">
                <a:solidFill>
                  <a:schemeClr val="bg1"/>
                </a:solidFill>
                <a:latin typeface="Comfortaa" pitchFamily="2" charset="0"/>
              </a:rPr>
              <a:t>#1</a:t>
            </a:r>
            <a:endParaRPr lang="el-GR" sz="2800" dirty="0">
              <a:solidFill>
                <a:schemeClr val="bg1"/>
              </a:solidFill>
              <a:latin typeface="Comfortaa" pitchFamily="2" charset="0"/>
            </a:endParaRP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5">
              <a:lumMod val="20000"/>
              <a:lumOff val="80000"/>
            </a:schemeClr>
          </a:solidFill>
          <a:ln>
            <a:noFill/>
          </a:ln>
        </p:spPr>
        <p:txBody>
          <a:bodyPr anchor="ctr">
            <a:normAutofit/>
          </a:bodyPr>
          <a:lstStyle/>
          <a:p>
            <a:pPr>
              <a:lnSpc>
                <a:spcPct val="130000"/>
              </a:lnSpc>
              <a:buFont typeface="Wingdings" panose="05000000000000000000" pitchFamily="2" charset="2"/>
              <a:buChar char="§"/>
            </a:pPr>
            <a:r>
              <a:rPr lang="el-GR" sz="2000" dirty="0" smtClean="0">
                <a:solidFill>
                  <a:srgbClr val="002060"/>
                </a:solidFill>
                <a:latin typeface="Comfortaa" pitchFamily="2" charset="0"/>
              </a:rPr>
              <a:t>Προμήθεια </a:t>
            </a:r>
            <a:r>
              <a:rPr lang="el-GR" sz="2000" dirty="0">
                <a:solidFill>
                  <a:srgbClr val="002060"/>
                </a:solidFill>
                <a:latin typeface="Comfortaa" pitchFamily="2" charset="0"/>
              </a:rPr>
              <a:t>οχήματος για εξυπηρέτηση ευπαθών κι ευάλωτων ομάδων</a:t>
            </a:r>
          </a:p>
          <a:p>
            <a:pPr>
              <a:lnSpc>
                <a:spcPct val="130000"/>
              </a:lnSpc>
              <a:buFont typeface="Wingdings" panose="05000000000000000000" pitchFamily="2" charset="2"/>
              <a:buChar char="§"/>
            </a:pPr>
            <a:r>
              <a:rPr lang="el-GR" sz="2000" dirty="0">
                <a:solidFill>
                  <a:srgbClr val="002060"/>
                </a:solidFill>
                <a:latin typeface="Comfortaa" pitchFamily="2" charset="0"/>
              </a:rPr>
              <a:t>Προμήθεια φορητών απινιδωτών και τοποθέτηση τους σε δημοτικούς χώρους και χώρους με αυξημένη επισκεψιμότητα</a:t>
            </a:r>
          </a:p>
          <a:p>
            <a:pPr>
              <a:lnSpc>
                <a:spcPct val="130000"/>
              </a:lnSpc>
              <a:buFont typeface="Wingdings" panose="05000000000000000000" pitchFamily="2" charset="2"/>
              <a:buChar char="§"/>
            </a:pPr>
            <a:r>
              <a:rPr lang="el-GR" sz="2000" dirty="0">
                <a:solidFill>
                  <a:srgbClr val="002060"/>
                </a:solidFill>
                <a:latin typeface="Comfortaa" pitchFamily="2" charset="0"/>
              </a:rPr>
              <a:t>Δημιουργία ιστοσελίδας ενημέρωσης και σταθμών ασύρματης πληροφόρησης για περιπτώσεις έκτακτης </a:t>
            </a:r>
            <a:r>
              <a:rPr lang="el-GR" sz="2000" dirty="0" smtClean="0">
                <a:solidFill>
                  <a:srgbClr val="002060"/>
                </a:solidFill>
                <a:latin typeface="Comfortaa" pitchFamily="2" charset="0"/>
              </a:rPr>
              <a:t>ανάγκης</a:t>
            </a:r>
          </a:p>
          <a:p>
            <a:pPr>
              <a:lnSpc>
                <a:spcPct val="130000"/>
              </a:lnSpc>
              <a:buFont typeface="Wingdings" panose="05000000000000000000" pitchFamily="2" charset="2"/>
              <a:buChar char="§"/>
            </a:pPr>
            <a:r>
              <a:rPr lang="el-GR" sz="2000" dirty="0" smtClean="0">
                <a:solidFill>
                  <a:srgbClr val="002060"/>
                </a:solidFill>
                <a:latin typeface="Comfortaa" pitchFamily="2" charset="0"/>
              </a:rPr>
              <a:t>Ανέγερση στεγών υποστηριζόμενης διαβίωσης ατόμων με ειδικές ανάγκες (παιδιών - εφήβων -ενηλίκων)</a:t>
            </a:r>
          </a:p>
          <a:p>
            <a:pPr>
              <a:lnSpc>
                <a:spcPct val="130000"/>
              </a:lnSpc>
              <a:buFont typeface="Wingdings" panose="05000000000000000000" pitchFamily="2" charset="2"/>
              <a:buChar char="§"/>
            </a:pPr>
            <a:r>
              <a:rPr lang="el-GR" sz="2000" dirty="0" smtClean="0">
                <a:solidFill>
                  <a:srgbClr val="002060"/>
                </a:solidFill>
                <a:latin typeface="Comfortaa" pitchFamily="2" charset="0"/>
              </a:rPr>
              <a:t>Διαμόρφωση παιδικών χαρών – χώρων άθλησης για Άτομα με Ειδικές ανάγκες</a:t>
            </a:r>
            <a:endParaRPr lang="el-GR" sz="2000" dirty="0">
              <a:solidFill>
                <a:srgbClr val="002060"/>
              </a:solidFill>
              <a:latin typeface="Comfortaa" pitchFamily="2" charset="0"/>
            </a:endParaRPr>
          </a:p>
        </p:txBody>
      </p:sp>
    </p:spTree>
    <p:extLst>
      <p:ext uri="{BB962C8B-B14F-4D97-AF65-F5344CB8AC3E}">
        <p14:creationId xmlns:p14="http://schemas.microsoft.com/office/powerpoint/2010/main" val="12801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a:extLst>
              <a:ext uri="{FF2B5EF4-FFF2-40B4-BE49-F238E27FC236}">
                <a16:creationId xmlns:a16="http://schemas.microsoft.com/office/drawing/2014/main" xmlns="" id="{024003C8-EBF9-30CC-3D7C-58D6B988CAF0}"/>
              </a:ext>
            </a:extLst>
          </p:cNvPr>
          <p:cNvGrpSpPr/>
          <p:nvPr/>
        </p:nvGrpSpPr>
        <p:grpSpPr>
          <a:xfrm>
            <a:off x="0" y="0"/>
            <a:ext cx="12192000" cy="6858000"/>
            <a:chOff x="0" y="0"/>
            <a:chExt cx="12192000" cy="6858000"/>
          </a:xfrm>
        </p:grpSpPr>
        <p:pic>
          <p:nvPicPr>
            <p:cNvPr id="4" name="Εικόνα 3">
              <a:extLst>
                <a:ext uri="{FF2B5EF4-FFF2-40B4-BE49-F238E27FC236}">
                  <a16:creationId xmlns:a16="http://schemas.microsoft.com/office/drawing/2014/main" xmlns="" id="{66396E48-5848-777F-ACFF-7865BEE1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9" name="Ομάδα 8">
              <a:extLst>
                <a:ext uri="{FF2B5EF4-FFF2-40B4-BE49-F238E27FC236}">
                  <a16:creationId xmlns:a16="http://schemas.microsoft.com/office/drawing/2014/main" xmlns="" id="{1B9C5976-430D-85CE-5393-A507835FD7E2}"/>
                </a:ext>
              </a:extLst>
            </p:cNvPr>
            <p:cNvGrpSpPr/>
            <p:nvPr/>
          </p:nvGrpSpPr>
          <p:grpSpPr>
            <a:xfrm>
              <a:off x="7124700" y="6327774"/>
              <a:ext cx="2997200" cy="457201"/>
              <a:chOff x="3694084" y="5817326"/>
              <a:chExt cx="5750320" cy="845830"/>
            </a:xfrm>
          </p:grpSpPr>
          <p:pic>
            <p:nvPicPr>
              <p:cNvPr id="10" name="Εικόνα 9">
                <a:extLst>
                  <a:ext uri="{FF2B5EF4-FFF2-40B4-BE49-F238E27FC236}">
                    <a16:creationId xmlns:a16="http://schemas.microsoft.com/office/drawing/2014/main" xmlns="" id="{A645650B-F034-E3DC-9738-FA7EAC9589D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F8CD8023-3BFB-8008-0001-C79A9CFC73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13" name="Εικόνα 12">
              <a:extLst>
                <a:ext uri="{FF2B5EF4-FFF2-40B4-BE49-F238E27FC236}">
                  <a16:creationId xmlns:a16="http://schemas.microsoft.com/office/drawing/2014/main" xmlns="" id="{95FF5360-D78D-F0E6-684F-98723CC95A3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grpSp>
      <p:sp>
        <p:nvSpPr>
          <p:cNvPr id="3" name="Τίτλος 1">
            <a:extLst>
              <a:ext uri="{FF2B5EF4-FFF2-40B4-BE49-F238E27FC236}">
                <a16:creationId xmlns:a16="http://schemas.microsoft.com/office/drawing/2014/main" xmlns="" id="{4DF85345-6F52-1EDD-1B48-F89F33719281}"/>
              </a:ext>
            </a:extLst>
          </p:cNvPr>
          <p:cNvSpPr txBox="1">
            <a:spLocks/>
          </p:cNvSpPr>
          <p:nvPr/>
        </p:nvSpPr>
        <p:spPr>
          <a:xfrm>
            <a:off x="251791" y="179595"/>
            <a:ext cx="3260035" cy="1325563"/>
          </a:xfrm>
          <a:prstGeom prst="roundRect">
            <a:avLst>
              <a:gd name="adj" fmla="val 50000"/>
            </a:avLst>
          </a:prstGeom>
          <a:solidFill>
            <a:schemeClr val="accent2">
              <a:lumMod val="75000"/>
            </a:schemeClr>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solidFill>
                  <a:schemeClr val="bg1"/>
                </a:solidFill>
                <a:latin typeface="Comfortaa" pitchFamily="2" charset="0"/>
              </a:rPr>
              <a:t>ΑΠ5</a:t>
            </a:r>
          </a:p>
        </p:txBody>
      </p:sp>
      <p:sp>
        <p:nvSpPr>
          <p:cNvPr id="2" name="Τίτλος 1">
            <a:extLst>
              <a:ext uri="{FF2B5EF4-FFF2-40B4-BE49-F238E27FC236}">
                <a16:creationId xmlns:a16="http://schemas.microsoft.com/office/drawing/2014/main" xmlns="" id="{9716C3CA-6384-08D9-8DE1-570B5D36AC64}"/>
              </a:ext>
            </a:extLst>
          </p:cNvPr>
          <p:cNvSpPr>
            <a:spLocks noGrp="1"/>
          </p:cNvSpPr>
          <p:nvPr>
            <p:ph type="title"/>
          </p:nvPr>
        </p:nvSpPr>
        <p:spPr>
          <a:xfrm>
            <a:off x="1656522" y="179595"/>
            <a:ext cx="10296939" cy="1325563"/>
          </a:xfrm>
          <a:prstGeom prst="roundRect">
            <a:avLst>
              <a:gd name="adj" fmla="val 50000"/>
            </a:avLst>
          </a:prstGeom>
          <a:solidFill>
            <a:schemeClr val="accent2"/>
          </a:solidFill>
          <a:ln>
            <a:noFill/>
          </a:ln>
        </p:spPr>
        <p:txBody>
          <a:bodyPr>
            <a:normAutofit fontScale="90000"/>
          </a:bodyPr>
          <a:lstStyle/>
          <a:p>
            <a:r>
              <a:rPr lang="el-GR" sz="2800" dirty="0">
                <a:solidFill>
                  <a:schemeClr val="bg1"/>
                </a:solidFill>
                <a:latin typeface="Comfortaa" pitchFamily="2" charset="0"/>
              </a:rPr>
              <a:t>Βελτίωση της ελκυστικότητας του Αγρινίου και των τοπικών κοινοτήτων του Δήμου, με έμφαση στη σύνδεσή τους με τις λιμναίες </a:t>
            </a:r>
            <a:r>
              <a:rPr lang="el-GR" sz="2800" dirty="0" smtClean="0">
                <a:solidFill>
                  <a:schemeClr val="bg1"/>
                </a:solidFill>
                <a:latin typeface="Comfortaa" pitchFamily="2" charset="0"/>
              </a:rPr>
              <a:t>περιοχές #1</a:t>
            </a:r>
            <a:endParaRPr lang="el-GR" sz="2800" dirty="0">
              <a:solidFill>
                <a:schemeClr val="bg1"/>
              </a:solidFill>
              <a:latin typeface="Comfortaa" pitchFamily="2" charset="0"/>
            </a:endParaRPr>
          </a:p>
        </p:txBody>
      </p:sp>
      <p:sp>
        <p:nvSpPr>
          <p:cNvPr id="7" name="Θέση περιεχομένου 6">
            <a:extLst>
              <a:ext uri="{FF2B5EF4-FFF2-40B4-BE49-F238E27FC236}">
                <a16:creationId xmlns:a16="http://schemas.microsoft.com/office/drawing/2014/main" xmlns="" id="{8DC8FD3F-A53C-CC66-64F6-12113CBE929F}"/>
              </a:ext>
            </a:extLst>
          </p:cNvPr>
          <p:cNvSpPr>
            <a:spLocks noGrp="1"/>
          </p:cNvSpPr>
          <p:nvPr>
            <p:ph idx="1"/>
          </p:nvPr>
        </p:nvSpPr>
        <p:spPr>
          <a:xfrm>
            <a:off x="251791" y="1643270"/>
            <a:ext cx="11701670" cy="4533693"/>
          </a:xfrm>
          <a:prstGeom prst="round2DiagRect">
            <a:avLst>
              <a:gd name="adj1" fmla="val 0"/>
              <a:gd name="adj2" fmla="val 23451"/>
            </a:avLst>
          </a:prstGeom>
          <a:solidFill>
            <a:schemeClr val="accent2">
              <a:lumMod val="20000"/>
              <a:lumOff val="80000"/>
            </a:schemeClr>
          </a:solidFill>
          <a:ln>
            <a:noFill/>
          </a:ln>
        </p:spPr>
        <p:txBody>
          <a:bodyPr anchor="ctr">
            <a:normAutofit fontScale="92500" lnSpcReduction="20000"/>
          </a:bodyPr>
          <a:lstStyle/>
          <a:p>
            <a:pPr>
              <a:lnSpc>
                <a:spcPct val="140000"/>
              </a:lnSpc>
              <a:buFont typeface="Wingdings" panose="05000000000000000000" pitchFamily="2" charset="2"/>
              <a:buChar char="§"/>
            </a:pPr>
            <a:r>
              <a:rPr lang="el-GR" sz="2000" dirty="0">
                <a:solidFill>
                  <a:srgbClr val="002060"/>
                </a:solidFill>
                <a:latin typeface="Comfortaa" pitchFamily="2" charset="0"/>
              </a:rPr>
              <a:t>Διαμόρφωση νέων κοινόχρηστων χώρων, γηπέδων, παιδικών χαρών στις Τοπικές </a:t>
            </a:r>
            <a:r>
              <a:rPr lang="el-GR" sz="2000" dirty="0" smtClean="0">
                <a:solidFill>
                  <a:srgbClr val="002060"/>
                </a:solidFill>
                <a:latin typeface="Comfortaa" pitchFamily="2" charset="0"/>
              </a:rPr>
              <a:t>κοινότητες</a:t>
            </a:r>
            <a:endParaRPr lang="en-US" sz="2000" dirty="0" smtClean="0">
              <a:solidFill>
                <a:srgbClr val="002060"/>
              </a:solidFill>
              <a:latin typeface="Comfortaa" pitchFamily="2" charset="0"/>
            </a:endParaRPr>
          </a:p>
          <a:p>
            <a:pPr>
              <a:lnSpc>
                <a:spcPct val="140000"/>
              </a:lnSpc>
              <a:buFont typeface="Wingdings" panose="05000000000000000000" pitchFamily="2" charset="2"/>
              <a:buChar char="§"/>
            </a:pPr>
            <a:r>
              <a:rPr lang="el-GR" sz="2000" dirty="0">
                <a:solidFill>
                  <a:srgbClr val="002060"/>
                </a:solidFill>
                <a:latin typeface="Comfortaa" pitchFamily="2" charset="0"/>
              </a:rPr>
              <a:t>Αναπλάσεις και αναβάθμιση προσβασιμότητας </a:t>
            </a:r>
            <a:r>
              <a:rPr lang="el-GR" sz="2000" dirty="0" smtClean="0">
                <a:solidFill>
                  <a:srgbClr val="002060"/>
                </a:solidFill>
                <a:latin typeface="Comfortaa" pitchFamily="2" charset="0"/>
              </a:rPr>
              <a:t>συνδετήριων </a:t>
            </a:r>
            <a:r>
              <a:rPr lang="el-GR" sz="2000" dirty="0">
                <a:solidFill>
                  <a:srgbClr val="002060"/>
                </a:solidFill>
                <a:latin typeface="Comfortaa" pitchFamily="2" charset="0"/>
              </a:rPr>
              <a:t>οδών με τις τοπικές </a:t>
            </a:r>
            <a:r>
              <a:rPr lang="el-GR" sz="2000" dirty="0" smtClean="0">
                <a:solidFill>
                  <a:srgbClr val="002060"/>
                </a:solidFill>
                <a:latin typeface="Comfortaa" pitchFamily="2" charset="0"/>
              </a:rPr>
              <a:t>κοινότητες</a:t>
            </a:r>
            <a:endParaRPr lang="el-GR" sz="2000" dirty="0">
              <a:solidFill>
                <a:srgbClr val="002060"/>
              </a:solidFill>
              <a:latin typeface="Comfortaa" pitchFamily="2" charset="0"/>
            </a:endParaRPr>
          </a:p>
          <a:p>
            <a:pPr>
              <a:lnSpc>
                <a:spcPct val="140000"/>
              </a:lnSpc>
              <a:buFont typeface="Wingdings" panose="05000000000000000000" pitchFamily="2" charset="2"/>
              <a:buChar char="§"/>
            </a:pPr>
            <a:r>
              <a:rPr lang="el-GR" sz="2000" dirty="0">
                <a:solidFill>
                  <a:srgbClr val="002060"/>
                </a:solidFill>
                <a:latin typeface="Comfortaa" pitchFamily="2" charset="0"/>
              </a:rPr>
              <a:t>Δημιουργία κατασκήνωσης στην Τριχωνίδα – υποδομές φιλοξενίας τροχόσπιτων</a:t>
            </a:r>
          </a:p>
          <a:p>
            <a:pPr>
              <a:lnSpc>
                <a:spcPct val="140000"/>
              </a:lnSpc>
              <a:buFont typeface="Wingdings" panose="05000000000000000000" pitchFamily="2" charset="2"/>
              <a:buChar char="§"/>
            </a:pPr>
            <a:r>
              <a:rPr lang="el-GR" sz="2000" dirty="0">
                <a:solidFill>
                  <a:srgbClr val="002060"/>
                </a:solidFill>
                <a:latin typeface="Comfortaa" pitchFamily="2" charset="0"/>
              </a:rPr>
              <a:t>Δημιουργία αθλητικών εγκαταστάσεων στην Τριχωνίδα</a:t>
            </a:r>
          </a:p>
          <a:p>
            <a:pPr>
              <a:lnSpc>
                <a:spcPct val="140000"/>
              </a:lnSpc>
              <a:buFont typeface="Wingdings" panose="05000000000000000000" pitchFamily="2" charset="2"/>
              <a:buChar char="§"/>
            </a:pPr>
            <a:r>
              <a:rPr lang="el-GR" sz="2000" dirty="0">
                <a:solidFill>
                  <a:srgbClr val="002060"/>
                </a:solidFill>
                <a:latin typeface="Comfortaa" pitchFamily="2" charset="0"/>
              </a:rPr>
              <a:t>Επέκταση ποδηλατοδρόμου προς </a:t>
            </a:r>
            <a:r>
              <a:rPr lang="el-GR" sz="2000" dirty="0" smtClean="0">
                <a:solidFill>
                  <a:srgbClr val="002060"/>
                </a:solidFill>
                <a:latin typeface="Comfortaa" pitchFamily="2" charset="0"/>
              </a:rPr>
              <a:t>Τριχωνίδα</a:t>
            </a:r>
          </a:p>
          <a:p>
            <a:pPr>
              <a:lnSpc>
                <a:spcPct val="140000"/>
              </a:lnSpc>
              <a:buFont typeface="Wingdings" panose="05000000000000000000" pitchFamily="2" charset="2"/>
              <a:buChar char="§"/>
            </a:pPr>
            <a:r>
              <a:rPr lang="el-GR" sz="2000" dirty="0">
                <a:solidFill>
                  <a:srgbClr val="002060"/>
                </a:solidFill>
                <a:latin typeface="Comfortaa" pitchFamily="2" charset="0"/>
              </a:rPr>
              <a:t>Αξιοποίηση σιδηροδρομικής γραμμής προς </a:t>
            </a:r>
            <a:r>
              <a:rPr lang="el-GR" sz="2000" dirty="0" smtClean="0">
                <a:solidFill>
                  <a:srgbClr val="002060"/>
                </a:solidFill>
                <a:latin typeface="Comfortaa" pitchFamily="2" charset="0"/>
              </a:rPr>
              <a:t>Δοκίμι</a:t>
            </a:r>
          </a:p>
          <a:p>
            <a:pPr>
              <a:lnSpc>
                <a:spcPct val="140000"/>
              </a:lnSpc>
              <a:buFont typeface="Wingdings" panose="05000000000000000000" pitchFamily="2" charset="2"/>
              <a:buChar char="§"/>
            </a:pPr>
            <a:r>
              <a:rPr lang="el-GR" sz="2000" dirty="0">
                <a:solidFill>
                  <a:srgbClr val="002060"/>
                </a:solidFill>
                <a:latin typeface="Comfortaa" pitchFamily="2" charset="0"/>
              </a:rPr>
              <a:t>Δημιουργία εγκαταστάσεων άθλησης στις εγκαταστάσεις του αεροδρομίου (Δοκίμι</a:t>
            </a:r>
            <a:r>
              <a:rPr lang="el-GR" sz="2000" dirty="0" smtClean="0">
                <a:solidFill>
                  <a:srgbClr val="002060"/>
                </a:solidFill>
                <a:latin typeface="Comfortaa" pitchFamily="2" charset="0"/>
              </a:rPr>
              <a:t>)</a:t>
            </a:r>
            <a:endParaRPr lang="el-GR" sz="2000" dirty="0">
              <a:solidFill>
                <a:srgbClr val="002060"/>
              </a:solidFill>
              <a:latin typeface="Comfortaa" pitchFamily="2" charset="0"/>
            </a:endParaRPr>
          </a:p>
          <a:p>
            <a:pPr>
              <a:lnSpc>
                <a:spcPct val="140000"/>
              </a:lnSpc>
              <a:buFont typeface="Wingdings" panose="05000000000000000000" pitchFamily="2" charset="2"/>
              <a:buChar char="§"/>
            </a:pPr>
            <a:r>
              <a:rPr lang="el-GR" sz="2000" dirty="0">
                <a:solidFill>
                  <a:srgbClr val="002060"/>
                </a:solidFill>
                <a:latin typeface="Comfortaa" pitchFamily="2" charset="0"/>
              </a:rPr>
              <a:t>Ήπιες δράσεις ανάδειξης του παραλίμνιου μετώπου Λυσιμαχείας - </a:t>
            </a:r>
            <a:r>
              <a:rPr lang="el-GR" sz="2000" dirty="0" smtClean="0">
                <a:solidFill>
                  <a:srgbClr val="002060"/>
                </a:solidFill>
                <a:latin typeface="Comfortaa" pitchFamily="2" charset="0"/>
              </a:rPr>
              <a:t>Τριχωνίδας</a:t>
            </a:r>
            <a:endParaRPr lang="el-GR" sz="2000" dirty="0">
              <a:solidFill>
                <a:srgbClr val="002060"/>
              </a:solidFill>
              <a:latin typeface="Comfortaa" pitchFamily="2" charset="0"/>
            </a:endParaRPr>
          </a:p>
        </p:txBody>
      </p:sp>
    </p:spTree>
    <p:extLst>
      <p:ext uri="{BB962C8B-B14F-4D97-AF65-F5344CB8AC3E}">
        <p14:creationId xmlns:p14="http://schemas.microsoft.com/office/powerpoint/2010/main" val="436249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xmlns="" id="{1F8B54C8-F270-B257-3B2E-B440ACFF3DAD}"/>
              </a:ext>
            </a:extLst>
          </p:cNvPr>
          <p:cNvSpPr>
            <a:spLocks noGrp="1"/>
          </p:cNvSpPr>
          <p:nvPr>
            <p:ph type="subTitle" idx="1"/>
          </p:nvPr>
        </p:nvSpPr>
        <p:spPr>
          <a:xfrm>
            <a:off x="4107543" y="1017861"/>
            <a:ext cx="7779657" cy="1937938"/>
          </a:xfrm>
          <a:prstGeom prst="roundRect">
            <a:avLst>
              <a:gd name="adj" fmla="val 50000"/>
            </a:avLst>
          </a:prstGeom>
          <a:solidFill>
            <a:srgbClr val="002060"/>
          </a:solidFill>
        </p:spPr>
        <p:txBody>
          <a:bodyPr anchor="ctr">
            <a:normAutofit/>
          </a:bodyPr>
          <a:lstStyle/>
          <a:p>
            <a:r>
              <a:rPr lang="el-GR" sz="1800" b="1" dirty="0">
                <a:solidFill>
                  <a:schemeClr val="bg1"/>
                </a:solidFill>
                <a:latin typeface="Comfortaa" pitchFamily="2" charset="0"/>
              </a:rPr>
              <a:t>Το έργο επικαιροποίησης της Στρατηγικής ΒΑΑ χρηματοδοτείται από πόρους του Ευρωπαϊκού Ταμείου Περιφερειακής Ανάπτυξης και εντάσσεται στο Περιφερειακό Επιχειρησιακό Πρόγραμμα «Δυτική Ελλάδα 2014-20» (Άξονας Προτεραιότητας «Τεχνική Βοήθεια ΕΤΠΑ», Κωδικός ΟΠΣ: 5201206)</a:t>
            </a:r>
          </a:p>
        </p:txBody>
      </p:sp>
      <p:pic>
        <p:nvPicPr>
          <p:cNvPr id="7" name="Εικόνα 6">
            <a:extLst>
              <a:ext uri="{FF2B5EF4-FFF2-40B4-BE49-F238E27FC236}">
                <a16:creationId xmlns:a16="http://schemas.microsoft.com/office/drawing/2014/main" xmlns="" id="{387CD6F1-0D71-97C4-6FD6-5F2B0A1F5E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609031"/>
            <a:ext cx="3639936" cy="2755598"/>
          </a:xfrm>
          <a:prstGeom prst="rect">
            <a:avLst/>
          </a:prstGeom>
        </p:spPr>
      </p:pic>
      <p:grpSp>
        <p:nvGrpSpPr>
          <p:cNvPr id="12" name="Ομάδα 11">
            <a:extLst>
              <a:ext uri="{FF2B5EF4-FFF2-40B4-BE49-F238E27FC236}">
                <a16:creationId xmlns:a16="http://schemas.microsoft.com/office/drawing/2014/main" xmlns="" id="{66CF41A4-FC5A-6A9C-7E65-D6EFE5092234}"/>
              </a:ext>
            </a:extLst>
          </p:cNvPr>
          <p:cNvGrpSpPr/>
          <p:nvPr/>
        </p:nvGrpSpPr>
        <p:grpSpPr>
          <a:xfrm>
            <a:off x="5116484" y="5947955"/>
            <a:ext cx="4840316" cy="720000"/>
            <a:chOff x="3694084" y="5817326"/>
            <a:chExt cx="5750320" cy="845830"/>
          </a:xfrm>
        </p:grpSpPr>
        <p:pic>
          <p:nvPicPr>
            <p:cNvPr id="10" name="Εικόνα 9">
              <a:extLst>
                <a:ext uri="{FF2B5EF4-FFF2-40B4-BE49-F238E27FC236}">
                  <a16:creationId xmlns:a16="http://schemas.microsoft.com/office/drawing/2014/main" xmlns="" id="{71DA5209-872B-65AC-A869-E6232695404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11" name="Εικόνα 10">
              <a:extLst>
                <a:ext uri="{FF2B5EF4-FFF2-40B4-BE49-F238E27FC236}">
                  <a16:creationId xmlns:a16="http://schemas.microsoft.com/office/drawing/2014/main" xmlns="" id="{274708D9-7289-2E48-E4B7-41AC3C72421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pic>
        <p:nvPicPr>
          <p:cNvPr id="2" name="Εικόνα 1">
            <a:extLst>
              <a:ext uri="{FF2B5EF4-FFF2-40B4-BE49-F238E27FC236}">
                <a16:creationId xmlns:a16="http://schemas.microsoft.com/office/drawing/2014/main" xmlns="" id="{F330A447-06FF-2F89-8D17-3EBC2CB9717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4154" y="5191202"/>
            <a:ext cx="1181227" cy="1183428"/>
          </a:xfrm>
          <a:prstGeom prst="rect">
            <a:avLst/>
          </a:prstGeom>
        </p:spPr>
      </p:pic>
      <p:sp>
        <p:nvSpPr>
          <p:cNvPr id="5" name="TextBox 4">
            <a:extLst>
              <a:ext uri="{FF2B5EF4-FFF2-40B4-BE49-F238E27FC236}">
                <a16:creationId xmlns:a16="http://schemas.microsoft.com/office/drawing/2014/main" xmlns="" id="{850EFB98-3185-8D74-45B7-AD1564B6EE18}"/>
              </a:ext>
            </a:extLst>
          </p:cNvPr>
          <p:cNvSpPr txBox="1"/>
          <p:nvPr/>
        </p:nvSpPr>
        <p:spPr>
          <a:xfrm rot="19870760">
            <a:off x="3666003" y="4341894"/>
            <a:ext cx="2900960" cy="461665"/>
          </a:xfrm>
          <a:prstGeom prst="rect">
            <a:avLst/>
          </a:prstGeom>
          <a:noFill/>
        </p:spPr>
        <p:txBody>
          <a:bodyPr wrap="square">
            <a:spAutoFit/>
          </a:bodyPr>
          <a:lstStyle/>
          <a:p>
            <a:r>
              <a:rPr lang="en-US" sz="2400" b="1" dirty="0">
                <a:solidFill>
                  <a:schemeClr val="bg1"/>
                </a:solidFill>
                <a:latin typeface="Comfortaa" pitchFamily="2" charset="0"/>
              </a:rPr>
              <a:t>baa-agrinio.gr</a:t>
            </a:r>
            <a:endParaRPr lang="el-GR" sz="2400" dirty="0"/>
          </a:p>
        </p:txBody>
      </p:sp>
    </p:spTree>
    <p:extLst>
      <p:ext uri="{BB962C8B-B14F-4D97-AF65-F5344CB8AC3E}">
        <p14:creationId xmlns:p14="http://schemas.microsoft.com/office/powerpoint/2010/main" val="4079376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Σχήμα διακυβέρνησης</a:t>
            </a:r>
          </a:p>
        </p:txBody>
      </p:sp>
      <p:grpSp>
        <p:nvGrpSpPr>
          <p:cNvPr id="3" name="Ομάδα 2">
            <a:extLst>
              <a:ext uri="{FF2B5EF4-FFF2-40B4-BE49-F238E27FC236}">
                <a16:creationId xmlns="" xmlns:a16="http://schemas.microsoft.com/office/drawing/2014/main" id="{8CD87DC0-9A58-2828-B19C-23A87F265993}"/>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7D111FF5-873F-3815-DDF0-3AAB813469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7EEDDC5A-356A-CB18-7F69-6BD6481535D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9" name="Θέση περιεχομένου 6">
            <a:extLst>
              <a:ext uri="{FF2B5EF4-FFF2-40B4-BE49-F238E27FC236}">
                <a16:creationId xmlns="" xmlns:a16="http://schemas.microsoft.com/office/drawing/2014/main" id="{6F62AD8C-448C-8CD2-C98F-5324AD4B9987}"/>
              </a:ext>
            </a:extLst>
          </p:cNvPr>
          <p:cNvSpPr>
            <a:spLocks noGrp="1"/>
          </p:cNvSpPr>
          <p:nvPr>
            <p:ph idx="1"/>
          </p:nvPr>
        </p:nvSpPr>
        <p:spPr>
          <a:xfrm>
            <a:off x="838200" y="1825625"/>
            <a:ext cx="10515600" cy="4351338"/>
          </a:xfrm>
          <a:prstGeom prst="round2DiagRect">
            <a:avLst>
              <a:gd name="adj1" fmla="val 0"/>
              <a:gd name="adj2" fmla="val 23451"/>
            </a:avLst>
          </a:prstGeom>
          <a:solidFill>
            <a:schemeClr val="accent6">
              <a:lumMod val="20000"/>
              <a:lumOff val="80000"/>
            </a:schemeClr>
          </a:solidFill>
          <a:ln>
            <a:noFill/>
          </a:ln>
        </p:spPr>
        <p:txBody>
          <a:bodyPr anchor="ctr">
            <a:normAutofit/>
          </a:bodyPr>
          <a:lstStyle/>
          <a:p>
            <a:pPr>
              <a:buFont typeface="Wingdings" panose="05000000000000000000" pitchFamily="2" charset="2"/>
              <a:buChar char="§"/>
            </a:pPr>
            <a:r>
              <a:rPr lang="el-GR" sz="2400" b="1" dirty="0">
                <a:solidFill>
                  <a:srgbClr val="002060"/>
                </a:solidFill>
                <a:latin typeface="Comfortaa" pitchFamily="2" charset="0"/>
              </a:rPr>
              <a:t>Τοπική Ομάδα Διακυβέρνησης</a:t>
            </a:r>
            <a:r>
              <a:rPr lang="el-GR" sz="2400" dirty="0">
                <a:solidFill>
                  <a:srgbClr val="002060"/>
                </a:solidFill>
                <a:latin typeface="Comfortaa" pitchFamily="2" charset="0"/>
              </a:rPr>
              <a:t>:</a:t>
            </a:r>
          </a:p>
          <a:p>
            <a:pPr lvl="1"/>
            <a:r>
              <a:rPr lang="el-GR" sz="1800" dirty="0">
                <a:solidFill>
                  <a:srgbClr val="002060"/>
                </a:solidFill>
                <a:latin typeface="Comfortaa" pitchFamily="2" charset="0"/>
              </a:rPr>
              <a:t>Στελέχη του Δήμου Αγρινίου</a:t>
            </a:r>
          </a:p>
          <a:p>
            <a:pPr lvl="1"/>
            <a:r>
              <a:rPr lang="el-GR" sz="1800" dirty="0">
                <a:solidFill>
                  <a:srgbClr val="002060"/>
                </a:solidFill>
                <a:latin typeface="Comfortaa" pitchFamily="2" charset="0"/>
              </a:rPr>
              <a:t>Εκπρόσωπος της ΕΥΔ ΕΠ «Δυτική Ελλάδα»</a:t>
            </a:r>
          </a:p>
          <a:p>
            <a:pPr lvl="1"/>
            <a:r>
              <a:rPr lang="el-GR" sz="1800" dirty="0">
                <a:solidFill>
                  <a:srgbClr val="002060"/>
                </a:solidFill>
                <a:latin typeface="Comfortaa" pitchFamily="2" charset="0"/>
              </a:rPr>
              <a:t>Εκπρόσωπος του Επιμελητηρίου Αιτωλοακαρνανίας</a:t>
            </a:r>
          </a:p>
          <a:p>
            <a:pPr lvl="1"/>
            <a:r>
              <a:rPr lang="el-GR" sz="1800" dirty="0">
                <a:solidFill>
                  <a:srgbClr val="002060"/>
                </a:solidFill>
                <a:latin typeface="Comfortaa" pitchFamily="2" charset="0"/>
              </a:rPr>
              <a:t>Εκπρόσωπος της ΔΕΥΑ Αγρινίου</a:t>
            </a:r>
          </a:p>
          <a:p>
            <a:pPr marL="0" indent="0">
              <a:buNone/>
            </a:pPr>
            <a:endParaRPr lang="el-GR" sz="2400" dirty="0">
              <a:solidFill>
                <a:srgbClr val="002060"/>
              </a:solidFill>
              <a:latin typeface="Comfortaa" pitchFamily="2" charset="0"/>
            </a:endParaRPr>
          </a:p>
          <a:p>
            <a:pPr>
              <a:buFont typeface="Wingdings" panose="05000000000000000000" pitchFamily="2" charset="2"/>
              <a:buChar char="§"/>
            </a:pPr>
            <a:r>
              <a:rPr lang="el-GR" sz="2400" b="1" dirty="0">
                <a:solidFill>
                  <a:srgbClr val="002060"/>
                </a:solidFill>
                <a:latin typeface="Comfortaa" pitchFamily="2" charset="0"/>
              </a:rPr>
              <a:t>Υποστήριξη από Τεχνικό </a:t>
            </a:r>
            <a:r>
              <a:rPr lang="el-GR" sz="2400" b="1" dirty="0" smtClean="0">
                <a:solidFill>
                  <a:srgbClr val="002060"/>
                </a:solidFill>
                <a:latin typeface="Comfortaa" pitchFamily="2" charset="0"/>
              </a:rPr>
              <a:t>Σύμβουλο</a:t>
            </a:r>
            <a:endParaRPr lang="el-GR" sz="2400" dirty="0">
              <a:solidFill>
                <a:srgbClr val="002060"/>
              </a:solidFill>
              <a:latin typeface="Comfortaa" pitchFamily="2" charset="0"/>
            </a:endParaRPr>
          </a:p>
        </p:txBody>
      </p:sp>
      <p:pic>
        <p:nvPicPr>
          <p:cNvPr id="10" name="Εικόνα 9">
            <a:extLst>
              <a:ext uri="{FF2B5EF4-FFF2-40B4-BE49-F238E27FC236}">
                <a16:creationId xmlns="" xmlns:a16="http://schemas.microsoft.com/office/drawing/2014/main" id="{0984EFF8-670B-0A48-4F2C-40CCA595384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332621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Περιοχή παρέμβασης</a:t>
            </a:r>
          </a:p>
        </p:txBody>
      </p:sp>
      <p:grpSp>
        <p:nvGrpSpPr>
          <p:cNvPr id="3" name="Ομάδα 2">
            <a:extLst>
              <a:ext uri="{FF2B5EF4-FFF2-40B4-BE49-F238E27FC236}">
                <a16:creationId xmlns="" xmlns:a16="http://schemas.microsoft.com/office/drawing/2014/main" id="{22E5CAFE-A9A2-A5EA-82BE-B3BDD834121F}"/>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0D873A03-80CB-1A3D-D052-8442A36500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0DFB61C1-D4D1-DF75-7FED-99008C89B6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6" name="Θέση περιεχομένου 6">
            <a:extLst>
              <a:ext uri="{FF2B5EF4-FFF2-40B4-BE49-F238E27FC236}">
                <a16:creationId xmlns="" xmlns:a16="http://schemas.microsoft.com/office/drawing/2014/main" id="{8740A2C3-B833-1055-654E-50294EAD7C1E}"/>
              </a:ext>
            </a:extLst>
          </p:cNvPr>
          <p:cNvSpPr>
            <a:spLocks noGrp="1"/>
          </p:cNvSpPr>
          <p:nvPr>
            <p:ph idx="1"/>
          </p:nvPr>
        </p:nvSpPr>
        <p:spPr>
          <a:xfrm>
            <a:off x="7673008" y="1825625"/>
            <a:ext cx="3680792" cy="4351338"/>
          </a:xfrm>
          <a:prstGeom prst="round2DiagRect">
            <a:avLst>
              <a:gd name="adj1" fmla="val 0"/>
              <a:gd name="adj2" fmla="val 23451"/>
            </a:avLst>
          </a:prstGeom>
          <a:solidFill>
            <a:schemeClr val="accent6">
              <a:lumMod val="20000"/>
              <a:lumOff val="80000"/>
            </a:schemeClr>
          </a:solidFill>
          <a:ln>
            <a:noFill/>
          </a:ln>
        </p:spPr>
        <p:txBody>
          <a:bodyPr>
            <a:normAutofit lnSpcReduction="10000"/>
          </a:bodyPr>
          <a:lstStyle/>
          <a:p>
            <a:pPr marL="0" indent="0" algn="ctr">
              <a:buNone/>
            </a:pPr>
            <a:r>
              <a:rPr lang="el-GR" sz="1800" dirty="0">
                <a:solidFill>
                  <a:srgbClr val="002060"/>
                </a:solidFill>
                <a:latin typeface="Comfortaa" pitchFamily="2" charset="0"/>
              </a:rPr>
              <a:t>Επίκεντρο της Στρατηγικής είναι η σχέση του </a:t>
            </a:r>
            <a:r>
              <a:rPr lang="el-GR" sz="2200" b="1" dirty="0">
                <a:solidFill>
                  <a:srgbClr val="002060"/>
                </a:solidFill>
                <a:latin typeface="Comfortaa" pitchFamily="2" charset="0"/>
              </a:rPr>
              <a:t>αστικού</a:t>
            </a:r>
            <a:r>
              <a:rPr lang="el-GR" sz="1800" dirty="0">
                <a:solidFill>
                  <a:srgbClr val="002060"/>
                </a:solidFill>
                <a:latin typeface="Comfortaa" pitchFamily="2" charset="0"/>
              </a:rPr>
              <a:t> </a:t>
            </a:r>
            <a:r>
              <a:rPr lang="el-GR" sz="2200" b="1" dirty="0">
                <a:solidFill>
                  <a:srgbClr val="002060"/>
                </a:solidFill>
                <a:latin typeface="Comfortaa" pitchFamily="2" charset="0"/>
              </a:rPr>
              <a:t>κέντρου</a:t>
            </a:r>
            <a:r>
              <a:rPr lang="el-GR" sz="1800" dirty="0">
                <a:solidFill>
                  <a:srgbClr val="002060"/>
                </a:solidFill>
                <a:latin typeface="Comfortaa" pitchFamily="2" charset="0"/>
              </a:rPr>
              <a:t> του Δήμου</a:t>
            </a:r>
            <a:r>
              <a:rPr lang="en-US" sz="1800" dirty="0">
                <a:solidFill>
                  <a:srgbClr val="002060"/>
                </a:solidFill>
                <a:latin typeface="Comfortaa" pitchFamily="2" charset="0"/>
              </a:rPr>
              <a:t> </a:t>
            </a:r>
            <a:r>
              <a:rPr lang="el-GR" sz="1800" dirty="0">
                <a:solidFill>
                  <a:srgbClr val="002060"/>
                </a:solidFill>
                <a:latin typeface="Comfortaa" pitchFamily="2" charset="0"/>
              </a:rPr>
              <a:t>με τις </a:t>
            </a:r>
            <a:r>
              <a:rPr lang="el-GR" sz="2200" b="1" dirty="0">
                <a:solidFill>
                  <a:srgbClr val="002060"/>
                </a:solidFill>
                <a:latin typeface="Comfortaa" pitchFamily="2" charset="0"/>
              </a:rPr>
              <a:t>περιαστικές</a:t>
            </a:r>
            <a:r>
              <a:rPr lang="el-GR" sz="1800" dirty="0">
                <a:solidFill>
                  <a:srgbClr val="002060"/>
                </a:solidFill>
                <a:latin typeface="Comfortaa" pitchFamily="2" charset="0"/>
              </a:rPr>
              <a:t> και </a:t>
            </a:r>
            <a:r>
              <a:rPr lang="el-GR" sz="2200" b="1" dirty="0">
                <a:solidFill>
                  <a:srgbClr val="002060"/>
                </a:solidFill>
                <a:latin typeface="Comfortaa" pitchFamily="2" charset="0"/>
              </a:rPr>
              <a:t>παραλίμνιες</a:t>
            </a:r>
            <a:r>
              <a:rPr lang="el-GR" sz="1800" dirty="0">
                <a:solidFill>
                  <a:srgbClr val="002060"/>
                </a:solidFill>
                <a:latin typeface="Comfortaa" pitchFamily="2" charset="0"/>
              </a:rPr>
              <a:t> περιοχές, επιχειρώντας να εγκαθιδρύσει μια </a:t>
            </a:r>
            <a:r>
              <a:rPr lang="el-GR" sz="2200" b="1" dirty="0">
                <a:solidFill>
                  <a:srgbClr val="002060"/>
                </a:solidFill>
                <a:latin typeface="Comfortaa" pitchFamily="2" charset="0"/>
              </a:rPr>
              <a:t>συνεχή ροή</a:t>
            </a:r>
            <a:r>
              <a:rPr lang="el-GR" sz="1800" dirty="0">
                <a:solidFill>
                  <a:srgbClr val="002060"/>
                </a:solidFill>
                <a:latin typeface="Comfortaa" pitchFamily="2" charset="0"/>
              </a:rPr>
              <a:t> προσώπων και αγαθών μεταξύ του αστικού κέντρου, των περιαστικών περιοχών και των τοπικών κοινοτήτων, αλλά και των λιμνών που βρίσκονται στην επικράτεια του Δήμου</a:t>
            </a:r>
          </a:p>
        </p:txBody>
      </p:sp>
      <p:pic>
        <p:nvPicPr>
          <p:cNvPr id="8" name="Εικόνα 7">
            <a:extLst>
              <a:ext uri="{FF2B5EF4-FFF2-40B4-BE49-F238E27FC236}">
                <a16:creationId xmlns="" xmlns:a16="http://schemas.microsoft.com/office/drawing/2014/main" id="{E50764F9-2E7D-260E-1D96-205EA9D975D3}"/>
              </a:ext>
            </a:extLst>
          </p:cNvPr>
          <p:cNvPicPr>
            <a:picLocks noChangeAspect="1"/>
          </p:cNvPicPr>
          <p:nvPr/>
        </p:nvPicPr>
        <p:blipFill>
          <a:blip r:embed="rId4"/>
          <a:stretch>
            <a:fillRect/>
          </a:stretch>
        </p:blipFill>
        <p:spPr>
          <a:xfrm>
            <a:off x="838200" y="1841499"/>
            <a:ext cx="6688845" cy="4335464"/>
          </a:xfrm>
          <a:prstGeom prst="round2DiagRect">
            <a:avLst>
              <a:gd name="adj1" fmla="val 16667"/>
              <a:gd name="adj2" fmla="val 0"/>
            </a:avLst>
          </a:prstGeom>
          <a:ln w="88900" cap="sq">
            <a:noFill/>
            <a:miter lim="800000"/>
          </a:ln>
          <a:effectLst/>
        </p:spPr>
      </p:pic>
      <p:sp>
        <p:nvSpPr>
          <p:cNvPr id="10" name="Οβάλ 9">
            <a:extLst>
              <a:ext uri="{FF2B5EF4-FFF2-40B4-BE49-F238E27FC236}">
                <a16:creationId xmlns="" xmlns:a16="http://schemas.microsoft.com/office/drawing/2014/main" id="{0DA49404-2AFB-2A20-8C6D-80C14B645354}"/>
              </a:ext>
            </a:extLst>
          </p:cNvPr>
          <p:cNvSpPr/>
          <p:nvPr/>
        </p:nvSpPr>
        <p:spPr>
          <a:xfrm rot="1664955">
            <a:off x="2339948" y="2839693"/>
            <a:ext cx="3125470" cy="2000250"/>
          </a:xfrm>
          <a:prstGeom prst="ellipse">
            <a:avLst/>
          </a:prstGeom>
          <a:noFill/>
          <a:ln w="57150">
            <a:solidFill>
              <a:srgbClr val="7ED957"/>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l-GR"/>
          </a:p>
        </p:txBody>
      </p:sp>
      <p:pic>
        <p:nvPicPr>
          <p:cNvPr id="12" name="Εικόνα 11">
            <a:extLst>
              <a:ext uri="{FF2B5EF4-FFF2-40B4-BE49-F238E27FC236}">
                <a16:creationId xmlns="" xmlns:a16="http://schemas.microsoft.com/office/drawing/2014/main" id="{2C118785-8767-4D02-F9B6-5A4CBD67984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196400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Όραμα</a:t>
            </a:r>
          </a:p>
        </p:txBody>
      </p:sp>
      <p:grpSp>
        <p:nvGrpSpPr>
          <p:cNvPr id="3" name="Ομάδα 2">
            <a:extLst>
              <a:ext uri="{FF2B5EF4-FFF2-40B4-BE49-F238E27FC236}">
                <a16:creationId xmlns="" xmlns:a16="http://schemas.microsoft.com/office/drawing/2014/main" id="{22E5CAFE-A9A2-A5EA-82BE-B3BDD834121F}"/>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0D873A03-80CB-1A3D-D052-8442A36500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0DFB61C1-D4D1-DF75-7FED-99008C89B6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6" name="Θέση περιεχομένου 6">
            <a:extLst>
              <a:ext uri="{FF2B5EF4-FFF2-40B4-BE49-F238E27FC236}">
                <a16:creationId xmlns="" xmlns:a16="http://schemas.microsoft.com/office/drawing/2014/main" id="{916288BB-5F79-4A3F-6BC6-D51610323D26}"/>
              </a:ext>
            </a:extLst>
          </p:cNvPr>
          <p:cNvSpPr>
            <a:spLocks noGrp="1"/>
          </p:cNvSpPr>
          <p:nvPr>
            <p:ph idx="1"/>
          </p:nvPr>
        </p:nvSpPr>
        <p:spPr>
          <a:xfrm>
            <a:off x="838200" y="1825625"/>
            <a:ext cx="10515600" cy="4351338"/>
          </a:xfrm>
          <a:prstGeom prst="round2DiagRect">
            <a:avLst>
              <a:gd name="adj1" fmla="val 0"/>
              <a:gd name="adj2" fmla="val 23451"/>
            </a:avLst>
          </a:prstGeom>
          <a:solidFill>
            <a:schemeClr val="accent6">
              <a:lumMod val="20000"/>
              <a:lumOff val="80000"/>
            </a:schemeClr>
          </a:solidFill>
          <a:ln>
            <a:noFill/>
          </a:ln>
        </p:spPr>
        <p:txBody>
          <a:bodyPr anchor="ctr">
            <a:normAutofit/>
          </a:bodyPr>
          <a:lstStyle/>
          <a:p>
            <a:pPr marL="0" indent="0" algn="ctr">
              <a:buNone/>
            </a:pPr>
            <a:r>
              <a:rPr lang="el-GR" sz="2400" dirty="0">
                <a:solidFill>
                  <a:srgbClr val="002060"/>
                </a:solidFill>
                <a:latin typeface="Comfortaa" pitchFamily="2" charset="0"/>
              </a:rPr>
              <a:t>Σύγχρονος </a:t>
            </a:r>
            <a:r>
              <a:rPr lang="el-GR" b="1" dirty="0">
                <a:solidFill>
                  <a:srgbClr val="002060"/>
                </a:solidFill>
                <a:latin typeface="Comfortaa" pitchFamily="2" charset="0"/>
              </a:rPr>
              <a:t>ανθρωποκεντρικός</a:t>
            </a:r>
            <a:r>
              <a:rPr lang="el-GR" sz="2400" dirty="0">
                <a:solidFill>
                  <a:srgbClr val="002060"/>
                </a:solidFill>
                <a:latin typeface="Comfortaa" pitchFamily="2" charset="0"/>
              </a:rPr>
              <a:t> Δήμος, </a:t>
            </a:r>
            <a:r>
              <a:rPr lang="el-GR" b="1" dirty="0" err="1">
                <a:solidFill>
                  <a:srgbClr val="002060"/>
                </a:solidFill>
                <a:latin typeface="Comfortaa" pitchFamily="2" charset="0"/>
              </a:rPr>
              <a:t>προσβάσιμος</a:t>
            </a:r>
            <a:r>
              <a:rPr lang="el-GR" sz="2400" dirty="0">
                <a:solidFill>
                  <a:srgbClr val="002060"/>
                </a:solidFill>
                <a:latin typeface="Comfortaa" pitchFamily="2" charset="0"/>
              </a:rPr>
              <a:t> από όλους, χωρίς εξαιρέσεις, με σκοπό την αναβάθμιση της </a:t>
            </a:r>
            <a:r>
              <a:rPr lang="el-GR" b="1" dirty="0">
                <a:solidFill>
                  <a:srgbClr val="002060"/>
                </a:solidFill>
                <a:latin typeface="Comfortaa" pitchFamily="2" charset="0"/>
              </a:rPr>
              <a:t>καθημερινότητας</a:t>
            </a:r>
            <a:r>
              <a:rPr lang="el-GR" sz="2400" dirty="0">
                <a:solidFill>
                  <a:srgbClr val="002060"/>
                </a:solidFill>
                <a:latin typeface="Comfortaa" pitchFamily="2" charset="0"/>
              </a:rPr>
              <a:t> των πολιτών και του επιχειρηματικού κόσμου, την προώθηση της </a:t>
            </a:r>
            <a:r>
              <a:rPr lang="el-GR" b="1" dirty="0">
                <a:solidFill>
                  <a:srgbClr val="002060"/>
                </a:solidFill>
                <a:latin typeface="Comfortaa" pitchFamily="2" charset="0"/>
              </a:rPr>
              <a:t>βιώσιμης ανάπτυξης </a:t>
            </a:r>
            <a:r>
              <a:rPr lang="el-GR" sz="2400" dirty="0">
                <a:solidFill>
                  <a:srgbClr val="002060"/>
                </a:solidFill>
                <a:latin typeface="Comfortaa" pitchFamily="2" charset="0"/>
              </a:rPr>
              <a:t>και την παροχή υψηλής </a:t>
            </a:r>
            <a:r>
              <a:rPr lang="el-GR" b="1" dirty="0">
                <a:solidFill>
                  <a:srgbClr val="002060"/>
                </a:solidFill>
                <a:latin typeface="Comfortaa" pitchFamily="2" charset="0"/>
              </a:rPr>
              <a:t>ποιότητας</a:t>
            </a:r>
            <a:r>
              <a:rPr lang="el-GR" sz="2400" dirty="0">
                <a:solidFill>
                  <a:srgbClr val="002060"/>
                </a:solidFill>
                <a:latin typeface="Comfortaa" pitchFamily="2" charset="0"/>
              </a:rPr>
              <a:t> υπηρεσιών, με βασική προϋπόθεση την </a:t>
            </a:r>
            <a:r>
              <a:rPr lang="el-GR" b="1" dirty="0">
                <a:solidFill>
                  <a:srgbClr val="002060"/>
                </a:solidFill>
                <a:latin typeface="Comfortaa" pitchFamily="2" charset="0"/>
              </a:rPr>
              <a:t>προστασία του περιβάλλοντος </a:t>
            </a:r>
            <a:r>
              <a:rPr lang="el-GR" sz="2400" dirty="0">
                <a:solidFill>
                  <a:srgbClr val="002060"/>
                </a:solidFill>
                <a:latin typeface="Comfortaa" pitchFamily="2" charset="0"/>
              </a:rPr>
              <a:t>και της πολιτιστικής </a:t>
            </a:r>
            <a:r>
              <a:rPr lang="el-GR" b="1" dirty="0">
                <a:solidFill>
                  <a:srgbClr val="002060"/>
                </a:solidFill>
                <a:latin typeface="Comfortaa" pitchFamily="2" charset="0"/>
              </a:rPr>
              <a:t>κληρονομιάς</a:t>
            </a:r>
            <a:endParaRPr lang="el-GR" sz="2400" b="1" dirty="0">
              <a:solidFill>
                <a:srgbClr val="002060"/>
              </a:solidFill>
              <a:latin typeface="Comfortaa" pitchFamily="2" charset="0"/>
            </a:endParaRPr>
          </a:p>
        </p:txBody>
      </p:sp>
      <p:pic>
        <p:nvPicPr>
          <p:cNvPr id="8" name="Εικόνα 7">
            <a:extLst>
              <a:ext uri="{FF2B5EF4-FFF2-40B4-BE49-F238E27FC236}">
                <a16:creationId xmlns="" xmlns:a16="http://schemas.microsoft.com/office/drawing/2014/main" id="{2C096129-A1E6-F595-2B92-14597E0E0FF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439588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ΛΟΓΙΚΗ ΠΑΡΕΜΒΑΣΗΣ ΒΑΑ</a:t>
            </a:r>
          </a:p>
        </p:txBody>
      </p:sp>
      <p:grpSp>
        <p:nvGrpSpPr>
          <p:cNvPr id="3" name="Ομάδα 2">
            <a:extLst>
              <a:ext uri="{FF2B5EF4-FFF2-40B4-BE49-F238E27FC236}">
                <a16:creationId xmlns="" xmlns:a16="http://schemas.microsoft.com/office/drawing/2014/main" id="{22E5CAFE-A9A2-A5EA-82BE-B3BDD834121F}"/>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0D873A03-80CB-1A3D-D052-8442A36500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0DFB61C1-D4D1-DF75-7FED-99008C89B6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6" name="Θέση περιεχομένου 6">
            <a:extLst>
              <a:ext uri="{FF2B5EF4-FFF2-40B4-BE49-F238E27FC236}">
                <a16:creationId xmlns="" xmlns:a16="http://schemas.microsoft.com/office/drawing/2014/main" id="{916288BB-5F79-4A3F-6BC6-D51610323D26}"/>
              </a:ext>
            </a:extLst>
          </p:cNvPr>
          <p:cNvSpPr>
            <a:spLocks noGrp="1"/>
          </p:cNvSpPr>
          <p:nvPr>
            <p:ph idx="1"/>
          </p:nvPr>
        </p:nvSpPr>
        <p:spPr>
          <a:xfrm>
            <a:off x="838200" y="1825625"/>
            <a:ext cx="10515600" cy="4351338"/>
          </a:xfrm>
          <a:prstGeom prst="round2DiagRect">
            <a:avLst>
              <a:gd name="adj1" fmla="val 0"/>
              <a:gd name="adj2" fmla="val 23451"/>
            </a:avLst>
          </a:prstGeom>
          <a:solidFill>
            <a:schemeClr val="accent6">
              <a:lumMod val="20000"/>
              <a:lumOff val="80000"/>
            </a:schemeClr>
          </a:solidFill>
          <a:ln>
            <a:noFill/>
          </a:ln>
        </p:spPr>
        <p:txBody>
          <a:bodyPr anchor="ctr">
            <a:normAutofit/>
          </a:bodyPr>
          <a:lstStyle/>
          <a:p>
            <a:pPr algn="ctr"/>
            <a:r>
              <a:rPr lang="en-US" sz="2400" b="1" dirty="0" smtClean="0">
                <a:solidFill>
                  <a:srgbClr val="002060"/>
                </a:solidFill>
                <a:latin typeface="Comfortaa" pitchFamily="2" charset="0"/>
              </a:rPr>
              <a:t>4</a:t>
            </a:r>
            <a:r>
              <a:rPr lang="en-US" sz="2400" dirty="0" smtClean="0">
                <a:solidFill>
                  <a:srgbClr val="002060"/>
                </a:solidFill>
                <a:latin typeface="Comfortaa" pitchFamily="2" charset="0"/>
              </a:rPr>
              <a:t> </a:t>
            </a:r>
            <a:r>
              <a:rPr lang="el-GR" sz="2400" b="1" dirty="0" smtClean="0">
                <a:solidFill>
                  <a:srgbClr val="002060"/>
                </a:solidFill>
                <a:latin typeface="Comfortaa" pitchFamily="2" charset="0"/>
              </a:rPr>
              <a:t>ΣΤΡΑΤΗΓΙΚΟΙ ΣΤΟΧΟΙ</a:t>
            </a:r>
          </a:p>
          <a:p>
            <a:pPr algn="ctr"/>
            <a:r>
              <a:rPr lang="el-GR" sz="2400" b="1" dirty="0" smtClean="0">
                <a:solidFill>
                  <a:srgbClr val="002060"/>
                </a:solidFill>
                <a:latin typeface="Comfortaa" pitchFamily="2" charset="0"/>
              </a:rPr>
              <a:t>5 ΑΞΟΝΕΣ ΠΡΟΤΕΡΑΙΟΤΗΤΑΣ</a:t>
            </a:r>
          </a:p>
          <a:p>
            <a:pPr algn="ctr"/>
            <a:r>
              <a:rPr lang="el-GR" sz="2400" b="1" dirty="0" smtClean="0">
                <a:solidFill>
                  <a:srgbClr val="002060"/>
                </a:solidFill>
                <a:latin typeface="Comfortaa" pitchFamily="2" charset="0"/>
              </a:rPr>
              <a:t>8 ΕΙΔΙΚΟΙ ΣΤΟΧΟΙ</a:t>
            </a:r>
          </a:p>
          <a:p>
            <a:pPr marL="0" indent="0" algn="ctr">
              <a:buNone/>
            </a:pPr>
            <a:endParaRPr lang="el-GR" sz="2400" b="1" dirty="0" smtClean="0">
              <a:solidFill>
                <a:srgbClr val="002060"/>
              </a:solidFill>
              <a:latin typeface="Comfortaa" pitchFamily="2" charset="0"/>
            </a:endParaRPr>
          </a:p>
          <a:p>
            <a:pPr marL="0" indent="0" algn="ctr">
              <a:buNone/>
            </a:pPr>
            <a:r>
              <a:rPr lang="el-GR" sz="2400" b="1" dirty="0" smtClean="0">
                <a:solidFill>
                  <a:srgbClr val="002060"/>
                </a:solidFill>
                <a:latin typeface="Comfortaa" pitchFamily="2" charset="0"/>
              </a:rPr>
              <a:t>ΟΙ ΠΡΟΤΕΙΝΟΜΕΝΕΣ ΠΡΑΞΕΙΣ ΕΞΥΠΗΡΕΤΟΥΝ ΑΥΤΗ ΤΗ ΔΟΜΗ ΑΛΛΑ ΚΑΙ ΤΟΥΣ ΣΤΟΧΟΥΣ ΤΟΥ Ε.Π. ΔΥΤΙΚΗ ΕΛΛΑΔΑ 2021-2027</a:t>
            </a:r>
            <a:endParaRPr lang="el-GR" sz="2400" b="1" dirty="0">
              <a:solidFill>
                <a:srgbClr val="002060"/>
              </a:solidFill>
              <a:latin typeface="Comfortaa" pitchFamily="2" charset="0"/>
            </a:endParaRPr>
          </a:p>
        </p:txBody>
      </p:sp>
      <p:pic>
        <p:nvPicPr>
          <p:cNvPr id="8" name="Εικόνα 7">
            <a:extLst>
              <a:ext uri="{FF2B5EF4-FFF2-40B4-BE49-F238E27FC236}">
                <a16:creationId xmlns="" xmlns:a16="http://schemas.microsoft.com/office/drawing/2014/main" id="{2C096129-A1E6-F595-2B92-14597E0E0FF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64185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Στρατηγικοί στόχοι</a:t>
            </a:r>
          </a:p>
        </p:txBody>
      </p:sp>
      <p:grpSp>
        <p:nvGrpSpPr>
          <p:cNvPr id="3" name="Ομάδα 2">
            <a:extLst>
              <a:ext uri="{FF2B5EF4-FFF2-40B4-BE49-F238E27FC236}">
                <a16:creationId xmlns="" xmlns:a16="http://schemas.microsoft.com/office/drawing/2014/main" id="{22E5CAFE-A9A2-A5EA-82BE-B3BDD834121F}"/>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0D873A03-80CB-1A3D-D052-8442A36500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0DFB61C1-D4D1-DF75-7FED-99008C89B6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6" name="Θέση περιεχομένου 6">
            <a:extLst>
              <a:ext uri="{FF2B5EF4-FFF2-40B4-BE49-F238E27FC236}">
                <a16:creationId xmlns="" xmlns:a16="http://schemas.microsoft.com/office/drawing/2014/main" id="{67E63FBB-B408-5448-9631-DA84208E0461}"/>
              </a:ext>
            </a:extLst>
          </p:cNvPr>
          <p:cNvSpPr>
            <a:spLocks noGrp="1"/>
          </p:cNvSpPr>
          <p:nvPr>
            <p:ph idx="1"/>
          </p:nvPr>
        </p:nvSpPr>
        <p:spPr>
          <a:xfrm>
            <a:off x="838200" y="1825625"/>
            <a:ext cx="10515600" cy="4351338"/>
          </a:xfrm>
          <a:prstGeom prst="round2DiagRect">
            <a:avLst>
              <a:gd name="adj1" fmla="val 0"/>
              <a:gd name="adj2" fmla="val 23451"/>
            </a:avLst>
          </a:prstGeom>
          <a:solidFill>
            <a:schemeClr val="accent6">
              <a:lumMod val="20000"/>
              <a:lumOff val="80000"/>
            </a:schemeClr>
          </a:solidFill>
          <a:ln>
            <a:noFill/>
          </a:ln>
        </p:spPr>
        <p:txBody>
          <a:bodyPr anchor="ctr">
            <a:normAutofit fontScale="92500" lnSpcReduction="20000"/>
          </a:bodyPr>
          <a:lstStyle/>
          <a:p>
            <a:pPr marL="457200" indent="-457200">
              <a:lnSpc>
                <a:spcPct val="110000"/>
              </a:lnSpc>
              <a:buFont typeface="+mj-lt"/>
              <a:buAutoNum type="arabicPeriod"/>
            </a:pPr>
            <a:r>
              <a:rPr lang="el-GR" sz="1900" dirty="0">
                <a:solidFill>
                  <a:srgbClr val="002060"/>
                </a:solidFill>
                <a:latin typeface="Comfortaa" pitchFamily="2" charset="0"/>
              </a:rPr>
              <a:t>Βελτίωση της ελκυστικότητας της πόλης και της ευρύτερης περιοχής του Αγρινίου: ώθηση οικονομικής δραστηριότητας και προσέλκυση επενδύσεων, προαγωγή της ανταγωνιστικότητας και της επιχειρηματικότητας, ενίσχυση της απασχόλησης και της κοινωνικής - αλληλέγγυας οικονομίας</a:t>
            </a:r>
          </a:p>
          <a:p>
            <a:pPr marL="457200" indent="-457200">
              <a:lnSpc>
                <a:spcPct val="110000"/>
              </a:lnSpc>
              <a:buFont typeface="+mj-lt"/>
              <a:buAutoNum type="arabicPeriod"/>
            </a:pPr>
            <a:r>
              <a:rPr lang="el-GR" sz="1900" dirty="0">
                <a:solidFill>
                  <a:srgbClr val="002060"/>
                </a:solidFill>
                <a:latin typeface="Comfortaa" pitchFamily="2" charset="0"/>
              </a:rPr>
              <a:t>Αναζωογόνηση του αστικού και κοινωνικού ιστού πόλης και της ευρύτερης περιοχής του Αγρινίου: Βελτίωση της ποιότητας ζωής με την προστασία και ανάδειξη του φυσικού περιβάλλοντος και τη βιώσιμη διαχείριση των αστικών περιβαλλοντικών πόρων, ανάδειξη, προστασία και διατήρηση του φυσικού περιβάλλοντος που περιβάλλει το αστικό κέντρο και τα λιμναία συστήματα του Δήμου</a:t>
            </a:r>
          </a:p>
          <a:p>
            <a:pPr marL="457200" indent="-457200">
              <a:lnSpc>
                <a:spcPct val="110000"/>
              </a:lnSpc>
              <a:buFont typeface="+mj-lt"/>
              <a:buAutoNum type="arabicPeriod"/>
            </a:pPr>
            <a:r>
              <a:rPr lang="el-GR" sz="1900" dirty="0">
                <a:solidFill>
                  <a:srgbClr val="002060"/>
                </a:solidFill>
                <a:latin typeface="Comfortaa" pitchFamily="2" charset="0"/>
              </a:rPr>
              <a:t>Ενίσχυση της κοινωνικής συνοχής, καταπολέμηση της φτώχειας και ανάπτυξη τοπικών κοινωνικών δικτύων</a:t>
            </a:r>
          </a:p>
          <a:p>
            <a:pPr marL="457200" indent="-457200">
              <a:lnSpc>
                <a:spcPct val="110000"/>
              </a:lnSpc>
              <a:buFont typeface="+mj-lt"/>
              <a:buAutoNum type="arabicPeriod"/>
            </a:pPr>
            <a:r>
              <a:rPr lang="el-GR" sz="1900" dirty="0">
                <a:solidFill>
                  <a:srgbClr val="002060"/>
                </a:solidFill>
                <a:latin typeface="Comfortaa" pitchFamily="2" charset="0"/>
              </a:rPr>
              <a:t>Ανάπτυξη και εφαρμογή «έξυπνων» λύσεων στις αστικές λειτουργίες, καθώς και στις λειτουργίες του Δήμου με κοινωνικό χαρακτήρα</a:t>
            </a:r>
          </a:p>
        </p:txBody>
      </p:sp>
      <p:pic>
        <p:nvPicPr>
          <p:cNvPr id="10" name="Εικόνα 9">
            <a:extLst>
              <a:ext uri="{FF2B5EF4-FFF2-40B4-BE49-F238E27FC236}">
                <a16:creationId xmlns="" xmlns:a16="http://schemas.microsoft.com/office/drawing/2014/main" id="{38BCA012-E15F-334D-C6E2-776386DA27B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3171945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Άξονες προτεραιότητας</a:t>
            </a:r>
          </a:p>
        </p:txBody>
      </p:sp>
      <p:grpSp>
        <p:nvGrpSpPr>
          <p:cNvPr id="3" name="Ομάδα 2">
            <a:extLst>
              <a:ext uri="{FF2B5EF4-FFF2-40B4-BE49-F238E27FC236}">
                <a16:creationId xmlns="" xmlns:a16="http://schemas.microsoft.com/office/drawing/2014/main" id="{22E5CAFE-A9A2-A5EA-82BE-B3BDD834121F}"/>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0D873A03-80CB-1A3D-D052-8442A36500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0DFB61C1-D4D1-DF75-7FED-99008C89B6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6" name="Θέση περιεχομένου 6">
            <a:extLst>
              <a:ext uri="{FF2B5EF4-FFF2-40B4-BE49-F238E27FC236}">
                <a16:creationId xmlns="" xmlns:a16="http://schemas.microsoft.com/office/drawing/2014/main" id="{253A6743-3D8E-9FE5-84A0-F61CB1ACD3A6}"/>
              </a:ext>
            </a:extLst>
          </p:cNvPr>
          <p:cNvSpPr>
            <a:spLocks noGrp="1"/>
          </p:cNvSpPr>
          <p:nvPr>
            <p:ph idx="1"/>
          </p:nvPr>
        </p:nvSpPr>
        <p:spPr>
          <a:xfrm>
            <a:off x="838200" y="1825625"/>
            <a:ext cx="10515600" cy="4351338"/>
          </a:xfrm>
          <a:prstGeom prst="round2DiagRect">
            <a:avLst>
              <a:gd name="adj1" fmla="val 0"/>
              <a:gd name="adj2" fmla="val 23451"/>
            </a:avLst>
          </a:prstGeom>
          <a:solidFill>
            <a:schemeClr val="accent6">
              <a:lumMod val="20000"/>
              <a:lumOff val="80000"/>
            </a:schemeClr>
          </a:solidFill>
          <a:ln>
            <a:noFill/>
          </a:ln>
        </p:spPr>
        <p:txBody>
          <a:bodyPr>
            <a:normAutofit/>
          </a:bodyPr>
          <a:lstStyle/>
          <a:p>
            <a:pPr marL="457200" indent="-457200">
              <a:buFont typeface="+mj-lt"/>
              <a:buAutoNum type="arabicPeriod"/>
            </a:pPr>
            <a:r>
              <a:rPr lang="el-GR" sz="2000" dirty="0">
                <a:solidFill>
                  <a:srgbClr val="002060"/>
                </a:solidFill>
                <a:latin typeface="Comfortaa" pitchFamily="2" charset="0"/>
              </a:rPr>
              <a:t>Αναβάθμιση, ανάδειξη και προστασία του αστικού περιβάλλοντος του Αγρινίου και ενίσχυση αστικού - </a:t>
            </a:r>
            <a:r>
              <a:rPr lang="el-GR" sz="2000" dirty="0" err="1">
                <a:solidFill>
                  <a:srgbClr val="002060"/>
                </a:solidFill>
                <a:latin typeface="Comfortaa" pitchFamily="2" charset="0"/>
              </a:rPr>
              <a:t>περιαστικού</a:t>
            </a:r>
            <a:r>
              <a:rPr lang="el-GR" sz="2000" dirty="0">
                <a:solidFill>
                  <a:srgbClr val="002060"/>
                </a:solidFill>
                <a:latin typeface="Comfortaa" pitchFamily="2" charset="0"/>
              </a:rPr>
              <a:t> πρασίνου της πόλης</a:t>
            </a:r>
          </a:p>
          <a:p>
            <a:pPr marL="457200" indent="-457200">
              <a:buFont typeface="+mj-lt"/>
              <a:buAutoNum type="arabicPeriod"/>
            </a:pPr>
            <a:r>
              <a:rPr lang="el-GR" sz="2000" dirty="0">
                <a:solidFill>
                  <a:srgbClr val="002060"/>
                </a:solidFill>
                <a:latin typeface="Comfortaa" pitchFamily="2" charset="0"/>
              </a:rPr>
              <a:t>Προώθηση της επιχειρηματικότητας και στήριξη δημιουργίας νέων επιχειρήσεων</a:t>
            </a:r>
          </a:p>
          <a:p>
            <a:pPr marL="457200" indent="-457200">
              <a:buFont typeface="+mj-lt"/>
              <a:buAutoNum type="arabicPeriod"/>
            </a:pPr>
            <a:r>
              <a:rPr lang="el-GR" sz="2000" dirty="0">
                <a:solidFill>
                  <a:srgbClr val="002060"/>
                </a:solidFill>
                <a:latin typeface="Comfortaa" pitchFamily="2" charset="0"/>
              </a:rPr>
              <a:t>Ανάπτυξη και εφαρμογή «έξυπνων» λύσεων στις αστικές (</a:t>
            </a:r>
            <a:r>
              <a:rPr lang="el-GR" sz="2000" dirty="0" err="1">
                <a:solidFill>
                  <a:srgbClr val="002060"/>
                </a:solidFill>
                <a:latin typeface="Comfortaa" pitchFamily="2" charset="0"/>
              </a:rPr>
              <a:t>smart</a:t>
            </a:r>
            <a:r>
              <a:rPr lang="el-GR" sz="2000" dirty="0">
                <a:solidFill>
                  <a:srgbClr val="002060"/>
                </a:solidFill>
                <a:latin typeface="Comfortaa" pitchFamily="2" charset="0"/>
              </a:rPr>
              <a:t> </a:t>
            </a:r>
            <a:r>
              <a:rPr lang="el-GR" sz="2000" dirty="0" err="1">
                <a:solidFill>
                  <a:srgbClr val="002060"/>
                </a:solidFill>
                <a:latin typeface="Comfortaa" pitchFamily="2" charset="0"/>
              </a:rPr>
              <a:t>city</a:t>
            </a:r>
            <a:r>
              <a:rPr lang="el-GR" sz="2000" dirty="0">
                <a:solidFill>
                  <a:srgbClr val="002060"/>
                </a:solidFill>
                <a:latin typeface="Comfortaa" pitchFamily="2" charset="0"/>
              </a:rPr>
              <a:t>, </a:t>
            </a:r>
            <a:r>
              <a:rPr lang="el-GR" sz="2000" dirty="0" err="1">
                <a:solidFill>
                  <a:srgbClr val="002060"/>
                </a:solidFill>
                <a:latin typeface="Comfortaa" pitchFamily="2" charset="0"/>
              </a:rPr>
              <a:t>smart</a:t>
            </a:r>
            <a:r>
              <a:rPr lang="el-GR" sz="2000" dirty="0">
                <a:solidFill>
                  <a:srgbClr val="002060"/>
                </a:solidFill>
                <a:latin typeface="Comfortaa" pitchFamily="2" charset="0"/>
              </a:rPr>
              <a:t> </a:t>
            </a:r>
            <a:r>
              <a:rPr lang="el-GR" sz="2000" dirty="0" err="1">
                <a:solidFill>
                  <a:srgbClr val="002060"/>
                </a:solidFill>
                <a:latin typeface="Comfortaa" pitchFamily="2" charset="0"/>
              </a:rPr>
              <a:t>energy</a:t>
            </a:r>
            <a:r>
              <a:rPr lang="el-GR" sz="2000" dirty="0">
                <a:solidFill>
                  <a:srgbClr val="002060"/>
                </a:solidFill>
                <a:latin typeface="Comfortaa" pitchFamily="2" charset="0"/>
              </a:rPr>
              <a:t>, </a:t>
            </a:r>
            <a:r>
              <a:rPr lang="el-GR" sz="2000" dirty="0" err="1">
                <a:solidFill>
                  <a:srgbClr val="002060"/>
                </a:solidFill>
                <a:latin typeface="Comfortaa" pitchFamily="2" charset="0"/>
              </a:rPr>
              <a:t>eco-city</a:t>
            </a:r>
            <a:r>
              <a:rPr lang="el-GR" sz="2000" dirty="0">
                <a:solidFill>
                  <a:srgbClr val="002060"/>
                </a:solidFill>
                <a:latin typeface="Comfortaa" pitchFamily="2" charset="0"/>
              </a:rPr>
              <a:t>) και κοινωνικές λειτουργίες (</a:t>
            </a:r>
            <a:r>
              <a:rPr lang="el-GR" sz="2000" dirty="0" err="1">
                <a:solidFill>
                  <a:srgbClr val="002060"/>
                </a:solidFill>
                <a:latin typeface="Comfortaa" pitchFamily="2" charset="0"/>
              </a:rPr>
              <a:t>social</a:t>
            </a:r>
            <a:r>
              <a:rPr lang="el-GR" sz="2000" dirty="0">
                <a:solidFill>
                  <a:srgbClr val="002060"/>
                </a:solidFill>
                <a:latin typeface="Comfortaa" pitchFamily="2" charset="0"/>
              </a:rPr>
              <a:t> </a:t>
            </a:r>
            <a:r>
              <a:rPr lang="el-GR" sz="2000" dirty="0" err="1">
                <a:solidFill>
                  <a:srgbClr val="002060"/>
                </a:solidFill>
                <a:latin typeface="Comfortaa" pitchFamily="2" charset="0"/>
              </a:rPr>
              <a:t>innovation</a:t>
            </a:r>
            <a:r>
              <a:rPr lang="el-GR" sz="2000" dirty="0">
                <a:solidFill>
                  <a:srgbClr val="002060"/>
                </a:solidFill>
                <a:latin typeface="Comfortaa" pitchFamily="2" charset="0"/>
              </a:rPr>
              <a:t>)</a:t>
            </a:r>
          </a:p>
          <a:p>
            <a:pPr marL="457200" indent="-457200">
              <a:buFont typeface="+mj-lt"/>
              <a:buAutoNum type="arabicPeriod"/>
            </a:pPr>
            <a:r>
              <a:rPr lang="el-GR" sz="2000" dirty="0">
                <a:solidFill>
                  <a:srgbClr val="002060"/>
                </a:solidFill>
                <a:latin typeface="Comfortaa" pitchFamily="2" charset="0"/>
              </a:rPr>
              <a:t>Βελτίωση του επιπέδου υπηρεσιών κοινωνικής φροντίδας και πρόνοιας που απολαμβάνουν οι πολίτες και οι επισκέπτες της περιοχής</a:t>
            </a:r>
          </a:p>
          <a:p>
            <a:pPr marL="457200" indent="-457200">
              <a:buFont typeface="+mj-lt"/>
              <a:buAutoNum type="arabicPeriod"/>
            </a:pPr>
            <a:r>
              <a:rPr lang="el-GR" sz="2000" dirty="0">
                <a:solidFill>
                  <a:srgbClr val="002060"/>
                </a:solidFill>
                <a:latin typeface="Comfortaa" pitchFamily="2" charset="0"/>
              </a:rPr>
              <a:t>Βελτίωση της ελκυστικότητας του Αγρινίου και των τοπικών κοινοτήτων του Δήμου, με έμφαση στη σύνδεσή τους με τις λιμναίες περιοχές</a:t>
            </a:r>
          </a:p>
        </p:txBody>
      </p:sp>
      <p:pic>
        <p:nvPicPr>
          <p:cNvPr id="8" name="Εικόνα 7">
            <a:extLst>
              <a:ext uri="{FF2B5EF4-FFF2-40B4-BE49-F238E27FC236}">
                <a16:creationId xmlns="" xmlns:a16="http://schemas.microsoft.com/office/drawing/2014/main" id="{48CB1A5B-DEC6-72FA-D9EF-D2293108BD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92637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716C3CA-6384-08D9-8DE1-570B5D36AC64}"/>
              </a:ext>
            </a:extLst>
          </p:cNvPr>
          <p:cNvSpPr>
            <a:spLocks noGrp="1"/>
          </p:cNvSpPr>
          <p:nvPr>
            <p:ph type="title"/>
          </p:nvPr>
        </p:nvSpPr>
        <p:spPr>
          <a:prstGeom prst="roundRect">
            <a:avLst>
              <a:gd name="adj" fmla="val 50000"/>
            </a:avLst>
          </a:prstGeom>
          <a:solidFill>
            <a:srgbClr val="024592"/>
          </a:solidFill>
          <a:ln>
            <a:noFill/>
          </a:ln>
        </p:spPr>
        <p:txBody>
          <a:bodyPr>
            <a:normAutofit/>
          </a:bodyPr>
          <a:lstStyle/>
          <a:p>
            <a:pPr algn="ctr"/>
            <a:r>
              <a:rPr lang="el-GR" sz="2800" dirty="0">
                <a:solidFill>
                  <a:schemeClr val="bg1"/>
                </a:solidFill>
                <a:latin typeface="Comfortaa" pitchFamily="2" charset="0"/>
              </a:rPr>
              <a:t>Διαβούλευση</a:t>
            </a:r>
          </a:p>
        </p:txBody>
      </p:sp>
      <p:grpSp>
        <p:nvGrpSpPr>
          <p:cNvPr id="3" name="Ομάδα 2">
            <a:extLst>
              <a:ext uri="{FF2B5EF4-FFF2-40B4-BE49-F238E27FC236}">
                <a16:creationId xmlns="" xmlns:a16="http://schemas.microsoft.com/office/drawing/2014/main" id="{22E5CAFE-A9A2-A5EA-82BE-B3BDD834121F}"/>
              </a:ext>
            </a:extLst>
          </p:cNvPr>
          <p:cNvGrpSpPr/>
          <p:nvPr/>
        </p:nvGrpSpPr>
        <p:grpSpPr>
          <a:xfrm>
            <a:off x="7124700" y="6327774"/>
            <a:ext cx="2997200" cy="457201"/>
            <a:chOff x="3694084" y="5817326"/>
            <a:chExt cx="5750320" cy="845830"/>
          </a:xfrm>
        </p:grpSpPr>
        <p:pic>
          <p:nvPicPr>
            <p:cNvPr id="4" name="Εικόνα 3">
              <a:extLst>
                <a:ext uri="{FF2B5EF4-FFF2-40B4-BE49-F238E27FC236}">
                  <a16:creationId xmlns="" xmlns:a16="http://schemas.microsoft.com/office/drawing/2014/main" id="{0D873A03-80CB-1A3D-D052-8442A36500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661" t="12910" r="11796" b="13228"/>
            <a:stretch/>
          </p:blipFill>
          <p:spPr>
            <a:xfrm>
              <a:off x="8041100" y="5817326"/>
              <a:ext cx="1403304" cy="845830"/>
            </a:xfrm>
            <a:prstGeom prst="rect">
              <a:avLst/>
            </a:prstGeom>
          </p:spPr>
        </p:pic>
        <p:pic>
          <p:nvPicPr>
            <p:cNvPr id="5" name="Εικόνα 4">
              <a:extLst>
                <a:ext uri="{FF2B5EF4-FFF2-40B4-BE49-F238E27FC236}">
                  <a16:creationId xmlns="" xmlns:a16="http://schemas.microsoft.com/office/drawing/2014/main" id="{0DFB61C1-D4D1-DF75-7FED-99008C89B6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4084" y="5817326"/>
              <a:ext cx="4269428" cy="845830"/>
            </a:xfrm>
            <a:prstGeom prst="rect">
              <a:avLst/>
            </a:prstGeom>
          </p:spPr>
        </p:pic>
      </p:grpSp>
      <p:sp>
        <p:nvSpPr>
          <p:cNvPr id="6" name="Θέση περιεχομένου 6">
            <a:extLst>
              <a:ext uri="{FF2B5EF4-FFF2-40B4-BE49-F238E27FC236}">
                <a16:creationId xmlns="" xmlns:a16="http://schemas.microsoft.com/office/drawing/2014/main" id="{253A6743-3D8E-9FE5-84A0-F61CB1ACD3A6}"/>
              </a:ext>
            </a:extLst>
          </p:cNvPr>
          <p:cNvSpPr>
            <a:spLocks noGrp="1"/>
          </p:cNvSpPr>
          <p:nvPr>
            <p:ph idx="1"/>
          </p:nvPr>
        </p:nvSpPr>
        <p:spPr>
          <a:xfrm>
            <a:off x="838200" y="1825625"/>
            <a:ext cx="10515600" cy="4351338"/>
          </a:xfrm>
          <a:prstGeom prst="round2DiagRect">
            <a:avLst>
              <a:gd name="adj1" fmla="val 0"/>
              <a:gd name="adj2" fmla="val 23451"/>
            </a:avLst>
          </a:prstGeom>
          <a:solidFill>
            <a:schemeClr val="accent6">
              <a:lumMod val="20000"/>
              <a:lumOff val="80000"/>
            </a:schemeClr>
          </a:solidFill>
          <a:ln>
            <a:noFill/>
          </a:ln>
        </p:spPr>
        <p:txBody>
          <a:bodyPr anchor="ctr">
            <a:normAutofit/>
          </a:bodyPr>
          <a:lstStyle/>
          <a:p>
            <a:pPr>
              <a:buFont typeface="Wingdings" panose="05000000000000000000" pitchFamily="2" charset="2"/>
              <a:buChar char="§"/>
            </a:pPr>
            <a:r>
              <a:rPr lang="el-GR" sz="2400" b="1" dirty="0">
                <a:solidFill>
                  <a:srgbClr val="002060"/>
                </a:solidFill>
                <a:latin typeface="Comfortaa" pitchFamily="2" charset="0"/>
              </a:rPr>
              <a:t>Α’ φάση (1/8-11/9):</a:t>
            </a:r>
          </a:p>
          <a:p>
            <a:pPr lvl="1"/>
            <a:r>
              <a:rPr lang="el-GR" sz="1800" dirty="0">
                <a:solidFill>
                  <a:srgbClr val="002060"/>
                </a:solidFill>
                <a:latin typeface="Comfortaa" pitchFamily="2" charset="0"/>
              </a:rPr>
              <a:t>Μέσω της φόρμας στην ιστοσελίδα </a:t>
            </a:r>
            <a:r>
              <a:rPr lang="en-US" sz="1800" b="1" dirty="0">
                <a:solidFill>
                  <a:srgbClr val="002060"/>
                </a:solidFill>
                <a:latin typeface="Comfortaa" pitchFamily="2" charset="0"/>
              </a:rPr>
              <a:t>baa-agrinio.gr</a:t>
            </a:r>
            <a:r>
              <a:rPr lang="el-GR" sz="1800" b="1" dirty="0">
                <a:solidFill>
                  <a:srgbClr val="002060"/>
                </a:solidFill>
                <a:latin typeface="Comfortaa" pitchFamily="2" charset="0"/>
              </a:rPr>
              <a:t> </a:t>
            </a:r>
            <a:endParaRPr lang="el-GR" sz="1800" b="1" dirty="0" smtClean="0">
              <a:solidFill>
                <a:srgbClr val="002060"/>
              </a:solidFill>
              <a:latin typeface="Comfortaa" pitchFamily="2" charset="0"/>
            </a:endParaRPr>
          </a:p>
          <a:p>
            <a:pPr lvl="1"/>
            <a:r>
              <a:rPr lang="el-GR" sz="1800" dirty="0" smtClean="0">
                <a:solidFill>
                  <a:srgbClr val="002060"/>
                </a:solidFill>
                <a:latin typeface="Comfortaa" pitchFamily="2" charset="0"/>
              </a:rPr>
              <a:t>Με </a:t>
            </a:r>
            <a:r>
              <a:rPr lang="el-GR" sz="1800" dirty="0">
                <a:solidFill>
                  <a:srgbClr val="002060"/>
                </a:solidFill>
                <a:latin typeface="Comfortaa" pitchFamily="2" charset="0"/>
              </a:rPr>
              <a:t>αποστολή </a:t>
            </a:r>
            <a:r>
              <a:rPr lang="en-US" sz="1800" dirty="0">
                <a:solidFill>
                  <a:srgbClr val="002060"/>
                </a:solidFill>
                <a:latin typeface="Comfortaa" pitchFamily="2" charset="0"/>
              </a:rPr>
              <a:t>email </a:t>
            </a:r>
            <a:r>
              <a:rPr lang="el-GR" sz="1800" dirty="0">
                <a:solidFill>
                  <a:srgbClr val="002060"/>
                </a:solidFill>
                <a:latin typeface="Comfortaa" pitchFamily="2" charset="0"/>
              </a:rPr>
              <a:t>στο </a:t>
            </a:r>
            <a:r>
              <a:rPr lang="en-US" sz="1800" b="1" dirty="0">
                <a:solidFill>
                  <a:srgbClr val="002060"/>
                </a:solidFill>
                <a:latin typeface="Comfortaa" pitchFamily="2" charset="0"/>
              </a:rPr>
              <a:t>baa.agrinio@gmail.com</a:t>
            </a:r>
            <a:r>
              <a:rPr lang="el-GR" sz="1800" b="1" dirty="0">
                <a:solidFill>
                  <a:srgbClr val="002060"/>
                </a:solidFill>
                <a:latin typeface="Comfortaa" pitchFamily="2" charset="0"/>
              </a:rPr>
              <a:t> </a:t>
            </a:r>
            <a:endParaRPr lang="el-GR" sz="1800" dirty="0" smtClean="0">
              <a:solidFill>
                <a:srgbClr val="002060"/>
              </a:solidFill>
              <a:latin typeface="Comfortaa" pitchFamily="2" charset="0"/>
            </a:endParaRPr>
          </a:p>
          <a:p>
            <a:pPr>
              <a:buFont typeface="Wingdings" panose="05000000000000000000" pitchFamily="2" charset="2"/>
              <a:buChar char="§"/>
            </a:pPr>
            <a:r>
              <a:rPr lang="el-GR" sz="2400" b="1" dirty="0" smtClean="0">
                <a:solidFill>
                  <a:srgbClr val="002060"/>
                </a:solidFill>
                <a:latin typeface="Comfortaa" pitchFamily="2" charset="0"/>
              </a:rPr>
              <a:t>Β’ φάση (</a:t>
            </a:r>
            <a:r>
              <a:rPr lang="en-US" sz="2400" b="1" dirty="0" smtClean="0">
                <a:solidFill>
                  <a:srgbClr val="002060"/>
                </a:solidFill>
                <a:latin typeface="Comfortaa" pitchFamily="2" charset="0"/>
              </a:rPr>
              <a:t>21-11-2023</a:t>
            </a:r>
            <a:r>
              <a:rPr lang="el-GR" sz="2400" b="1" dirty="0" smtClean="0">
                <a:solidFill>
                  <a:srgbClr val="002060"/>
                </a:solidFill>
                <a:latin typeface="Comfortaa" pitchFamily="2" charset="0"/>
              </a:rPr>
              <a:t>):</a:t>
            </a:r>
          </a:p>
          <a:p>
            <a:pPr lvl="1"/>
            <a:r>
              <a:rPr lang="el-GR" sz="1800" dirty="0" smtClean="0">
                <a:solidFill>
                  <a:srgbClr val="002060"/>
                </a:solidFill>
                <a:latin typeface="Comfortaa" pitchFamily="2" charset="0"/>
              </a:rPr>
              <a:t>Με </a:t>
            </a:r>
            <a:r>
              <a:rPr lang="el-GR" sz="1800" dirty="0">
                <a:solidFill>
                  <a:srgbClr val="002060"/>
                </a:solidFill>
                <a:latin typeface="Comfortaa" pitchFamily="2" charset="0"/>
              </a:rPr>
              <a:t>συμμετοχή στην εκδήλωση διαβούλευσης που έλαβε χώρα </a:t>
            </a:r>
            <a:r>
              <a:rPr lang="el-GR" sz="1800" dirty="0" smtClean="0">
                <a:solidFill>
                  <a:srgbClr val="002060"/>
                </a:solidFill>
                <a:latin typeface="Comfortaa" pitchFamily="2" charset="0"/>
              </a:rPr>
              <a:t>στην </a:t>
            </a:r>
            <a:r>
              <a:rPr lang="el-GR" sz="1800" dirty="0">
                <a:solidFill>
                  <a:srgbClr val="002060"/>
                </a:solidFill>
                <a:latin typeface="Comfortaa" pitchFamily="2" charset="0"/>
              </a:rPr>
              <a:t>αίθουσα Δημοτικού Συμβουλίου Αγρινίου όπου  παρουσιάστηκαν η δομή , οι προτεινόμενοι βασικοί  άξονες και  η </a:t>
            </a:r>
            <a:r>
              <a:rPr lang="el-GR" sz="1800" dirty="0" smtClean="0">
                <a:solidFill>
                  <a:srgbClr val="002060"/>
                </a:solidFill>
                <a:latin typeface="Comfortaa" pitchFamily="2" charset="0"/>
              </a:rPr>
              <a:t>προκαταρκτική </a:t>
            </a:r>
            <a:r>
              <a:rPr lang="el-GR" sz="1800" dirty="0">
                <a:solidFill>
                  <a:srgbClr val="002060"/>
                </a:solidFill>
                <a:latin typeface="Comfortaa" pitchFamily="2" charset="0"/>
              </a:rPr>
              <a:t>λίστα νέων έργων &amp; δράσεων της ΣΒΑΑ για τον Δήμο </a:t>
            </a:r>
            <a:r>
              <a:rPr lang="el-GR" sz="1800" dirty="0" smtClean="0">
                <a:solidFill>
                  <a:srgbClr val="002060"/>
                </a:solidFill>
                <a:latin typeface="Comfortaa" pitchFamily="2" charset="0"/>
              </a:rPr>
              <a:t>Αγρινίου</a:t>
            </a:r>
            <a:endParaRPr lang="en-US" sz="1800" b="1" dirty="0">
              <a:solidFill>
                <a:srgbClr val="002060"/>
              </a:solidFill>
              <a:latin typeface="Comfortaa" pitchFamily="2" charset="0"/>
            </a:endParaRPr>
          </a:p>
          <a:p>
            <a:pPr>
              <a:buFont typeface="Wingdings" panose="05000000000000000000" pitchFamily="2" charset="2"/>
              <a:buChar char="§"/>
            </a:pPr>
            <a:r>
              <a:rPr lang="el-GR" sz="2400" b="1" dirty="0">
                <a:solidFill>
                  <a:srgbClr val="002060"/>
                </a:solidFill>
                <a:latin typeface="Comfortaa" pitchFamily="2" charset="0"/>
              </a:rPr>
              <a:t>Γ</a:t>
            </a:r>
            <a:r>
              <a:rPr lang="el-GR" sz="2400" b="1" dirty="0" smtClean="0">
                <a:solidFill>
                  <a:srgbClr val="002060"/>
                </a:solidFill>
                <a:latin typeface="Comfortaa" pitchFamily="2" charset="0"/>
              </a:rPr>
              <a:t>’ </a:t>
            </a:r>
            <a:r>
              <a:rPr lang="el-GR" sz="2400" b="1" dirty="0">
                <a:solidFill>
                  <a:srgbClr val="002060"/>
                </a:solidFill>
                <a:latin typeface="Comfortaa" pitchFamily="2" charset="0"/>
              </a:rPr>
              <a:t>φάση </a:t>
            </a:r>
            <a:r>
              <a:rPr lang="el-GR" sz="2400" b="1" dirty="0" smtClean="0">
                <a:solidFill>
                  <a:srgbClr val="002060"/>
                </a:solidFill>
                <a:latin typeface="Comfortaa" pitchFamily="2" charset="0"/>
              </a:rPr>
              <a:t>(</a:t>
            </a:r>
            <a:r>
              <a:rPr lang="en-US" sz="2400" b="1" dirty="0" smtClean="0">
                <a:solidFill>
                  <a:srgbClr val="002060"/>
                </a:solidFill>
                <a:latin typeface="Comfortaa" pitchFamily="2" charset="0"/>
              </a:rPr>
              <a:t>21</a:t>
            </a:r>
            <a:r>
              <a:rPr lang="el-GR" sz="2400" b="1" dirty="0" smtClean="0">
                <a:solidFill>
                  <a:srgbClr val="002060"/>
                </a:solidFill>
                <a:latin typeface="Comfortaa" pitchFamily="2" charset="0"/>
              </a:rPr>
              <a:t>/11-</a:t>
            </a:r>
            <a:r>
              <a:rPr lang="en-US" sz="2400" b="1" dirty="0" smtClean="0">
                <a:solidFill>
                  <a:srgbClr val="002060"/>
                </a:solidFill>
                <a:latin typeface="Comfortaa" pitchFamily="2" charset="0"/>
              </a:rPr>
              <a:t>1</a:t>
            </a:r>
            <a:r>
              <a:rPr lang="el-GR" sz="2400" b="1" dirty="0" smtClean="0">
                <a:solidFill>
                  <a:srgbClr val="002060"/>
                </a:solidFill>
                <a:latin typeface="Comfortaa" pitchFamily="2" charset="0"/>
              </a:rPr>
              <a:t>/1</a:t>
            </a:r>
            <a:r>
              <a:rPr lang="en-US" sz="2400" b="1" dirty="0" smtClean="0">
                <a:solidFill>
                  <a:srgbClr val="002060"/>
                </a:solidFill>
                <a:latin typeface="Comfortaa" pitchFamily="2" charset="0"/>
              </a:rPr>
              <a:t>2</a:t>
            </a:r>
            <a:r>
              <a:rPr lang="el-GR" sz="2400" b="1" dirty="0" smtClean="0">
                <a:solidFill>
                  <a:srgbClr val="002060"/>
                </a:solidFill>
                <a:latin typeface="Comfortaa" pitchFamily="2" charset="0"/>
              </a:rPr>
              <a:t>):</a:t>
            </a:r>
            <a:endParaRPr lang="el-GR" sz="1800" dirty="0" smtClean="0">
              <a:solidFill>
                <a:srgbClr val="002060"/>
              </a:solidFill>
              <a:latin typeface="Comfortaa" pitchFamily="2" charset="0"/>
            </a:endParaRPr>
          </a:p>
          <a:p>
            <a:pPr lvl="1"/>
            <a:r>
              <a:rPr lang="el-GR" sz="1800" dirty="0" smtClean="0">
                <a:solidFill>
                  <a:srgbClr val="002060"/>
                </a:solidFill>
                <a:latin typeface="Comfortaa" pitchFamily="2" charset="0"/>
              </a:rPr>
              <a:t>Με </a:t>
            </a:r>
            <a:r>
              <a:rPr lang="el-GR" sz="1800" dirty="0">
                <a:solidFill>
                  <a:srgbClr val="002060"/>
                </a:solidFill>
                <a:latin typeface="Comfortaa" pitchFamily="2" charset="0"/>
              </a:rPr>
              <a:t>αποστολή </a:t>
            </a:r>
            <a:r>
              <a:rPr lang="en-US" sz="1800" dirty="0">
                <a:solidFill>
                  <a:srgbClr val="002060"/>
                </a:solidFill>
                <a:latin typeface="Comfortaa" pitchFamily="2" charset="0"/>
              </a:rPr>
              <a:t>email </a:t>
            </a:r>
            <a:r>
              <a:rPr lang="el-GR" sz="1800" dirty="0">
                <a:solidFill>
                  <a:srgbClr val="002060"/>
                </a:solidFill>
                <a:latin typeface="Comfortaa" pitchFamily="2" charset="0"/>
              </a:rPr>
              <a:t>στο </a:t>
            </a:r>
            <a:r>
              <a:rPr lang="en-US" sz="1800" b="1" dirty="0" smtClean="0">
                <a:solidFill>
                  <a:srgbClr val="002060"/>
                </a:solidFill>
                <a:latin typeface="Comfortaa" pitchFamily="2" charset="0"/>
                <a:hlinkClick r:id="rId4"/>
              </a:rPr>
              <a:t>baa.agrinio@gmail.com</a:t>
            </a:r>
            <a:endParaRPr lang="el-GR" sz="1800" b="1" dirty="0" smtClean="0">
              <a:solidFill>
                <a:srgbClr val="002060"/>
              </a:solidFill>
              <a:latin typeface="Comfortaa" pitchFamily="2" charset="0"/>
            </a:endParaRPr>
          </a:p>
          <a:p>
            <a:pPr lvl="1"/>
            <a:r>
              <a:rPr lang="el-GR" sz="1800" dirty="0">
                <a:solidFill>
                  <a:srgbClr val="002060"/>
                </a:solidFill>
                <a:latin typeface="Comfortaa" pitchFamily="2" charset="0"/>
              </a:rPr>
              <a:t>Μέσω της φόρμας στην ιστοσελίδα </a:t>
            </a:r>
            <a:r>
              <a:rPr lang="el-GR" sz="1800" b="1" dirty="0">
                <a:solidFill>
                  <a:srgbClr val="002060"/>
                </a:solidFill>
                <a:latin typeface="Comfortaa" pitchFamily="2" charset="0"/>
              </a:rPr>
              <a:t>baa-agrinio.gr</a:t>
            </a:r>
            <a:endParaRPr lang="en-US" sz="1800" b="1" dirty="0">
              <a:solidFill>
                <a:srgbClr val="002060"/>
              </a:solidFill>
              <a:latin typeface="Comfortaa" pitchFamily="2" charset="0"/>
            </a:endParaRPr>
          </a:p>
          <a:p>
            <a:pPr lvl="1"/>
            <a:endParaRPr lang="en-US" sz="1800" b="1" dirty="0" smtClean="0">
              <a:solidFill>
                <a:srgbClr val="002060"/>
              </a:solidFill>
              <a:latin typeface="Comfortaa" pitchFamily="2" charset="0"/>
            </a:endParaRPr>
          </a:p>
        </p:txBody>
      </p:sp>
      <p:pic>
        <p:nvPicPr>
          <p:cNvPr id="7" name="Εικόνα 6">
            <a:extLst>
              <a:ext uri="{FF2B5EF4-FFF2-40B4-BE49-F238E27FC236}">
                <a16:creationId xmlns="" xmlns:a16="http://schemas.microsoft.com/office/drawing/2014/main" id="{072F0DD5-CD0A-A451-949A-DDBA73C4E78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1599" y="6317806"/>
            <a:ext cx="472363" cy="473243"/>
          </a:xfrm>
          <a:prstGeom prst="rect">
            <a:avLst/>
          </a:prstGeom>
        </p:spPr>
      </p:pic>
    </p:spTree>
    <p:extLst>
      <p:ext uri="{BB962C8B-B14F-4D97-AF65-F5344CB8AC3E}">
        <p14:creationId xmlns:p14="http://schemas.microsoft.com/office/powerpoint/2010/main" val="248460796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1578</Words>
  <Application>Microsoft Office PowerPoint</Application>
  <PresentationFormat>Ευρεία οθόνη</PresentationFormat>
  <Paragraphs>149</Paragraphs>
  <Slides>22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22</vt:i4>
      </vt:variant>
    </vt:vector>
  </HeadingPairs>
  <TitlesOfParts>
    <vt:vector size="28" baseType="lpstr">
      <vt:lpstr>Arial</vt:lpstr>
      <vt:lpstr>Calibri</vt:lpstr>
      <vt:lpstr>Calibri Light</vt:lpstr>
      <vt:lpstr>Comfortaa</vt:lpstr>
      <vt:lpstr>Wingdings</vt:lpstr>
      <vt:lpstr>Θέμα του Office</vt:lpstr>
      <vt:lpstr>Παρουσίαση του PowerPoint</vt:lpstr>
      <vt:lpstr>Τι είναι η στρατηγική ΒΑΑ;</vt:lpstr>
      <vt:lpstr>Σχήμα διακυβέρνησης</vt:lpstr>
      <vt:lpstr>Περιοχή παρέμβασης</vt:lpstr>
      <vt:lpstr>Όραμα</vt:lpstr>
      <vt:lpstr>ΛΟΓΙΚΗ ΠΑΡΕΜΒΑΣΗΣ ΒΑΑ</vt:lpstr>
      <vt:lpstr>Στρατηγικοί στόχοι</vt:lpstr>
      <vt:lpstr>Άξονες προτεραιότητας</vt:lpstr>
      <vt:lpstr>Διαβούλευση</vt:lpstr>
      <vt:lpstr>Η φιλοσοφία των προτάσεών μας</vt:lpstr>
      <vt:lpstr>Μεταφερόμενα από την προηγούμενη Προγραμματική Περίοδο ΕΣΠΑ 2014-2020</vt:lpstr>
      <vt:lpstr>Λίστα  έργων &amp; δράσεων  50 Έργα – πράξεις  που προτείνονται να χρηματοδοτηθούν από πόρους του ΠΕΠ για ΒΑΑ  8 Έργα που προτείνονται να χρηματοδοτηθούν από λοιπούς πόρους (εκτός ΒΑΑ) </vt:lpstr>
      <vt:lpstr>4 Συνεχιζόμενα έργα 14.084.313,24 €  50 Νέα Έργα από πόρους του ΠΕΠ για ΒΑΑ 232.381.000 €  8 Έργα εκτός ΒΑΑ 65.125.000 €  ΣΥΝΟΛΙΚΟΣ ΝΕΩΝ ΕΡΓΩΝ ΠΡΟΫΠΟΛΟΓΙΣΜΟΣ:  311.590.313,24 €</vt:lpstr>
      <vt:lpstr>Αναβάθμιση, ανάδειξη και προστασία του αστικού περιβάλλοντος του Αγρινίου και ενίσχυση αστικού - περιαστικού πρασίνου της πόλης #1</vt:lpstr>
      <vt:lpstr>Αναβάθμιση, ανάδειξη και προστασία του αστικού περιβάλλοντος του Αγρινίου και ενίσχυση αστικού - περιαστικού πρασίνου της πόλης #2</vt:lpstr>
      <vt:lpstr>Αναβάθμιση, ανάδειξη και προστασία του αστικού περιβάλλοντος του Αγρινίου και ενίσχυση αστικού - περιαστικού πρασίνου της πόλης #3</vt:lpstr>
      <vt:lpstr>Αναβάθμιση, ανάδειξη και προστασία του αστικού περιβάλλοντος του Αγρινίου και ενίσχυση αστικού - περιαστικού πρασίνου της πόλης #4</vt:lpstr>
      <vt:lpstr>Προώθηση της επιχειρηματικότητας και στήριξη δημιουργίας νέων επιχειρήσεων #1</vt:lpstr>
      <vt:lpstr>Ανάπτυξη και εφαρμογή «έξυπνων» λύσεων στις αστικές (smart city, smart energy, eco-city) και κοινωνικές λειτουργίες (social innovation) #1</vt:lpstr>
      <vt:lpstr>Βελτίωση του επιπέδου υπηρεσιών κοινωνικής φροντίδας και πρόνοιας που απολαμβάνουν οι πολίτες και οι επισκέπτες της περιοχής #1</vt:lpstr>
      <vt:lpstr>Βελτίωση της ελκυστικότητας του Αγρινίου και των τοπικών κοινοτήτων του Δήμου, με έμφαση στη σύνδεσή τους με τις λιμναίες περιοχές #1</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Basilis Kasiolas</dc:creator>
  <cp:lastModifiedBy>Λογαριασμός Microsoft</cp:lastModifiedBy>
  <cp:revision>44</cp:revision>
  <cp:lastPrinted>2023-12-18T10:31:44Z</cp:lastPrinted>
  <dcterms:created xsi:type="dcterms:W3CDTF">2023-11-17T18:31:49Z</dcterms:created>
  <dcterms:modified xsi:type="dcterms:W3CDTF">2023-12-19T17:58:51Z</dcterms:modified>
</cp:coreProperties>
</file>