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026AA-5061-477A-B9BE-5CCD6AE85190}" type="datetimeFigureOut">
              <a:rPr lang="el-GR" smtClean="0"/>
              <a:pPr/>
              <a:t>9/10/2018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F54EC-7F32-4AC0-AA9D-FF5CB467BEB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1924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96866" y="576334"/>
            <a:ext cx="6884894" cy="581893"/>
          </a:xfrm>
        </p:spPr>
        <p:txBody>
          <a:bodyPr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l-GR" sz="1800" dirty="0" smtClean="0">
                <a:solidFill>
                  <a:srgbClr val="000000"/>
                </a:solidFill>
              </a:rPr>
              <a:t> </a:t>
            </a:r>
            <a:r>
              <a:rPr lang="el-GR" sz="1400" dirty="0" smtClean="0">
                <a:solidFill>
                  <a:srgbClr val="000000"/>
                </a:solidFill>
              </a:rPr>
              <a:t>Πρόγραμμα Ημερίδας με θέμα </a:t>
            </a:r>
            <a:br>
              <a:rPr lang="el-GR" sz="1400" dirty="0" smtClean="0">
                <a:solidFill>
                  <a:srgbClr val="000000"/>
                </a:solidFill>
              </a:rPr>
            </a:br>
            <a:r>
              <a:rPr lang="el-GR" sz="1400" dirty="0" smtClean="0">
                <a:solidFill>
                  <a:srgbClr val="000000"/>
                </a:solidFill>
              </a:rPr>
              <a:t>«Διαγωνισμός Καινοτόμων Ιδεών του έργου AGROINNOECO στον τομέα της </a:t>
            </a:r>
            <a:r>
              <a:rPr lang="el-GR" sz="1400" dirty="0" err="1" smtClean="0">
                <a:solidFill>
                  <a:srgbClr val="000000"/>
                </a:solidFill>
              </a:rPr>
              <a:t>Αγροδιατροφής</a:t>
            </a:r>
            <a:r>
              <a:rPr lang="el-GR" sz="1400" dirty="0" smtClean="0">
                <a:solidFill>
                  <a:srgbClr val="000000"/>
                </a:solidFill>
              </a:rPr>
              <a:t>»</a:t>
            </a:r>
            <a:endParaRPr lang="el-GR" sz="1400" b="1" dirty="0"/>
          </a:p>
        </p:txBody>
      </p:sp>
      <p:pic>
        <p:nvPicPr>
          <p:cNvPr id="7" name="Εικόνα 6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736" y="6022005"/>
            <a:ext cx="4645660" cy="7048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78570654"/>
              </p:ext>
            </p:extLst>
          </p:nvPr>
        </p:nvGraphicFramePr>
        <p:xfrm>
          <a:off x="1586753" y="2076134"/>
          <a:ext cx="6900755" cy="34282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5840">
                  <a:extLst>
                    <a:ext uri="{9D8B030D-6E8A-4147-A177-3AD203B41FA5}">
                      <a16:colId xmlns="" xmlns:a16="http://schemas.microsoft.com/office/drawing/2014/main" val="1396960989"/>
                    </a:ext>
                  </a:extLst>
                </a:gridCol>
                <a:gridCol w="5854915">
                  <a:extLst>
                    <a:ext uri="{9D8B030D-6E8A-4147-A177-3AD203B41FA5}">
                      <a16:colId xmlns="" xmlns:a16="http://schemas.microsoft.com/office/drawing/2014/main" val="2230352109"/>
                    </a:ext>
                  </a:extLst>
                </a:gridCol>
              </a:tblGrid>
              <a:tr h="271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0:</a:t>
                      </a:r>
                      <a:r>
                        <a:rPr lang="en-US" sz="1000" dirty="0">
                          <a:effectLst/>
                          <a:latin typeface="+mj-lt"/>
                        </a:rPr>
                        <a:t>0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000" dirty="0">
                          <a:effectLst/>
                          <a:latin typeface="+mj-lt"/>
                        </a:rPr>
                        <a:t>– 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10:30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b="1" kern="1200" dirty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Εγγραφή και </a:t>
                      </a:r>
                      <a:r>
                        <a:rPr lang="el-GR" sz="10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προσέλευση</a:t>
                      </a:r>
                      <a:endParaRPr lang="el-GR" sz="1000" b="1" kern="1200" dirty="0">
                        <a:solidFill>
                          <a:schemeClr val="lt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8933" marR="48933" marT="0" marB="0"/>
                </a:tc>
                <a:extLst>
                  <a:ext uri="{0D108BD9-81ED-4DB2-BD59-A6C34878D82A}">
                    <a16:rowId xmlns="" xmlns:a16="http://schemas.microsoft.com/office/drawing/2014/main" val="1616532144"/>
                  </a:ext>
                </a:extLst>
              </a:tr>
              <a:tr h="520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3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000" dirty="0">
                          <a:effectLst/>
                          <a:latin typeface="+mj-lt"/>
                        </a:rPr>
                        <a:t>– 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0:45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  <a:latin typeface="+mj-lt"/>
                        </a:rPr>
                        <a:t>Γενική Παρουσίαση έργου «AGROINNOECO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»,</a:t>
                      </a:r>
                      <a:r>
                        <a:rPr lang="en-US" sz="10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l-GR" sz="1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Χρήστος </a:t>
                      </a:r>
                      <a:r>
                        <a:rPr lang="el-GR" sz="1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Τζομάκας</a:t>
                      </a:r>
                      <a:r>
                        <a:rPr lang="el-GR" sz="1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, 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Περιφερειακό Ταμείο Ανάπτυξης Περιφέρειας Δυτικής Ελλάδας</a:t>
                      </a:r>
                      <a:endParaRPr lang="el-GR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extLst>
                  <a:ext uri="{0D108BD9-81ED-4DB2-BD59-A6C34878D82A}">
                    <a16:rowId xmlns="" xmlns:a16="http://schemas.microsoft.com/office/drawing/2014/main" val="85372018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4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5</a:t>
                      </a:r>
                      <a:r>
                        <a:rPr lang="el-GR" sz="1000" dirty="0">
                          <a:effectLst/>
                          <a:latin typeface="+mj-lt"/>
                        </a:rPr>
                        <a:t>– 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0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Το μοντέλο της προ-θερμοκοιτίδας του έργου AGROINNOECO</a:t>
                      </a:r>
                      <a:r>
                        <a:rPr lang="el-GR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Παναγιώτης </a:t>
                      </a:r>
                      <a:r>
                        <a:rPr lang="el-GR" sz="10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Βαφείδης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Επιμελητήριο Αχαΐας</a:t>
                      </a:r>
                    </a:p>
                  </a:txBody>
                  <a:tcPr marL="48933" marR="48933" marT="0" marB="0"/>
                </a:tc>
                <a:extLst>
                  <a:ext uri="{0D108BD9-81ED-4DB2-BD59-A6C34878D82A}">
                    <a16:rowId xmlns="" xmlns:a16="http://schemas.microsoft.com/office/drawing/2014/main" val="848044298"/>
                  </a:ext>
                </a:extLst>
              </a:tr>
              <a:tr h="4912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0 </a:t>
                      </a:r>
                      <a:r>
                        <a:rPr lang="el-GR" sz="1000" dirty="0">
                          <a:effectLst/>
                          <a:latin typeface="+mj-lt"/>
                        </a:rPr>
                        <a:t>– 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5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Παρουσίαση του Διαγωνισμού και</a:t>
                      </a:r>
                      <a:r>
                        <a:rPr lang="el-GR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οδηγίες υποβολής συμμετοχής</a:t>
                      </a:r>
                      <a:r>
                        <a:rPr lang="el-G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εκπρόσωπος του Επιστημονικού</a:t>
                      </a:r>
                      <a:r>
                        <a:rPr lang="el-GR" sz="10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Πάρκου Πατρών</a:t>
                      </a:r>
                      <a:endParaRPr lang="el-GR" sz="10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33" marR="48933" marT="0" marB="0"/>
                </a:tc>
                <a:extLst>
                  <a:ext uri="{0D108BD9-81ED-4DB2-BD59-A6C34878D82A}">
                    <a16:rowId xmlns="" xmlns:a16="http://schemas.microsoft.com/office/drawing/2014/main" val="2587874259"/>
                  </a:ext>
                </a:extLst>
              </a:tr>
              <a:tr h="1095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5 </a:t>
                      </a:r>
                      <a:r>
                        <a:rPr lang="el-GR" sz="1000" dirty="0">
                          <a:effectLst/>
                          <a:latin typeface="+mj-lt"/>
                        </a:rPr>
                        <a:t>– 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4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5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Η</a:t>
                      </a:r>
                      <a:r>
                        <a:rPr lang="el-GR" sz="1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προστιθέμενη αξία συμμετοχής σε ένα Διαγωνισμό</a:t>
                      </a:r>
                      <a:r>
                        <a:rPr lang="en-US" sz="1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Καινοτομίας</a:t>
                      </a:r>
                      <a:r>
                        <a:rPr lang="el-GR" sz="1000" baseline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: </a:t>
                      </a:r>
                      <a:r>
                        <a:rPr lang="el-GR" sz="1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καλή πρακτική – επιτυχημένο παράδειγμα νεοφυούς επιχείρησης: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l-GR" sz="1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 εμπειρία της </a:t>
                      </a:r>
                      <a:r>
                        <a:rPr lang="en-US" sz="1000" b="1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Misyrlou Soap, 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Αναστασία</a:t>
                      </a:r>
                      <a:r>
                        <a:rPr lang="en-US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Σμυρνιώτη, </a:t>
                      </a:r>
                      <a:r>
                        <a:rPr lang="en-US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ο</a:t>
                      </a:r>
                      <a:r>
                        <a:rPr lang="en-US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-founder &amp; Product Developer at Misyrlou Soap</a:t>
                      </a:r>
                      <a:endParaRPr lang="en-US" sz="1000" baseline="0" dirty="0" smtClean="0"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1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η εμπειρία της </a:t>
                      </a:r>
                      <a:r>
                        <a:rPr lang="en-US" sz="1000" b="1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Liofyllo, </a:t>
                      </a:r>
                      <a:r>
                        <a:rPr lang="el-GR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Αλεξάνδρα </a:t>
                      </a:r>
                      <a:r>
                        <a:rPr lang="el-GR" sz="10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Μακρυγεώργου</a:t>
                      </a:r>
                      <a:r>
                        <a:rPr lang="en-US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0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Co-founder at Liofyllo</a:t>
                      </a:r>
                      <a:endParaRPr lang="el-GR" sz="10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33" marR="48933" marT="0" marB="0"/>
                </a:tc>
                <a:extLst>
                  <a:ext uri="{0D108BD9-81ED-4DB2-BD59-A6C34878D82A}">
                    <a16:rowId xmlns="" xmlns:a16="http://schemas.microsoft.com/office/drawing/2014/main" val="1870822518"/>
                  </a:ext>
                </a:extLst>
              </a:tr>
              <a:tr h="333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4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5 </a:t>
                      </a:r>
                      <a:r>
                        <a:rPr lang="el-GR" sz="1000" dirty="0">
                          <a:effectLst/>
                          <a:latin typeface="+mj-lt"/>
                        </a:rPr>
                        <a:t>– 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2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5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Ερωτήσεις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extLst>
                  <a:ext uri="{0D108BD9-81ED-4DB2-BD59-A6C34878D82A}">
                    <a16:rowId xmlns="" xmlns:a16="http://schemas.microsoft.com/office/drawing/2014/main" val="2157115135"/>
                  </a:ext>
                </a:extLst>
              </a:tr>
              <a:tr h="293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</a:rPr>
                        <a:t>12:1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5 </a:t>
                      </a:r>
                      <a:r>
                        <a:rPr lang="el-GR" sz="1000" dirty="0">
                          <a:effectLst/>
                          <a:latin typeface="+mj-lt"/>
                        </a:rPr>
                        <a:t>– </a:t>
                      </a:r>
                      <a:r>
                        <a:rPr lang="en-US" sz="1000" dirty="0" smtClean="0">
                          <a:effectLst/>
                          <a:latin typeface="+mj-lt"/>
                        </a:rPr>
                        <a:t>12:3</a:t>
                      </a:r>
                      <a:r>
                        <a:rPr lang="el-GR" sz="1000" dirty="0" smtClean="0">
                          <a:effectLst/>
                          <a:latin typeface="+mj-lt"/>
                        </a:rPr>
                        <a:t>0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000" dirty="0" smtClean="0">
                          <a:effectLst/>
                          <a:latin typeface="+mj-lt"/>
                        </a:rPr>
                        <a:t>Καφές - </a:t>
                      </a:r>
                      <a:r>
                        <a:rPr lang="el-G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Δικτύωση </a:t>
                      </a:r>
                      <a:endParaRPr lang="el-GR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3" marR="48933" marT="0" marB="0"/>
                </a:tc>
                <a:extLst>
                  <a:ext uri="{0D108BD9-81ED-4DB2-BD59-A6C34878D82A}">
                    <a16:rowId xmlns="" xmlns:a16="http://schemas.microsoft.com/office/drawing/2014/main" val="3618391697"/>
                  </a:ext>
                </a:extLst>
              </a:tr>
            </a:tbl>
          </a:graphicData>
        </a:graphic>
      </p:graphicFrame>
      <p:pic>
        <p:nvPicPr>
          <p:cNvPr id="1026" name="Picture 17" descr="logo_pta_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7664" y="125806"/>
            <a:ext cx="682780" cy="690283"/>
          </a:xfrm>
          <a:prstGeom prst="rect">
            <a:avLst/>
          </a:prstGeom>
          <a:noFill/>
        </p:spPr>
      </p:pic>
      <p:pic>
        <p:nvPicPr>
          <p:cNvPr id="1025" name="Picture 2" descr="Logo_AGROINNOEC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32331" y="156884"/>
            <a:ext cx="1587193" cy="522193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33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16548" y="1312979"/>
            <a:ext cx="54509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42981178"/>
              </p:ext>
            </p:extLst>
          </p:nvPr>
        </p:nvGraphicFramePr>
        <p:xfrm>
          <a:off x="1604682" y="1251578"/>
          <a:ext cx="6884894" cy="222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84894">
                  <a:extLst>
                    <a:ext uri="{9D8B030D-6E8A-4147-A177-3AD203B41FA5}">
                      <a16:colId xmlns="" xmlns:a16="http://schemas.microsoft.com/office/drawing/2014/main" val="2010325180"/>
                    </a:ext>
                  </a:extLst>
                </a:gridCol>
              </a:tblGrid>
              <a:tr h="2225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200" b="0" i="0" dirty="0" smtClean="0">
                          <a:effectLst/>
                        </a:rPr>
                        <a:t>Κάτω Αχαΐα,</a:t>
                      </a:r>
                      <a:r>
                        <a:rPr lang="en-US" sz="1200" b="0" i="0" baseline="0" dirty="0" smtClean="0">
                          <a:effectLst/>
                        </a:rPr>
                        <a:t> </a:t>
                      </a:r>
                      <a:r>
                        <a:rPr lang="el-GR" sz="1200" b="0" i="0" baseline="0" dirty="0" smtClean="0">
                          <a:effectLst/>
                        </a:rPr>
                        <a:t>Τετάρτη 10</a:t>
                      </a:r>
                      <a:r>
                        <a:rPr lang="el-GR" sz="1200" b="0" i="0" baseline="30000" dirty="0" smtClean="0">
                          <a:effectLst/>
                        </a:rPr>
                        <a:t>η</a:t>
                      </a:r>
                      <a:r>
                        <a:rPr lang="el-GR" sz="1200" b="0" i="0" baseline="0" dirty="0" smtClean="0">
                          <a:effectLst/>
                        </a:rPr>
                        <a:t> </a:t>
                      </a:r>
                      <a:r>
                        <a:rPr lang="el-GR" sz="1200" b="0" i="0" dirty="0" smtClean="0">
                          <a:effectLst/>
                        </a:rPr>
                        <a:t>Οκτωβρίου 2018</a:t>
                      </a:r>
                      <a:endParaRPr lang="el-GR" sz="11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08884160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577790" y="1495307"/>
            <a:ext cx="6884894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200" kern="1500" spc="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Πολιτιστικό Κέντρο «Μελίνα Μερκούρη» </a:t>
            </a:r>
            <a:endParaRPr lang="en-US" sz="1200" kern="1500" spc="100" dirty="0" smtClean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100" kern="1500" spc="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(Πλ. Δημοκρατίας 1, </a:t>
            </a:r>
            <a:r>
              <a:rPr lang="el-GR" sz="1100" b="1" kern="1500" spc="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Κάτω Αχαΐα</a:t>
            </a:r>
            <a:r>
              <a:rPr lang="el-GR" sz="1100" kern="1500" spc="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)</a:t>
            </a:r>
            <a:endParaRPr kumimoji="0" lang="el-GR" altLang="el-GR" sz="11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817425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</TotalTime>
  <Words>181</Words>
  <Application>Microsoft Office PowerPoint</Application>
  <PresentationFormat>Προσαρμογή</PresentationFormat>
  <Paragraphs>22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Όψη</vt:lpstr>
      <vt:lpstr>         Πρόγραμμα Ημερίδας με θέμα  «Διαγωνισμός Καινοτόμων Ιδεών του έργου AGROINNOECO στον τομέα της Αγροδιατροφής»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Πρόγραμμα Ημερίδας για το έργο « AGROINNOECO»</dc:title>
  <dc:creator>Konstantinou</dc:creator>
  <cp:lastModifiedBy>dimitris</cp:lastModifiedBy>
  <cp:revision>44</cp:revision>
  <cp:lastPrinted>2018-06-19T08:37:06Z</cp:lastPrinted>
  <dcterms:created xsi:type="dcterms:W3CDTF">2018-06-12T10:14:48Z</dcterms:created>
  <dcterms:modified xsi:type="dcterms:W3CDTF">2018-10-09T06:36:24Z</dcterms:modified>
</cp:coreProperties>
</file>