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25" r:id="rId67"/>
    <p:sldId id="326" r:id="rId68"/>
  </p:sldIdLst>
  <p:sldSz cx="15125700" cy="10693400"/>
  <p:notesSz cx="15125700" cy="106934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158" y="-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4427" y="3314954"/>
            <a:ext cx="1285684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8855" y="5988304"/>
            <a:ext cx="1058799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28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8973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4736" y="679652"/>
            <a:ext cx="14016227" cy="1022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6364" y="3124834"/>
            <a:ext cx="13872971" cy="7081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2738" y="9944862"/>
            <a:ext cx="484022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6285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90504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fsyn.gr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el.wikipedia.org/wiki/%CE%91%CF%83%CF%84%CE%AD%CF%81%CE%B1%CF%82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30340" y="986154"/>
            <a:ext cx="1718945" cy="17430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76798" y="3210686"/>
            <a:ext cx="4029710" cy="544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500" u="heavy" spc="-880" dirty="0">
                <a:latin typeface="Times New Roman"/>
                <a:cs typeface="Times New Roman"/>
              </a:rPr>
              <a:t> </a:t>
            </a:r>
            <a:r>
              <a:rPr sz="3500" b="1" u="heavy" dirty="0">
                <a:latin typeface="Times New Roman"/>
                <a:cs typeface="Times New Roman"/>
              </a:rPr>
              <a:t>ΔΗΜΟΣ</a:t>
            </a:r>
            <a:r>
              <a:rPr sz="3500" b="1" u="heavy" spc="-80" dirty="0">
                <a:latin typeface="Times New Roman"/>
                <a:cs typeface="Times New Roman"/>
              </a:rPr>
              <a:t> </a:t>
            </a:r>
            <a:r>
              <a:rPr sz="3500" b="1" u="heavy" dirty="0">
                <a:latin typeface="Times New Roman"/>
                <a:cs typeface="Times New Roman"/>
              </a:rPr>
              <a:t>ΑΓΡΙΝΙΟΥ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4736" y="4263262"/>
            <a:ext cx="13673455" cy="1533525"/>
          </a:xfrm>
          <a:prstGeom prst="rect">
            <a:avLst/>
          </a:prstGeom>
          <a:solidFill>
            <a:srgbClr val="BEBEBE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3965"/>
              </a:lnSpc>
            </a:pPr>
            <a:r>
              <a:rPr sz="3500" u="heavy" spc="-880" dirty="0">
                <a:latin typeface="Times New Roman"/>
                <a:cs typeface="Times New Roman"/>
              </a:rPr>
              <a:t> </a:t>
            </a:r>
            <a:r>
              <a:rPr sz="3500" b="1" u="heavy" dirty="0">
                <a:latin typeface="Times New Roman"/>
                <a:cs typeface="Times New Roman"/>
              </a:rPr>
              <a:t>ΔΙΑΒΟΥΛΕΥΣΗ </a:t>
            </a:r>
            <a:r>
              <a:rPr sz="3500" b="1" u="heavy" spc="-5" dirty="0">
                <a:latin typeface="Times New Roman"/>
                <a:cs typeface="Times New Roman"/>
              </a:rPr>
              <a:t>ΔΙΑΧΕΙΡΙΣΤΙΚΗΣ</a:t>
            </a:r>
            <a:r>
              <a:rPr sz="3500" b="1" u="heavy" spc="-20" dirty="0">
                <a:latin typeface="Times New Roman"/>
                <a:cs typeface="Times New Roman"/>
              </a:rPr>
              <a:t> </a:t>
            </a:r>
            <a:r>
              <a:rPr sz="3500" b="1" u="heavy" dirty="0">
                <a:latin typeface="Times New Roman"/>
                <a:cs typeface="Times New Roman"/>
              </a:rPr>
              <a:t>ΜΕΛΕΤΗΣ</a:t>
            </a: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3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3500" u="heavy" spc="-880" dirty="0">
                <a:latin typeface="Times New Roman"/>
                <a:cs typeface="Times New Roman"/>
              </a:rPr>
              <a:t> </a:t>
            </a:r>
            <a:r>
              <a:rPr sz="3500" b="1" u="heavy" dirty="0">
                <a:latin typeface="Times New Roman"/>
                <a:cs typeface="Times New Roman"/>
              </a:rPr>
              <a:t>ΠΑΠΑΣΤΡΑΤΕΙΟΥ ΔΗΜΟΤΙΚΟΥ ΠΑΡΚΟΥ</a:t>
            </a:r>
            <a:r>
              <a:rPr sz="3500" b="1" u="heavy" spc="-50" dirty="0">
                <a:latin typeface="Times New Roman"/>
                <a:cs typeface="Times New Roman"/>
              </a:rPr>
              <a:t> </a:t>
            </a:r>
            <a:r>
              <a:rPr sz="3500" b="1" u="heavy" spc="-5" dirty="0">
                <a:latin typeface="Times New Roman"/>
                <a:cs typeface="Times New Roman"/>
              </a:rPr>
              <a:t>ΑΓΡΙΝΙΟΥ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4736" y="6308724"/>
            <a:ext cx="13673455" cy="510540"/>
          </a:xfrm>
          <a:prstGeom prst="rect">
            <a:avLst/>
          </a:prstGeom>
          <a:solidFill>
            <a:srgbClr val="BEBEBE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3965"/>
              </a:lnSpc>
            </a:pPr>
            <a:r>
              <a:rPr sz="3500" b="1" dirty="0">
                <a:latin typeface="Times New Roman"/>
                <a:cs typeface="Times New Roman"/>
              </a:rPr>
              <a:t>3</a:t>
            </a:r>
            <a:r>
              <a:rPr sz="3500" b="1" spc="-75" dirty="0">
                <a:latin typeface="Times New Roman"/>
                <a:cs typeface="Times New Roman"/>
              </a:rPr>
              <a:t> </a:t>
            </a:r>
            <a:r>
              <a:rPr sz="3500" b="1" spc="-5" dirty="0">
                <a:latin typeface="Times New Roman"/>
                <a:cs typeface="Times New Roman"/>
              </a:rPr>
              <a:t>Τεύχος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13050" y="6811543"/>
            <a:ext cx="9156065" cy="1544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95900"/>
              </a:lnSpc>
            </a:pPr>
            <a:r>
              <a:rPr sz="3500" b="1" dirty="0">
                <a:latin typeface="Times New Roman"/>
                <a:cs typeface="Times New Roman"/>
              </a:rPr>
              <a:t>Από 29 Μαρτίου 2017 </a:t>
            </a:r>
            <a:r>
              <a:rPr sz="3500" b="1" spc="-5" dirty="0">
                <a:latin typeface="Times New Roman"/>
                <a:cs typeface="Times New Roman"/>
              </a:rPr>
              <a:t>έως </a:t>
            </a:r>
            <a:r>
              <a:rPr sz="3500" b="1" dirty="0">
                <a:latin typeface="Times New Roman"/>
                <a:cs typeface="Times New Roman"/>
              </a:rPr>
              <a:t>και 20 </a:t>
            </a:r>
            <a:r>
              <a:rPr sz="3500" b="1" spc="-5" dirty="0">
                <a:latin typeface="Times New Roman"/>
                <a:cs typeface="Times New Roman"/>
              </a:rPr>
              <a:t>Απριλίου</a:t>
            </a:r>
            <a:r>
              <a:rPr sz="3500" b="1" spc="-35" dirty="0">
                <a:latin typeface="Times New Roman"/>
                <a:cs typeface="Times New Roman"/>
              </a:rPr>
              <a:t> </a:t>
            </a:r>
            <a:r>
              <a:rPr sz="3500" b="1" dirty="0">
                <a:latin typeface="Times New Roman"/>
                <a:cs typeface="Times New Roman"/>
              </a:rPr>
              <a:t>2017  Κωδικοποίηση παρατηρήσεων - προτάσεων  Απαντήσεις - θέσεις επί των</a:t>
            </a:r>
            <a:r>
              <a:rPr sz="3500" b="1" spc="-90" dirty="0">
                <a:latin typeface="Times New Roman"/>
                <a:cs typeface="Times New Roman"/>
              </a:rPr>
              <a:t> </a:t>
            </a:r>
            <a:r>
              <a:rPr sz="3500" b="1" dirty="0">
                <a:latin typeface="Times New Roman"/>
                <a:cs typeface="Times New Roman"/>
              </a:rPr>
              <a:t>παρατηρήσεων</a:t>
            </a:r>
            <a:endParaRPr sz="3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59891" y="475487"/>
          <a:ext cx="13780005" cy="98206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81353"/>
                <a:gridCol w="1085088"/>
                <a:gridCol w="1957197"/>
                <a:gridCol w="2452369"/>
                <a:gridCol w="1959863"/>
                <a:gridCol w="4776851"/>
              </a:tblGrid>
              <a:tr h="9820656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να προσεχθεί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35941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προσβασιμότητα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από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ΑΜΕΑ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Ως άτομα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ειδικές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ανάγκες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1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μπορούν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νοηθούν: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42672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Α)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Τυφλοί ή με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διαταραχές  όρασης.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Β) Κωφοί ή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βαρύκοοι.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811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Γ) Άτομα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σοβαρές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κινητικές  διαταραχές.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Δ) Άτομα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νοητική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στέρηση.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0454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Ε)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Άτομα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ειδικές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μαθησιακές και</a:t>
                      </a:r>
                      <a:r>
                        <a:rPr sz="14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άλλες  δυσκολίες.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ΣΤ)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Άτομα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ψυχικές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νόσους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7566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συναισθηματικές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αναστολές.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Ζ) Χανσενικά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άτομα.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0896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Η) Επιληπτικά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άτομα.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Θ)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Άτομα με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διαταραχές  προσωπικότητας.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49225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Ι) Άτομα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δεν ανήκουν στις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παραπάνω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κατηγορίες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παρουσιάζουν διαταραχή  προσωπικότητας.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Ως εκ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τούτου,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παιχνίδια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3652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έχουν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επιλεγεί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εγκατασταθούν 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παιδική  χαρά,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πληρούν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όλες τις  προϋποθέσεις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ΑΜΕΑ.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πρόσβαση και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χρήση 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παιχνιδιών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άτομα με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κινητικές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δυσκολίες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προβλέπεται και διευκολύνεται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τη χρήση ραμπών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 ήπιες κλίσεις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6045">
                        <a:lnSpc>
                          <a:spcPct val="958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κούνιας  ειδικής για καροτσάκι,  επισημαίνεται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πως η  συγκεκριμένη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κούνια  χρειάζεται επιτήρηση 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επιπλέον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πρέπει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σε  ξεχωριστό χώρο που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να 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διασφαλίζει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ότι κατά τη χρήση  δεν θα υπάρχουν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άλλοι</a:t>
                      </a:r>
                      <a:r>
                        <a:rPr sz="1400" u="sng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χρήστες  τριγύρω.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78435">
                        <a:lnSpc>
                          <a:spcPts val="1610"/>
                        </a:lnSpc>
                        <a:spcBef>
                          <a:spcPts val="5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Κάτι τέτοιο λοιπόν είναι  κατανοητό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πως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επιδρούσε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ανασταλτικά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  κοινωνικοποίηση παιδιών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αναπηρία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θα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λειτουργούσε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8636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μείνει ελεύθερη από την  μείωση της έκτασης των  πλατειών,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προτείνεται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φυτευτεί με οπωρώνα  δέντρων διαφόρων  τοπικών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ποικιλιών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οι  καρποί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διανέμονται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φτωχότερα κοινωνικά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σύνολα.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151765">
                        <a:lnSpc>
                          <a:spcPts val="1610"/>
                        </a:lnSpc>
                        <a:spcBef>
                          <a:spcPts val="20"/>
                        </a:spcBef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πρόταση κρίνεται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ενδιαφέρουσα, αλλά στην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παρούσα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φάση  η υλοποίησή της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παρουσιάζει τεχνικές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δυσκολίες.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5434" y="7031177"/>
            <a:ext cx="1858010" cy="205104"/>
          </a:xfrm>
          <a:custGeom>
            <a:avLst/>
            <a:gdLst/>
            <a:ahLst/>
            <a:cxnLst/>
            <a:rect l="l" t="t" r="r" b="b"/>
            <a:pathLst>
              <a:path w="1858010" h="205104">
                <a:moveTo>
                  <a:pt x="0" y="204520"/>
                </a:moveTo>
                <a:lnTo>
                  <a:pt x="1858010" y="204520"/>
                </a:lnTo>
                <a:lnTo>
                  <a:pt x="1858010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04154" y="7031177"/>
            <a:ext cx="2350770" cy="205104"/>
          </a:xfrm>
          <a:custGeom>
            <a:avLst/>
            <a:gdLst/>
            <a:ahLst/>
            <a:cxnLst/>
            <a:rect l="l" t="t" r="r" b="b"/>
            <a:pathLst>
              <a:path w="2350770" h="205104">
                <a:moveTo>
                  <a:pt x="0" y="204520"/>
                </a:moveTo>
                <a:lnTo>
                  <a:pt x="2350262" y="204520"/>
                </a:lnTo>
                <a:lnTo>
                  <a:pt x="2350262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001" y="7031177"/>
            <a:ext cx="1861185" cy="205104"/>
          </a:xfrm>
          <a:custGeom>
            <a:avLst/>
            <a:gdLst/>
            <a:ahLst/>
            <a:cxnLst/>
            <a:rect l="l" t="t" r="r" b="b"/>
            <a:pathLst>
              <a:path w="1861184" h="205104">
                <a:moveTo>
                  <a:pt x="0" y="204520"/>
                </a:moveTo>
                <a:lnTo>
                  <a:pt x="1860803" y="204520"/>
                </a:lnTo>
                <a:lnTo>
                  <a:pt x="1860803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716389" y="7031177"/>
            <a:ext cx="4676775" cy="205104"/>
          </a:xfrm>
          <a:custGeom>
            <a:avLst/>
            <a:gdLst/>
            <a:ahLst/>
            <a:cxnLst/>
            <a:rect l="l" t="t" r="r" b="b"/>
            <a:pathLst>
              <a:path w="4676775" h="205104">
                <a:moveTo>
                  <a:pt x="0" y="204520"/>
                </a:moveTo>
                <a:lnTo>
                  <a:pt x="4676266" y="204520"/>
                </a:lnTo>
                <a:lnTo>
                  <a:pt x="4676266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59891" y="475487"/>
          <a:ext cx="13780005" cy="98282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81353"/>
                <a:gridCol w="1085088"/>
                <a:gridCol w="1957197"/>
                <a:gridCol w="2452369"/>
                <a:gridCol w="1959863"/>
                <a:gridCol w="4776851"/>
              </a:tblGrid>
              <a:tr h="6549516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ως παράγοντας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στιγματισμού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9464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και απομόνωσής 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υπόλοιπα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παιδιά.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Επιπλέον,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σύμφωνα με</a:t>
                      </a:r>
                      <a:r>
                        <a:rPr sz="1400" u="sng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την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112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u="sng" dirty="0">
                          <a:latin typeface="Times New Roman"/>
                          <a:cs typeface="Times New Roman"/>
                        </a:rPr>
                        <a:t>απόφαση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93/136/ΕΟΚ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του  ευρωπαϊκού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συμβουλίου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άτομα 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ειδικές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ανάγκες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χαρακτηρίζονται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άτομα με «  σοβαρές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ανεπάρκειες,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ανικανότητες 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μειονεξίες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οφείλονται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σωματικές  βλάβες, συμπεριλαμβανομένων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βλαβών των αισθήσεων,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 σε διανοητικές 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ψυχικές  βλάβες,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οποίες περιορίζουν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αποκλείουν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εκτέλεση  δραστηριότητας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λειτουργίας, 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θεωρείται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κανονική για  έναν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άνθρωπο».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7630">
                        <a:lnSpc>
                          <a:spcPct val="9570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τα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παραπάνω,  μέσω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διασφάλισης  κατάλληλων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κλίσεων σε όλη  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 κίνηση γίνεται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ομαλά,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χωρίς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9060">
                        <a:lnSpc>
                          <a:spcPct val="9580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κόπο,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αφού 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χαράξεις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φέρουν  ομαλές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κλίσεις,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επιτρέπουν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άτομα ευαίσθητων  κοινωνικά ομάδων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όπως  Α.Μ.Ε.Α.,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ηλικιωμένους,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μικρά  παιδιά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γονείς με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καροτσάκια,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ποδήλατα, να  κινούνται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ελεύθερα.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78759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97485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προσεχθεί η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ένταση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φωτισμού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2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(8)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7470">
                        <a:lnSpc>
                          <a:spcPct val="960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πρόταση της εγκατάστασης  των τύπων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αποστάσεων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φωτιστικών σωμάτων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έγινε σε  συνεργασία με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ειδικό.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7314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Όσον 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φωτισμό στο  δασικό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τμήμα,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προτεινόμενα  φωτιστικά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σώματα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άκρως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κατάλληλα,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συγκεκριμένη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ένταση και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κατεύθυνση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1844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φωτισμού, 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μη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δημιουργήσουν προβλήματα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παρακείμενη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βλάστηση.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Παρόλα αυτά, για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699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εγκατάσταση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φωτιστικών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σωμάτων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αλλά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των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δικτύων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54305">
                        <a:lnSpc>
                          <a:spcPct val="95800"/>
                        </a:lnSpc>
                        <a:spcBef>
                          <a:spcPts val="2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Αντί 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κατασκευής  λόφου, να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δημιουργηθεί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μεσογειακού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τύπου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αγροτικό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τοπίο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από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ελαιώνα, που θα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περιβάλει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αμπελώνα,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διάσπαρτη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φύτευση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κυπαρισσιών.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2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(18)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25095">
                        <a:lnSpc>
                          <a:spcPct val="959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αρχές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βιοκλιματικού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σχεδιασμού, η  δημιουργία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αναγλύφου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(υπερύψωση 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υποβάθμιση  υποενοτήτων)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μία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συμβάλλει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διευκόλυνση της  ροής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αέρα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άρα την μείωση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θερμοκρασίας κατά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θερινούς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μήνες.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24154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λόγο αυτό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επιλέχθηκε και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λόφου,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 συνδυασμό με 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μικρή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υποβάθμιση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παιδικής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χαράς,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εξασφαλίζει την υψομετρική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εναλλαγή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αναγλύφου 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συμβάλλει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αυτή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κατεύθυνση.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42875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Επιπλέον ο λόφος λειτουργεί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θέση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θέας,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και  ενισχύει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οπτική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ηχητική απομόνωση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κηποθεάτρου,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γεγονός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είναι ζητούμενο και απαραίτητο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εύρυθμη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6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λειτουργία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5001" y="2737357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69">
                <a:moveTo>
                  <a:pt x="0" y="204216"/>
                </a:moveTo>
                <a:lnTo>
                  <a:pt x="1860803" y="204216"/>
                </a:lnTo>
                <a:lnTo>
                  <a:pt x="1860803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16389" y="2737357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69">
                <a:moveTo>
                  <a:pt x="0" y="204216"/>
                </a:moveTo>
                <a:lnTo>
                  <a:pt x="4676266" y="204216"/>
                </a:lnTo>
                <a:lnTo>
                  <a:pt x="4676266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001" y="3766438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70">
                <a:moveTo>
                  <a:pt x="0" y="204216"/>
                </a:moveTo>
                <a:lnTo>
                  <a:pt x="1860803" y="204216"/>
                </a:lnTo>
                <a:lnTo>
                  <a:pt x="1860803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716389" y="3766438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70">
                <a:moveTo>
                  <a:pt x="0" y="204216"/>
                </a:moveTo>
                <a:lnTo>
                  <a:pt x="4676266" y="204216"/>
                </a:lnTo>
                <a:lnTo>
                  <a:pt x="4676266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59891" y="475487"/>
          <a:ext cx="13780005" cy="96301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81353"/>
                <a:gridCol w="1085088"/>
                <a:gridCol w="1957197"/>
                <a:gridCol w="2452369"/>
                <a:gridCol w="1959863"/>
                <a:gridCol w="4776851"/>
              </a:tblGrid>
              <a:tr h="225577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τους,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απαιτείται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1594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ηλεκτρομηχανολογική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μελέτη, 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αποτελεί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συμβατική  υποχρέωση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προτεινόμενα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φωτιστικά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1915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σώματα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κατάλληλα  σχεδιασμένα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τοποθέτηση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 εξωτερικούς χώρους,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λαμβάνοντας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υπόψιν  παραμέτρους όπως η δυσκολία  καταστροφής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27557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423545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ελαιόδεντρα της  αγοράς να  αντικατασταθούν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καρποφόρα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δέντρα.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52400">
                        <a:lnSpc>
                          <a:spcPts val="1610"/>
                        </a:lnSpc>
                        <a:spcBef>
                          <a:spcPts val="95"/>
                        </a:spcBef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πρόταση κρίνεται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ενδιαφέρουσα, αλλά στην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παρούσα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φάση  η υλοποίησή της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παρουσιάζει τεχνικές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δυσκολίες.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346825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7.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214629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Ανασύσταση των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διαδρομών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λιγότερη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τεχνητή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παρέμβαση.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Οριοθέτηση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ξύλινες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ts val="16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κατασκευές.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(13)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3081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Οι υπηρεσίες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διαδρομές περιπάτου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ειδικού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ενδιαφέροντος  που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αναπτυχθούν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πάρκο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αποφασισθούν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ορισθούν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αρμόδιο φορέα διαχείρισής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σε συνεργασία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τοπικές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οργανώσεις ανάδειξης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προστασίας του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4775">
                        <a:lnSpc>
                          <a:spcPts val="161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(16)Η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στραγγιστηρίων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απαραίτητη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 αντιμετώπιση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πλημμυρικών φαινομένων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εντός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πάρκου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διάβρωσης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εδάφους του.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επιλογή των  κρασπέδων 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οπλισμένο σκυρόδεμα κρίνεται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σκόπιμη, καθώς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αποτελούν σταθερή κατασκευή,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οποία δε μπορεί να  απομακρυνθεί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ευκολία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βανδαλισμού.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5494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Αντιθέτως,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περίπτωση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χρησιμοποιηθούν άλλα υλικά  προς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αντικατάσταση αυτών, όπως πέτρα,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απαιτείται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βαθύτερη  εκσκαφή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πακτωθούν,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χρήση τσιμέντου για τη  θεμελίωσή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τους,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μακροχρόνια συντήρηση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τους, καθώς θα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πιο «ευαίσθητα»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βανδαλισμών,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υψηλότερο κόστος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συντήρησης.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60705" algn="just">
                        <a:lnSpc>
                          <a:spcPct val="96000"/>
                        </a:lnSpc>
                        <a:spcBef>
                          <a:spcPts val="3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ανταποκριθεί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υλικό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όπως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πέτρα σε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αντίστοιχες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συνθήκες συγκράτησης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υλικών,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πρέπει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τριπλασιασθεί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πάχος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βάρος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φυτεμένων  επιφανειών είτε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μονοπατιών.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5019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Άλλα στοιχεία οριοθέτησης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όπως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ξύλο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πιο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φιλικά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περιβαλλοντικά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δεν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παρουσιάζουν καμία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αντοχή  μακροπρόθεσμα.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3716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Όσων 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υφιστάμενα μονοπάτια,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τωρινή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 κατάσταση 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χαρακτηριστεί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υποβαθμισμένη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37160">
                        <a:lnSpc>
                          <a:spcPts val="161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επικίνδυνη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χρήστες. 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περισσότερα σημεία 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 αδιάβατα κυρίως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ανθρώπους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κινητικά προβλήματα,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άτομα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αναπηρικά καροτσάκια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ποδηλάτες,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ιδιαίτερα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μετά  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βροχοπτώσεις.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ανύπαρκτη αποστράγγιση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21977" y="474075"/>
            <a:ext cx="4662805" cy="9827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715">
              <a:lnSpc>
                <a:spcPct val="95900"/>
              </a:lnSpc>
            </a:pPr>
            <a:r>
              <a:rPr sz="1400" dirty="0">
                <a:latin typeface="Times New Roman"/>
                <a:cs typeface="Times New Roman"/>
              </a:rPr>
              <a:t>λανθασμένες </a:t>
            </a:r>
            <a:r>
              <a:rPr sz="1400" spc="-5" dirty="0">
                <a:latin typeface="Times New Roman"/>
                <a:cs typeface="Times New Roman"/>
              </a:rPr>
              <a:t>κλίσεις δημιουργούν έντονα </a:t>
            </a:r>
            <a:r>
              <a:rPr sz="1400" dirty="0">
                <a:latin typeface="Times New Roman"/>
                <a:cs typeface="Times New Roman"/>
              </a:rPr>
              <a:t>και </a:t>
            </a:r>
            <a:r>
              <a:rPr sz="1400" spc="-5" dirty="0">
                <a:latin typeface="Times New Roman"/>
                <a:cs typeface="Times New Roman"/>
              </a:rPr>
              <a:t>διαρκώς  διαβρωτικά </a:t>
            </a:r>
            <a:r>
              <a:rPr sz="1400" dirty="0">
                <a:latin typeface="Times New Roman"/>
                <a:cs typeface="Times New Roman"/>
              </a:rPr>
              <a:t>φαινόμενα στο </a:t>
            </a:r>
            <a:r>
              <a:rPr sz="1400" spc="-5" dirty="0">
                <a:latin typeface="Times New Roman"/>
                <a:cs typeface="Times New Roman"/>
              </a:rPr>
              <a:t>έδαφος, </a:t>
            </a:r>
            <a:r>
              <a:rPr sz="1400" dirty="0">
                <a:latin typeface="Times New Roman"/>
                <a:cs typeface="Times New Roman"/>
              </a:rPr>
              <a:t>σημεία συγκέντρωσης  </a:t>
            </a:r>
            <a:r>
              <a:rPr sz="1400" spc="-5" dirty="0">
                <a:latin typeface="Times New Roman"/>
                <a:cs typeface="Times New Roman"/>
              </a:rPr>
              <a:t>λιμναζόντων </a:t>
            </a:r>
            <a:r>
              <a:rPr sz="1400" dirty="0">
                <a:latin typeface="Times New Roman"/>
                <a:cs typeface="Times New Roman"/>
              </a:rPr>
              <a:t>υδάτων, που </a:t>
            </a:r>
            <a:r>
              <a:rPr sz="1400" spc="-5" dirty="0">
                <a:latin typeface="Times New Roman"/>
                <a:cs typeface="Times New Roman"/>
              </a:rPr>
              <a:t>δυσκολεύουν την </a:t>
            </a:r>
            <a:r>
              <a:rPr sz="1400" dirty="0">
                <a:latin typeface="Times New Roman"/>
                <a:cs typeface="Times New Roman"/>
              </a:rPr>
              <a:t>κίνηση των  επισκεπτών και </a:t>
            </a:r>
            <a:r>
              <a:rPr sz="1400" spc="-5" dirty="0">
                <a:latin typeface="Times New Roman"/>
                <a:cs typeface="Times New Roman"/>
              </a:rPr>
              <a:t>αποτελούν εστίες μόλυνσης. </a:t>
            </a:r>
            <a:r>
              <a:rPr sz="1400" dirty="0">
                <a:latin typeface="Times New Roman"/>
                <a:cs typeface="Times New Roman"/>
              </a:rPr>
              <a:t>Τέλος, η  </a:t>
            </a:r>
            <a:r>
              <a:rPr sz="1400" spc="-5" dirty="0">
                <a:latin typeface="Times New Roman"/>
                <a:cs typeface="Times New Roman"/>
              </a:rPr>
              <a:t>επίστρωσή </a:t>
            </a:r>
            <a:r>
              <a:rPr sz="1400" dirty="0">
                <a:latin typeface="Times New Roman"/>
                <a:cs typeface="Times New Roman"/>
              </a:rPr>
              <a:t>τους με </a:t>
            </a:r>
            <a:r>
              <a:rPr sz="1400" spc="-10" dirty="0">
                <a:latin typeface="Times New Roman"/>
                <a:cs typeface="Times New Roman"/>
              </a:rPr>
              <a:t>το </a:t>
            </a:r>
            <a:r>
              <a:rPr sz="1400" dirty="0">
                <a:latin typeface="Times New Roman"/>
                <a:cs typeface="Times New Roman"/>
              </a:rPr>
              <a:t>θραυστό </a:t>
            </a:r>
            <a:r>
              <a:rPr sz="1400" spc="-5" dirty="0">
                <a:latin typeface="Times New Roman"/>
                <a:cs typeface="Times New Roman"/>
              </a:rPr>
              <a:t>υλικό </a:t>
            </a:r>
            <a:r>
              <a:rPr sz="1400" dirty="0">
                <a:latin typeface="Times New Roman"/>
                <a:cs typeface="Times New Roman"/>
              </a:rPr>
              <a:t>τα </a:t>
            </a:r>
            <a:r>
              <a:rPr sz="1400" spc="-5" dirty="0">
                <a:latin typeface="Times New Roman"/>
                <a:cs typeface="Times New Roman"/>
              </a:rPr>
              <a:t>καθιστά επικίνδυνα στις  </a:t>
            </a:r>
            <a:r>
              <a:rPr sz="1400" dirty="0">
                <a:latin typeface="Times New Roman"/>
                <a:cs typeface="Times New Roman"/>
              </a:rPr>
              <a:t>μικρές </a:t>
            </a:r>
            <a:r>
              <a:rPr sz="1400" spc="-5" dirty="0">
                <a:latin typeface="Times New Roman"/>
                <a:cs typeface="Times New Roman"/>
              </a:rPr>
              <a:t>ηλικίες, </a:t>
            </a:r>
            <a:r>
              <a:rPr sz="1400" dirty="0">
                <a:latin typeface="Times New Roman"/>
                <a:cs typeface="Times New Roman"/>
              </a:rPr>
              <a:t>ενώ καταπονεί </a:t>
            </a:r>
            <a:r>
              <a:rPr sz="1400" spc="-5" dirty="0">
                <a:latin typeface="Times New Roman"/>
                <a:cs typeface="Times New Roman"/>
              </a:rPr>
              <a:t>ιδιαίτερα </a:t>
            </a:r>
            <a:r>
              <a:rPr sz="1400" dirty="0">
                <a:latin typeface="Times New Roman"/>
                <a:cs typeface="Times New Roman"/>
              </a:rPr>
              <a:t>τα άτομα </a:t>
            </a:r>
            <a:r>
              <a:rPr sz="1400" spc="-5" dirty="0">
                <a:latin typeface="Times New Roman"/>
                <a:cs typeface="Times New Roman"/>
              </a:rPr>
              <a:t>που  </a:t>
            </a:r>
            <a:r>
              <a:rPr sz="1400" dirty="0">
                <a:latin typeface="Times New Roman"/>
                <a:cs typeface="Times New Roman"/>
              </a:rPr>
              <a:t>ασκούνται σε </a:t>
            </a:r>
            <a:r>
              <a:rPr sz="1400" spc="-5" dirty="0">
                <a:latin typeface="Times New Roman"/>
                <a:cs typeface="Times New Roman"/>
              </a:rPr>
              <a:t>καθημερινή </a:t>
            </a:r>
            <a:r>
              <a:rPr sz="1400" dirty="0">
                <a:latin typeface="Times New Roman"/>
                <a:cs typeface="Times New Roman"/>
              </a:rPr>
              <a:t>βάση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εκεί.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ts val="161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Η επαναφορά των </a:t>
            </a:r>
            <a:r>
              <a:rPr sz="1400" spc="-5" dirty="0">
                <a:latin typeface="Times New Roman"/>
                <a:cs typeface="Times New Roman"/>
              </a:rPr>
              <a:t>μονοπατιών </a:t>
            </a:r>
            <a:r>
              <a:rPr sz="1400" dirty="0">
                <a:latin typeface="Times New Roman"/>
                <a:cs typeface="Times New Roman"/>
              </a:rPr>
              <a:t>στην </a:t>
            </a:r>
            <a:r>
              <a:rPr sz="1400" spc="-5" dirty="0">
                <a:latin typeface="Times New Roman"/>
                <a:cs typeface="Times New Roman"/>
              </a:rPr>
              <a:t>προγενέστερη μορφή </a:t>
            </a:r>
            <a:r>
              <a:rPr sz="1400" dirty="0">
                <a:latin typeface="Times New Roman"/>
                <a:cs typeface="Times New Roman"/>
              </a:rPr>
              <a:t>τους,  δηλαδή σε απλά </a:t>
            </a:r>
            <a:r>
              <a:rPr sz="1400" spc="-5" dirty="0">
                <a:latin typeface="Times New Roman"/>
                <a:cs typeface="Times New Roman"/>
              </a:rPr>
              <a:t>χωμάτινα μονοπάτια (χωρίς </a:t>
            </a:r>
            <a:r>
              <a:rPr sz="1400" dirty="0">
                <a:latin typeface="Times New Roman"/>
                <a:cs typeface="Times New Roman"/>
              </a:rPr>
              <a:t>το </a:t>
            </a:r>
            <a:r>
              <a:rPr sz="1400" spc="-5" dirty="0">
                <a:latin typeface="Times New Roman"/>
                <a:cs typeface="Times New Roman"/>
              </a:rPr>
              <a:t>χαλίκι), χωρίς </a:t>
            </a:r>
            <a:r>
              <a:rPr sz="1400" dirty="0">
                <a:latin typeface="Times New Roman"/>
                <a:cs typeface="Times New Roman"/>
              </a:rPr>
              <a:t>να  βρεθεί λύση για τα θέματα </a:t>
            </a:r>
            <a:r>
              <a:rPr sz="1400" spc="-5" dirty="0">
                <a:latin typeface="Times New Roman"/>
                <a:cs typeface="Times New Roman"/>
              </a:rPr>
              <a:t>της αποστράγγισης, </a:t>
            </a:r>
            <a:r>
              <a:rPr sz="1400" dirty="0">
                <a:latin typeface="Times New Roman"/>
                <a:cs typeface="Times New Roman"/>
              </a:rPr>
              <a:t>θα συμβάλει  </a:t>
            </a:r>
            <a:r>
              <a:rPr sz="1400" spc="-5" dirty="0">
                <a:latin typeface="Times New Roman"/>
                <a:cs typeface="Times New Roman"/>
              </a:rPr>
              <a:t>ουσιαστικά </a:t>
            </a:r>
            <a:r>
              <a:rPr sz="1400" dirty="0">
                <a:latin typeface="Times New Roman"/>
                <a:cs typeface="Times New Roman"/>
              </a:rPr>
              <a:t>στην επανάφορά της </a:t>
            </a:r>
            <a:r>
              <a:rPr sz="1400" spc="-5" dirty="0">
                <a:latin typeface="Times New Roman"/>
                <a:cs typeface="Times New Roman"/>
              </a:rPr>
              <a:t>παρούσας </a:t>
            </a:r>
            <a:r>
              <a:rPr sz="1400" dirty="0">
                <a:latin typeface="Times New Roman"/>
                <a:cs typeface="Times New Roman"/>
              </a:rPr>
              <a:t>κατάστασης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σε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45"/>
              </a:lnSpc>
            </a:pPr>
            <a:r>
              <a:rPr sz="1400" spc="-5" dirty="0">
                <a:latin typeface="Times New Roman"/>
                <a:cs typeface="Times New Roman"/>
              </a:rPr>
              <a:t>μικρό χρονικό διάστημα.</a:t>
            </a:r>
            <a:endParaRPr sz="1400">
              <a:latin typeface="Times New Roman"/>
              <a:cs typeface="Times New Roman"/>
            </a:endParaRPr>
          </a:p>
          <a:p>
            <a:pPr marL="12700" marR="43180">
              <a:lnSpc>
                <a:spcPct val="95800"/>
              </a:lnSpc>
              <a:spcBef>
                <a:spcPts val="35"/>
              </a:spcBef>
            </a:pPr>
            <a:r>
              <a:rPr sz="1400" spc="-5" dirty="0">
                <a:latin typeface="Times New Roman"/>
                <a:cs typeface="Times New Roman"/>
              </a:rPr>
              <a:t>Το προτεινόμενο υλικό επίστρωσης τόσο </a:t>
            </a:r>
            <a:r>
              <a:rPr sz="1400" dirty="0">
                <a:latin typeface="Times New Roman"/>
                <a:cs typeface="Times New Roman"/>
              </a:rPr>
              <a:t>για τα </a:t>
            </a:r>
            <a:r>
              <a:rPr sz="1400" spc="-5" dirty="0">
                <a:latin typeface="Times New Roman"/>
                <a:cs typeface="Times New Roman"/>
              </a:rPr>
              <a:t>μονοπάτια </a:t>
            </a:r>
            <a:r>
              <a:rPr sz="1400" dirty="0">
                <a:latin typeface="Times New Roman"/>
                <a:cs typeface="Times New Roman"/>
              </a:rPr>
              <a:t>και  </a:t>
            </a:r>
            <a:r>
              <a:rPr sz="1400" spc="-5" dirty="0">
                <a:latin typeface="Times New Roman"/>
                <a:cs typeface="Times New Roman"/>
              </a:rPr>
              <a:t>τα </a:t>
            </a:r>
            <a:r>
              <a:rPr sz="1400" dirty="0">
                <a:latin typeface="Times New Roman"/>
                <a:cs typeface="Times New Roman"/>
              </a:rPr>
              <a:t>πλατώματα </a:t>
            </a:r>
            <a:r>
              <a:rPr sz="1400" spc="-5" dirty="0">
                <a:latin typeface="Times New Roman"/>
                <a:cs typeface="Times New Roman"/>
              </a:rPr>
              <a:t>στο δασικό </a:t>
            </a:r>
            <a:r>
              <a:rPr sz="1400" dirty="0">
                <a:latin typeface="Times New Roman"/>
                <a:cs typeface="Times New Roman"/>
              </a:rPr>
              <a:t>τμήμα, όσο </a:t>
            </a:r>
            <a:r>
              <a:rPr sz="1400" spc="-5" dirty="0">
                <a:latin typeface="Times New Roman"/>
                <a:cs typeface="Times New Roman"/>
              </a:rPr>
              <a:t>και </a:t>
            </a:r>
            <a:r>
              <a:rPr sz="1400" dirty="0">
                <a:latin typeface="Times New Roman"/>
                <a:cs typeface="Times New Roman"/>
              </a:rPr>
              <a:t>για το μεγαλύτερο  κομμάτι </a:t>
            </a:r>
            <a:r>
              <a:rPr sz="1400" spc="-5" dirty="0">
                <a:latin typeface="Times New Roman"/>
                <a:cs typeface="Times New Roman"/>
              </a:rPr>
              <a:t>της </a:t>
            </a:r>
            <a:r>
              <a:rPr sz="1400" dirty="0">
                <a:latin typeface="Times New Roman"/>
                <a:cs typeface="Times New Roman"/>
              </a:rPr>
              <a:t>νέας </a:t>
            </a:r>
            <a:r>
              <a:rPr sz="1400" spc="-5" dirty="0">
                <a:latin typeface="Times New Roman"/>
                <a:cs typeface="Times New Roman"/>
              </a:rPr>
              <a:t>διαμόρφωσης, είναι </a:t>
            </a:r>
            <a:r>
              <a:rPr sz="1400" dirty="0">
                <a:latin typeface="Times New Roman"/>
                <a:cs typeface="Times New Roman"/>
              </a:rPr>
              <a:t>ένα </a:t>
            </a:r>
            <a:r>
              <a:rPr sz="1400" b="1" u="heavy" spc="-5" dirty="0">
                <a:latin typeface="Times New Roman"/>
                <a:cs typeface="Times New Roman"/>
              </a:rPr>
              <a:t>χωμάτινο </a:t>
            </a:r>
            <a:r>
              <a:rPr sz="1400" b="1" u="heavy" dirty="0">
                <a:latin typeface="Times New Roman"/>
                <a:cs typeface="Times New Roman"/>
              </a:rPr>
              <a:t>δάπεδο</a:t>
            </a:r>
            <a:r>
              <a:rPr sz="1400" dirty="0">
                <a:latin typeface="Times New Roman"/>
                <a:cs typeface="Times New Roman"/>
              </a:rPr>
              <a:t>, το  μείγμα </a:t>
            </a:r>
            <a:r>
              <a:rPr sz="1400" spc="-5" dirty="0">
                <a:latin typeface="Times New Roman"/>
                <a:cs typeface="Times New Roman"/>
              </a:rPr>
              <a:t>του οποίου έχει </a:t>
            </a:r>
            <a:r>
              <a:rPr sz="1400" dirty="0">
                <a:latin typeface="Times New Roman"/>
                <a:cs typeface="Times New Roman"/>
              </a:rPr>
              <a:t>μόνο </a:t>
            </a:r>
            <a:r>
              <a:rPr sz="1400" u="sng" dirty="0">
                <a:latin typeface="Times New Roman"/>
                <a:cs typeface="Times New Roman"/>
              </a:rPr>
              <a:t>φυσικά υλικά </a:t>
            </a:r>
            <a:r>
              <a:rPr sz="1400" u="sng" spc="-5" dirty="0">
                <a:latin typeface="Times New Roman"/>
                <a:cs typeface="Times New Roman"/>
              </a:rPr>
              <a:t>και </a:t>
            </a:r>
            <a:r>
              <a:rPr sz="1400" u="sng" dirty="0">
                <a:latin typeface="Times New Roman"/>
                <a:cs typeface="Times New Roman"/>
              </a:rPr>
              <a:t>η τελική του  </a:t>
            </a:r>
            <a:r>
              <a:rPr sz="1400" u="sng" spc="-5" dirty="0">
                <a:latin typeface="Times New Roman"/>
                <a:cs typeface="Times New Roman"/>
              </a:rPr>
              <a:t>μορφή </a:t>
            </a:r>
            <a:r>
              <a:rPr sz="1400" u="sng" dirty="0">
                <a:latin typeface="Times New Roman"/>
                <a:cs typeface="Times New Roman"/>
              </a:rPr>
              <a:t>παραπέμπει σε </a:t>
            </a:r>
            <a:r>
              <a:rPr sz="1400" u="sng" spc="-5" dirty="0">
                <a:latin typeface="Times New Roman"/>
                <a:cs typeface="Times New Roman"/>
              </a:rPr>
              <a:t>απλό χωμάτινο δάπεδο</a:t>
            </a:r>
            <a:r>
              <a:rPr sz="1400" spc="-5" dirty="0">
                <a:latin typeface="Times New Roman"/>
                <a:cs typeface="Times New Roman"/>
              </a:rPr>
              <a:t>. Παρουσιάζει  </a:t>
            </a:r>
            <a:r>
              <a:rPr sz="1400" dirty="0">
                <a:latin typeface="Times New Roman"/>
                <a:cs typeface="Times New Roman"/>
              </a:rPr>
              <a:t>όμως </a:t>
            </a:r>
            <a:r>
              <a:rPr sz="1400" spc="-5" dirty="0">
                <a:latin typeface="Times New Roman"/>
                <a:cs typeface="Times New Roman"/>
              </a:rPr>
              <a:t>αυξημένη δυνατότητα απορρόφησης επιφανειακών  </a:t>
            </a:r>
            <a:r>
              <a:rPr sz="1400" dirty="0">
                <a:latin typeface="Times New Roman"/>
                <a:cs typeface="Times New Roman"/>
              </a:rPr>
              <a:t>υδάτων, η </a:t>
            </a:r>
            <a:r>
              <a:rPr sz="1400" spc="-5" dirty="0">
                <a:latin typeface="Times New Roman"/>
                <a:cs typeface="Times New Roman"/>
              </a:rPr>
              <a:t>οποία πολλαπλασιάζεται </a:t>
            </a:r>
            <a:r>
              <a:rPr sz="1400" dirty="0">
                <a:latin typeface="Times New Roman"/>
                <a:cs typeface="Times New Roman"/>
              </a:rPr>
              <a:t>με την προσθήκη βάσης </a:t>
            </a:r>
            <a:r>
              <a:rPr sz="1400" spc="-5" dirty="0">
                <a:latin typeface="Times New Roman"/>
                <a:cs typeface="Times New Roman"/>
              </a:rPr>
              <a:t>από  διαβαθμισμένο χαλίκι. </a:t>
            </a:r>
            <a:r>
              <a:rPr sz="1400" dirty="0">
                <a:latin typeface="Times New Roman"/>
                <a:cs typeface="Times New Roman"/>
              </a:rPr>
              <a:t>Ταυτόχρονα, το </a:t>
            </a:r>
            <a:r>
              <a:rPr sz="1400" spc="-5" dirty="0">
                <a:latin typeface="Times New Roman"/>
                <a:cs typeface="Times New Roman"/>
              </a:rPr>
              <a:t>διαβαθμισμένο </a:t>
            </a:r>
            <a:r>
              <a:rPr sz="1400" dirty="0">
                <a:latin typeface="Times New Roman"/>
                <a:cs typeface="Times New Roman"/>
              </a:rPr>
              <a:t>χαλίκι  κάτω από το υλικό </a:t>
            </a:r>
            <a:r>
              <a:rPr sz="1400" spc="-5" dirty="0">
                <a:latin typeface="Times New Roman"/>
                <a:cs typeface="Times New Roman"/>
              </a:rPr>
              <a:t>επίστρωσης </a:t>
            </a:r>
            <a:r>
              <a:rPr sz="1400" dirty="0">
                <a:latin typeface="Times New Roman"/>
                <a:cs typeface="Times New Roman"/>
              </a:rPr>
              <a:t>βοηθάει </a:t>
            </a:r>
            <a:r>
              <a:rPr sz="1400" spc="-5" dirty="0">
                <a:latin typeface="Times New Roman"/>
                <a:cs typeface="Times New Roman"/>
              </a:rPr>
              <a:t>στην χάραξη </a:t>
            </a:r>
            <a:r>
              <a:rPr sz="1400" dirty="0">
                <a:latin typeface="Times New Roman"/>
                <a:cs typeface="Times New Roman"/>
              </a:rPr>
              <a:t>των  </a:t>
            </a:r>
            <a:r>
              <a:rPr sz="1400" spc="-5" dirty="0">
                <a:latin typeface="Times New Roman"/>
                <a:cs typeface="Times New Roman"/>
              </a:rPr>
              <a:t>απαραίτητων </a:t>
            </a:r>
            <a:r>
              <a:rPr sz="1400" dirty="0">
                <a:latin typeface="Times New Roman"/>
                <a:cs typeface="Times New Roman"/>
              </a:rPr>
              <a:t>για </a:t>
            </a:r>
            <a:r>
              <a:rPr sz="1400" spc="-5" dirty="0">
                <a:latin typeface="Times New Roman"/>
                <a:cs typeface="Times New Roman"/>
              </a:rPr>
              <a:t>την </a:t>
            </a:r>
            <a:r>
              <a:rPr sz="1400" dirty="0">
                <a:latin typeface="Times New Roman"/>
                <a:cs typeface="Times New Roman"/>
              </a:rPr>
              <a:t>αποστράγγιση </a:t>
            </a:r>
            <a:r>
              <a:rPr sz="1400" spc="-5" dirty="0">
                <a:latin typeface="Times New Roman"/>
                <a:cs typeface="Times New Roman"/>
              </a:rPr>
              <a:t>κλίσεων </a:t>
            </a:r>
            <a:r>
              <a:rPr sz="1400" dirty="0">
                <a:latin typeface="Times New Roman"/>
                <a:cs typeface="Times New Roman"/>
              </a:rPr>
              <a:t>στα </a:t>
            </a:r>
            <a:r>
              <a:rPr sz="1400" spc="-5" dirty="0">
                <a:latin typeface="Times New Roman"/>
                <a:cs typeface="Times New Roman"/>
              </a:rPr>
              <a:t>μονοπάτια,  </a:t>
            </a:r>
            <a:r>
              <a:rPr sz="1400" dirty="0">
                <a:latin typeface="Times New Roman"/>
                <a:cs typeface="Times New Roman"/>
              </a:rPr>
              <a:t>ενώ </a:t>
            </a:r>
            <a:r>
              <a:rPr sz="1400" spc="-5" dirty="0">
                <a:latin typeface="Times New Roman"/>
                <a:cs typeface="Times New Roman"/>
              </a:rPr>
              <a:t>συγχρόνως αυξάνει την </a:t>
            </a:r>
            <a:r>
              <a:rPr sz="1400" dirty="0">
                <a:latin typeface="Times New Roman"/>
                <a:cs typeface="Times New Roman"/>
              </a:rPr>
              <a:t>αντοχή </a:t>
            </a:r>
            <a:r>
              <a:rPr sz="1400" spc="-5" dirty="0">
                <a:latin typeface="Times New Roman"/>
                <a:cs typeface="Times New Roman"/>
              </a:rPr>
              <a:t>του υλικού </a:t>
            </a:r>
            <a:r>
              <a:rPr sz="1400" dirty="0">
                <a:latin typeface="Times New Roman"/>
                <a:cs typeface="Times New Roman"/>
              </a:rPr>
              <a:t>στο βάρος </a:t>
            </a:r>
            <a:r>
              <a:rPr sz="1400" spc="-5" dirty="0">
                <a:latin typeface="Times New Roman"/>
                <a:cs typeface="Times New Roman"/>
              </a:rPr>
              <a:t>που  </a:t>
            </a:r>
            <a:r>
              <a:rPr sz="1400" dirty="0">
                <a:latin typeface="Times New Roman"/>
                <a:cs typeface="Times New Roman"/>
              </a:rPr>
              <a:t>μπορεί να </a:t>
            </a:r>
            <a:r>
              <a:rPr sz="1400" spc="-5" dirty="0">
                <a:latin typeface="Times New Roman"/>
                <a:cs typeface="Times New Roman"/>
              </a:rPr>
              <a:t>δεχθεί, </a:t>
            </a:r>
            <a:r>
              <a:rPr sz="1400" dirty="0">
                <a:latin typeface="Times New Roman"/>
                <a:cs typeface="Times New Roman"/>
              </a:rPr>
              <a:t>καθώς δεν θα </a:t>
            </a:r>
            <a:r>
              <a:rPr sz="1400" spc="-5" dirty="0">
                <a:latin typeface="Times New Roman"/>
                <a:cs typeface="Times New Roman"/>
              </a:rPr>
              <a:t>πρέπει </a:t>
            </a:r>
            <a:r>
              <a:rPr sz="1400" dirty="0">
                <a:latin typeface="Times New Roman"/>
                <a:cs typeface="Times New Roman"/>
              </a:rPr>
              <a:t>να ξεχνάμε ότι </a:t>
            </a:r>
            <a:r>
              <a:rPr sz="1400" spc="-10" dirty="0">
                <a:latin typeface="Times New Roman"/>
                <a:cs typeface="Times New Roman"/>
              </a:rPr>
              <a:t>το </a:t>
            </a:r>
            <a:r>
              <a:rPr sz="1400" spc="-5" dirty="0">
                <a:latin typeface="Times New Roman"/>
                <a:cs typeface="Times New Roman"/>
              </a:rPr>
              <a:t>δασικό  </a:t>
            </a:r>
            <a:r>
              <a:rPr sz="1400" dirty="0">
                <a:latin typeface="Times New Roman"/>
                <a:cs typeface="Times New Roman"/>
              </a:rPr>
              <a:t>τμήμα </a:t>
            </a:r>
            <a:r>
              <a:rPr sz="1400" spc="-5" dirty="0">
                <a:latin typeface="Times New Roman"/>
                <a:cs typeface="Times New Roman"/>
              </a:rPr>
              <a:t>του Πάρκου χρήζει </a:t>
            </a:r>
            <a:r>
              <a:rPr sz="1400" dirty="0">
                <a:latin typeface="Times New Roman"/>
                <a:cs typeface="Times New Roman"/>
              </a:rPr>
              <a:t>συντήρησης, η </a:t>
            </a:r>
            <a:r>
              <a:rPr sz="1400" spc="-5" dirty="0">
                <a:latin typeface="Times New Roman"/>
                <a:cs typeface="Times New Roman"/>
              </a:rPr>
              <a:t>οποία μπορεί </a:t>
            </a:r>
            <a:r>
              <a:rPr sz="1400" dirty="0">
                <a:latin typeface="Times New Roman"/>
                <a:cs typeface="Times New Roman"/>
              </a:rPr>
              <a:t>να </a:t>
            </a:r>
            <a:r>
              <a:rPr sz="1400" spc="-5" dirty="0">
                <a:latin typeface="Times New Roman"/>
                <a:cs typeface="Times New Roman"/>
              </a:rPr>
              <a:t>γίνει  μόνο </a:t>
            </a:r>
            <a:r>
              <a:rPr sz="1400" dirty="0">
                <a:latin typeface="Times New Roman"/>
                <a:cs typeface="Times New Roman"/>
              </a:rPr>
              <a:t>με </a:t>
            </a:r>
            <a:r>
              <a:rPr sz="1400" spc="-5" dirty="0">
                <a:latin typeface="Times New Roman"/>
                <a:cs typeface="Times New Roman"/>
              </a:rPr>
              <a:t>καλαθοφόρα </a:t>
            </a:r>
            <a:r>
              <a:rPr sz="1400" dirty="0">
                <a:latin typeface="Times New Roman"/>
                <a:cs typeface="Times New Roman"/>
              </a:rPr>
              <a:t>ανυψωτικά οχήματα ή φορτηγά,  </a:t>
            </a:r>
            <a:r>
              <a:rPr sz="1400" spc="-5" dirty="0">
                <a:latin typeface="Times New Roman"/>
                <a:cs typeface="Times New Roman"/>
              </a:rPr>
              <a:t>τουλάχιστον </a:t>
            </a:r>
            <a:r>
              <a:rPr sz="1400" dirty="0">
                <a:latin typeface="Times New Roman"/>
                <a:cs typeface="Times New Roman"/>
              </a:rPr>
              <a:t>σε </a:t>
            </a:r>
            <a:r>
              <a:rPr sz="1400" spc="-5" dirty="0">
                <a:latin typeface="Times New Roman"/>
                <a:cs typeface="Times New Roman"/>
              </a:rPr>
              <a:t>ετήσια </a:t>
            </a:r>
            <a:r>
              <a:rPr sz="1400" dirty="0">
                <a:latin typeface="Times New Roman"/>
                <a:cs typeface="Times New Roman"/>
              </a:rPr>
              <a:t>βάση. </a:t>
            </a:r>
            <a:r>
              <a:rPr sz="1400" spc="-5" dirty="0">
                <a:latin typeface="Times New Roman"/>
                <a:cs typeface="Times New Roman"/>
              </a:rPr>
              <a:t>Θα </a:t>
            </a:r>
            <a:r>
              <a:rPr sz="1400" dirty="0">
                <a:latin typeface="Times New Roman"/>
                <a:cs typeface="Times New Roman"/>
              </a:rPr>
              <a:t>πρέπει επίσης να επισημανθεί  η ανώδυνη επίλυση </a:t>
            </a:r>
            <a:r>
              <a:rPr sz="1400" spc="-5" dirty="0">
                <a:latin typeface="Times New Roman"/>
                <a:cs typeface="Times New Roman"/>
              </a:rPr>
              <a:t>του προβλήματος των </a:t>
            </a:r>
            <a:r>
              <a:rPr sz="1400" dirty="0">
                <a:latin typeface="Times New Roman"/>
                <a:cs typeface="Times New Roman"/>
              </a:rPr>
              <a:t>δικτύων, καθώς μέσω  της ανύψωσης των </a:t>
            </a:r>
            <a:r>
              <a:rPr sz="1400" spc="-5" dirty="0">
                <a:latin typeface="Times New Roman"/>
                <a:cs typeface="Times New Roman"/>
              </a:rPr>
              <a:t>μονοπατιών </a:t>
            </a:r>
            <a:r>
              <a:rPr sz="1400" dirty="0">
                <a:latin typeface="Times New Roman"/>
                <a:cs typeface="Times New Roman"/>
              </a:rPr>
              <a:t>και </a:t>
            </a:r>
            <a:r>
              <a:rPr sz="1400" spc="-5" dirty="0">
                <a:latin typeface="Times New Roman"/>
                <a:cs typeface="Times New Roman"/>
              </a:rPr>
              <a:t>της </a:t>
            </a:r>
            <a:r>
              <a:rPr sz="1400" dirty="0">
                <a:latin typeface="Times New Roman"/>
                <a:cs typeface="Times New Roman"/>
              </a:rPr>
              <a:t>εγκατάστασης σωλήνα  απ’ όπου θα </a:t>
            </a:r>
            <a:r>
              <a:rPr sz="1400" spc="-5" dirty="0">
                <a:latin typeface="Times New Roman"/>
                <a:cs typeface="Times New Roman"/>
              </a:rPr>
              <a:t>περνάνε </a:t>
            </a:r>
            <a:r>
              <a:rPr sz="1400" dirty="0">
                <a:latin typeface="Times New Roman"/>
                <a:cs typeface="Times New Roman"/>
              </a:rPr>
              <a:t>καλώδια και άλλες υποδομές για τον  </a:t>
            </a:r>
            <a:r>
              <a:rPr sz="1400" spc="-5" dirty="0">
                <a:latin typeface="Times New Roman"/>
                <a:cs typeface="Times New Roman"/>
              </a:rPr>
              <a:t>ηλεκτροφωτισμό, </a:t>
            </a:r>
            <a:r>
              <a:rPr sz="1400" u="sng" spc="-5" dirty="0">
                <a:latin typeface="Times New Roman"/>
                <a:cs typeface="Times New Roman"/>
              </a:rPr>
              <a:t>αποφεύγεται </a:t>
            </a:r>
            <a:r>
              <a:rPr sz="1400" u="sng" dirty="0">
                <a:latin typeface="Times New Roman"/>
                <a:cs typeface="Times New Roman"/>
              </a:rPr>
              <a:t>η εκσκαφή </a:t>
            </a:r>
            <a:r>
              <a:rPr sz="1400" u="sng" spc="-5" dirty="0">
                <a:latin typeface="Times New Roman"/>
                <a:cs typeface="Times New Roman"/>
              </a:rPr>
              <a:t>και </a:t>
            </a:r>
            <a:r>
              <a:rPr sz="1400" u="sng" dirty="0">
                <a:latin typeface="Times New Roman"/>
                <a:cs typeface="Times New Roman"/>
              </a:rPr>
              <a:t>πλήγωση των  </a:t>
            </a:r>
            <a:r>
              <a:rPr sz="1400" u="sng" spc="-5" dirty="0">
                <a:latin typeface="Times New Roman"/>
                <a:cs typeface="Times New Roman"/>
              </a:rPr>
              <a:t>ριζών </a:t>
            </a:r>
            <a:r>
              <a:rPr sz="1400" u="sng" dirty="0">
                <a:latin typeface="Times New Roman"/>
                <a:cs typeface="Times New Roman"/>
              </a:rPr>
              <a:t>των</a:t>
            </a:r>
            <a:r>
              <a:rPr sz="1400" u="sng" spc="-80" dirty="0">
                <a:latin typeface="Times New Roman"/>
                <a:cs typeface="Times New Roman"/>
              </a:rPr>
              <a:t> </a:t>
            </a:r>
            <a:r>
              <a:rPr sz="1400" u="sng" dirty="0">
                <a:latin typeface="Times New Roman"/>
                <a:cs typeface="Times New Roman"/>
              </a:rPr>
              <a:t>δέντρων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75"/>
              </a:lnSpc>
            </a:pPr>
            <a:r>
              <a:rPr sz="1400" dirty="0">
                <a:latin typeface="Times New Roman"/>
                <a:cs typeface="Times New Roman"/>
              </a:rPr>
              <a:t>Με αυτό </a:t>
            </a:r>
            <a:r>
              <a:rPr sz="1400" spc="-5" dirty="0">
                <a:latin typeface="Times New Roman"/>
                <a:cs typeface="Times New Roman"/>
              </a:rPr>
              <a:t>τον τρόπο, </a:t>
            </a:r>
            <a:r>
              <a:rPr sz="1400" spc="-10" dirty="0">
                <a:latin typeface="Times New Roman"/>
                <a:cs typeface="Times New Roman"/>
              </a:rPr>
              <a:t>τα </a:t>
            </a:r>
            <a:r>
              <a:rPr sz="1400" spc="-5" dirty="0">
                <a:latin typeface="Times New Roman"/>
                <a:cs typeface="Times New Roman"/>
              </a:rPr>
              <a:t>μονοπάτια αποκτούν καθαρή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και</a:t>
            </a:r>
            <a:endParaRPr sz="1400">
              <a:latin typeface="Times New Roman"/>
              <a:cs typeface="Times New Roman"/>
            </a:endParaRPr>
          </a:p>
          <a:p>
            <a:pPr marL="12700" marR="157480">
              <a:lnSpc>
                <a:spcPts val="1610"/>
              </a:lnSpc>
              <a:spcBef>
                <a:spcPts val="75"/>
              </a:spcBef>
            </a:pPr>
            <a:r>
              <a:rPr sz="1400" spc="-5" dirty="0">
                <a:latin typeface="Times New Roman"/>
                <a:cs typeface="Times New Roman"/>
              </a:rPr>
              <a:t>ενοποιημένη εικόνα, </a:t>
            </a:r>
            <a:r>
              <a:rPr sz="1400" dirty="0">
                <a:latin typeface="Times New Roman"/>
                <a:cs typeface="Times New Roman"/>
              </a:rPr>
              <a:t>που παραπέμπει </a:t>
            </a:r>
            <a:r>
              <a:rPr sz="1400" spc="-5" dirty="0">
                <a:latin typeface="Times New Roman"/>
                <a:cs typeface="Times New Roman"/>
              </a:rPr>
              <a:t>στην </a:t>
            </a:r>
            <a:r>
              <a:rPr sz="1400" dirty="0">
                <a:latin typeface="Times New Roman"/>
                <a:cs typeface="Times New Roman"/>
              </a:rPr>
              <a:t>προγενέστερη  φυσική </a:t>
            </a:r>
            <a:r>
              <a:rPr sz="1400" spc="-5" dirty="0">
                <a:latin typeface="Times New Roman"/>
                <a:cs typeface="Times New Roman"/>
              </a:rPr>
              <a:t>τους </a:t>
            </a:r>
            <a:r>
              <a:rPr sz="1400" dirty="0">
                <a:latin typeface="Times New Roman"/>
                <a:cs typeface="Times New Roman"/>
              </a:rPr>
              <a:t>κατάσταση, </a:t>
            </a:r>
            <a:r>
              <a:rPr sz="1400" spc="-5" dirty="0">
                <a:latin typeface="Times New Roman"/>
                <a:cs typeface="Times New Roman"/>
              </a:rPr>
              <a:t>χωρίς επικίνδυνα </a:t>
            </a:r>
            <a:r>
              <a:rPr sz="1400" dirty="0">
                <a:latin typeface="Times New Roman"/>
                <a:cs typeface="Times New Roman"/>
              </a:rPr>
              <a:t>ή ολισθηρά σημεία,  </a:t>
            </a:r>
            <a:r>
              <a:rPr sz="1400" spc="-5" dirty="0">
                <a:latin typeface="Times New Roman"/>
                <a:cs typeface="Times New Roman"/>
              </a:rPr>
              <a:t>φιλόξενα προς </a:t>
            </a:r>
            <a:r>
              <a:rPr sz="1400" dirty="0">
                <a:latin typeface="Times New Roman"/>
                <a:cs typeface="Times New Roman"/>
              </a:rPr>
              <a:t>όλους τους χρήστες </a:t>
            </a:r>
            <a:r>
              <a:rPr sz="1400" spc="-5" dirty="0">
                <a:latin typeface="Times New Roman"/>
                <a:cs typeface="Times New Roman"/>
              </a:rPr>
              <a:t>και αποτελεσματικά </a:t>
            </a:r>
            <a:r>
              <a:rPr sz="1400" dirty="0">
                <a:latin typeface="Times New Roman"/>
                <a:cs typeface="Times New Roman"/>
              </a:rPr>
              <a:t>για τη  διευκόλυνση της </a:t>
            </a:r>
            <a:r>
              <a:rPr sz="1400" spc="-5" dirty="0">
                <a:latin typeface="Times New Roman"/>
                <a:cs typeface="Times New Roman"/>
              </a:rPr>
              <a:t>συντήρησης </a:t>
            </a:r>
            <a:r>
              <a:rPr sz="1400" dirty="0">
                <a:latin typeface="Times New Roman"/>
                <a:cs typeface="Times New Roman"/>
              </a:rPr>
              <a:t>του </a:t>
            </a:r>
            <a:r>
              <a:rPr sz="1400" spc="-5" dirty="0">
                <a:latin typeface="Times New Roman"/>
                <a:cs typeface="Times New Roman"/>
              </a:rPr>
              <a:t>υπάρχοντος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πρασίνου.</a:t>
            </a:r>
            <a:endParaRPr sz="1400">
              <a:latin typeface="Times New Roman"/>
              <a:cs typeface="Times New Roman"/>
            </a:endParaRPr>
          </a:p>
          <a:p>
            <a:pPr marL="12700" marR="53340">
              <a:lnSpc>
                <a:spcPts val="1610"/>
              </a:lnSpc>
              <a:spcBef>
                <a:spcPts val="10"/>
              </a:spcBef>
            </a:pPr>
            <a:r>
              <a:rPr sz="1400" spc="-5" dirty="0">
                <a:latin typeface="Times New Roman"/>
                <a:cs typeface="Times New Roman"/>
              </a:rPr>
              <a:t>Τα μικρά κράσπεδα, </a:t>
            </a:r>
            <a:r>
              <a:rPr sz="1400" dirty="0">
                <a:latin typeface="Times New Roman"/>
                <a:cs typeface="Times New Roman"/>
              </a:rPr>
              <a:t>που </a:t>
            </a:r>
            <a:r>
              <a:rPr sz="1400" spc="-5" dirty="0">
                <a:latin typeface="Times New Roman"/>
                <a:cs typeface="Times New Roman"/>
              </a:rPr>
              <a:t>προτείνονται </a:t>
            </a:r>
            <a:r>
              <a:rPr sz="1400" dirty="0">
                <a:latin typeface="Times New Roman"/>
                <a:cs typeface="Times New Roman"/>
              </a:rPr>
              <a:t>στα </a:t>
            </a:r>
            <a:r>
              <a:rPr sz="1400" spc="-5" dirty="0">
                <a:latin typeface="Times New Roman"/>
                <a:cs typeface="Times New Roman"/>
              </a:rPr>
              <a:t>όρια </a:t>
            </a:r>
            <a:r>
              <a:rPr sz="1400" dirty="0">
                <a:latin typeface="Times New Roman"/>
                <a:cs typeface="Times New Roman"/>
              </a:rPr>
              <a:t>των  </a:t>
            </a:r>
            <a:r>
              <a:rPr sz="1400" spc="-5" dirty="0">
                <a:latin typeface="Times New Roman"/>
                <a:cs typeface="Times New Roman"/>
              </a:rPr>
              <a:t>μονοπατιών, τοποθετούνται καθαρά </a:t>
            </a:r>
            <a:r>
              <a:rPr sz="1400" dirty="0">
                <a:latin typeface="Times New Roman"/>
                <a:cs typeface="Times New Roman"/>
              </a:rPr>
              <a:t>για </a:t>
            </a:r>
            <a:r>
              <a:rPr sz="1400" spc="-5" dirty="0">
                <a:latin typeface="Times New Roman"/>
                <a:cs typeface="Times New Roman"/>
              </a:rPr>
              <a:t>την οριοθέτηση τόσο  </a:t>
            </a:r>
            <a:r>
              <a:rPr sz="1400" dirty="0">
                <a:latin typeface="Times New Roman"/>
                <a:cs typeface="Times New Roman"/>
              </a:rPr>
              <a:t>του </a:t>
            </a:r>
            <a:r>
              <a:rPr sz="1400" spc="-5" dirty="0">
                <a:latin typeface="Times New Roman"/>
                <a:cs typeface="Times New Roman"/>
              </a:rPr>
              <a:t>υλικού επίστρωσης, </a:t>
            </a:r>
            <a:r>
              <a:rPr sz="1400" dirty="0">
                <a:latin typeface="Times New Roman"/>
                <a:cs typeface="Times New Roman"/>
              </a:rPr>
              <a:t>όσο </a:t>
            </a:r>
            <a:r>
              <a:rPr sz="1400" spc="-5" dirty="0">
                <a:latin typeface="Times New Roman"/>
                <a:cs typeface="Times New Roman"/>
              </a:rPr>
              <a:t>και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φυσικών κροκάλων, </a:t>
            </a:r>
            <a:r>
              <a:rPr sz="1400" dirty="0">
                <a:latin typeface="Times New Roman"/>
                <a:cs typeface="Times New Roman"/>
              </a:rPr>
              <a:t>οι  οποίες </a:t>
            </a:r>
            <a:r>
              <a:rPr sz="1400" spc="-5" dirty="0">
                <a:latin typeface="Times New Roman"/>
                <a:cs typeface="Times New Roman"/>
              </a:rPr>
              <a:t>πληρώνουν </a:t>
            </a:r>
            <a:r>
              <a:rPr sz="1400" dirty="0">
                <a:latin typeface="Times New Roman"/>
                <a:cs typeface="Times New Roman"/>
              </a:rPr>
              <a:t>τα </a:t>
            </a:r>
            <a:r>
              <a:rPr sz="1400" spc="-5" dirty="0">
                <a:latin typeface="Times New Roman"/>
                <a:cs typeface="Times New Roman"/>
              </a:rPr>
              <a:t>μικρά φρεάτια </a:t>
            </a:r>
            <a:r>
              <a:rPr sz="1400" dirty="0">
                <a:latin typeface="Times New Roman"/>
                <a:cs typeface="Times New Roman"/>
              </a:rPr>
              <a:t>που </a:t>
            </a:r>
            <a:r>
              <a:rPr sz="1400" spc="-5" dirty="0">
                <a:latin typeface="Times New Roman"/>
                <a:cs typeface="Times New Roman"/>
              </a:rPr>
              <a:t>κρίθηκαν απαραίτητα  </a:t>
            </a:r>
            <a:r>
              <a:rPr sz="1400" dirty="0">
                <a:latin typeface="Times New Roman"/>
                <a:cs typeface="Times New Roman"/>
              </a:rPr>
              <a:t>στην μελέτη </a:t>
            </a:r>
            <a:r>
              <a:rPr sz="1400" spc="-5" dirty="0">
                <a:latin typeface="Times New Roman"/>
                <a:cs typeface="Times New Roman"/>
              </a:rPr>
              <a:t>αποστράγγισης. </a:t>
            </a:r>
            <a:r>
              <a:rPr sz="1400" dirty="0">
                <a:latin typeface="Times New Roman"/>
                <a:cs typeface="Times New Roman"/>
              </a:rPr>
              <a:t>Με την </a:t>
            </a:r>
            <a:r>
              <a:rPr sz="1400" spc="-5" dirty="0">
                <a:latin typeface="Times New Roman"/>
                <a:cs typeface="Times New Roman"/>
              </a:rPr>
              <a:t>υπερύψωση της </a:t>
            </a:r>
            <a:r>
              <a:rPr sz="1400" dirty="0">
                <a:latin typeface="Times New Roman"/>
                <a:cs typeface="Times New Roman"/>
              </a:rPr>
              <a:t>στάθμης  των </a:t>
            </a:r>
            <a:r>
              <a:rPr sz="1400" spc="-5" dirty="0">
                <a:latin typeface="Times New Roman"/>
                <a:cs typeface="Times New Roman"/>
              </a:rPr>
              <a:t>μονοπατιών </a:t>
            </a:r>
            <a:r>
              <a:rPr sz="1400" dirty="0">
                <a:latin typeface="Times New Roman"/>
                <a:cs typeface="Times New Roman"/>
              </a:rPr>
              <a:t>κατά 0,20μ, δηλαδή όσο </a:t>
            </a:r>
            <a:r>
              <a:rPr sz="1400" spc="-5" dirty="0">
                <a:latin typeface="Times New Roman"/>
                <a:cs typeface="Times New Roman"/>
              </a:rPr>
              <a:t>ένα </a:t>
            </a:r>
            <a:r>
              <a:rPr sz="1400" dirty="0">
                <a:latin typeface="Times New Roman"/>
                <a:cs typeface="Times New Roman"/>
              </a:rPr>
              <a:t>σκαλοπάτι,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η</a:t>
            </a:r>
            <a:endParaRPr sz="1400">
              <a:latin typeface="Times New Roman"/>
              <a:cs typeface="Times New Roman"/>
            </a:endParaRPr>
          </a:p>
          <a:p>
            <a:pPr marL="12700" marR="53340">
              <a:lnSpc>
                <a:spcPts val="1610"/>
              </a:lnSpc>
              <a:spcBef>
                <a:spcPts val="10"/>
              </a:spcBef>
            </a:pPr>
            <a:r>
              <a:rPr sz="1400" spc="-5" dirty="0">
                <a:latin typeface="Times New Roman"/>
                <a:cs typeface="Times New Roman"/>
              </a:rPr>
              <a:t>οποία </a:t>
            </a:r>
            <a:r>
              <a:rPr sz="1400" dirty="0">
                <a:latin typeface="Times New Roman"/>
                <a:cs typeface="Times New Roman"/>
              </a:rPr>
              <a:t>γίνεται </a:t>
            </a:r>
            <a:r>
              <a:rPr sz="1400" spc="-5" dirty="0">
                <a:latin typeface="Times New Roman"/>
                <a:cs typeface="Times New Roman"/>
              </a:rPr>
              <a:t>για </a:t>
            </a:r>
            <a:r>
              <a:rPr sz="1400" dirty="0">
                <a:latin typeface="Times New Roman"/>
                <a:cs typeface="Times New Roman"/>
              </a:rPr>
              <a:t>την </a:t>
            </a:r>
            <a:r>
              <a:rPr sz="1400" spc="-5" dirty="0">
                <a:latin typeface="Times New Roman"/>
                <a:cs typeface="Times New Roman"/>
              </a:rPr>
              <a:t>προστασία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ριζών </a:t>
            </a:r>
            <a:r>
              <a:rPr sz="1400" dirty="0">
                <a:latin typeface="Times New Roman"/>
                <a:cs typeface="Times New Roman"/>
              </a:rPr>
              <a:t>που </a:t>
            </a:r>
            <a:r>
              <a:rPr sz="1400" spc="-5" dirty="0">
                <a:latin typeface="Times New Roman"/>
                <a:cs typeface="Times New Roman"/>
              </a:rPr>
              <a:t>έχουν </a:t>
            </a:r>
            <a:r>
              <a:rPr sz="1400" dirty="0">
                <a:latin typeface="Times New Roman"/>
                <a:cs typeface="Times New Roman"/>
              </a:rPr>
              <a:t>επεκταθεί  εντός των </a:t>
            </a:r>
            <a:r>
              <a:rPr sz="1400" spc="-5" dirty="0">
                <a:latin typeface="Times New Roman"/>
                <a:cs typeface="Times New Roman"/>
              </a:rPr>
              <a:t>ορίων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μονοπατιών, </a:t>
            </a:r>
            <a:r>
              <a:rPr sz="1400" dirty="0">
                <a:latin typeface="Times New Roman"/>
                <a:cs typeface="Times New Roman"/>
              </a:rPr>
              <a:t>ο μόνος ασφαλής </a:t>
            </a:r>
            <a:r>
              <a:rPr sz="1400" spc="-5" dirty="0">
                <a:latin typeface="Times New Roman"/>
                <a:cs typeface="Times New Roman"/>
              </a:rPr>
              <a:t>τρόπος </a:t>
            </a:r>
            <a:r>
              <a:rPr sz="1400" dirty="0">
                <a:latin typeface="Times New Roman"/>
                <a:cs typeface="Times New Roman"/>
              </a:rPr>
              <a:t>για  να συγκρατηθούν τα νέα υλικά </a:t>
            </a:r>
            <a:r>
              <a:rPr sz="1400" spc="-5" dirty="0">
                <a:latin typeface="Times New Roman"/>
                <a:cs typeface="Times New Roman"/>
              </a:rPr>
              <a:t>είναι </a:t>
            </a:r>
            <a:r>
              <a:rPr sz="1400" dirty="0">
                <a:latin typeface="Times New Roman"/>
                <a:cs typeface="Times New Roman"/>
              </a:rPr>
              <a:t>μέσω κρασπέδων από  οπλισμένο </a:t>
            </a:r>
            <a:r>
              <a:rPr sz="1400" spc="-5" dirty="0">
                <a:latin typeface="Times New Roman"/>
                <a:cs typeface="Times New Roman"/>
              </a:rPr>
              <a:t>σκυρόδεμα. Τα </a:t>
            </a:r>
            <a:r>
              <a:rPr sz="1400" dirty="0">
                <a:latin typeface="Times New Roman"/>
                <a:cs typeface="Times New Roman"/>
              </a:rPr>
              <a:t>συγκεκριμένα τοιχία μπορούν τα  </a:t>
            </a:r>
            <a:r>
              <a:rPr sz="1400" spc="-5" dirty="0">
                <a:latin typeface="Times New Roman"/>
                <a:cs typeface="Times New Roman"/>
              </a:rPr>
              <a:t>διακοπούν </a:t>
            </a:r>
            <a:r>
              <a:rPr sz="1400" dirty="0">
                <a:latin typeface="Times New Roman"/>
                <a:cs typeface="Times New Roman"/>
              </a:rPr>
              <a:t>σημειακά σε </a:t>
            </a:r>
            <a:r>
              <a:rPr sz="1400" spc="-5" dirty="0">
                <a:latin typeface="Times New Roman"/>
                <a:cs typeface="Times New Roman"/>
              </a:rPr>
              <a:t>περίπτωση </a:t>
            </a:r>
            <a:r>
              <a:rPr sz="1400" dirty="0">
                <a:latin typeface="Times New Roman"/>
                <a:cs typeface="Times New Roman"/>
              </a:rPr>
              <a:t>που </a:t>
            </a:r>
            <a:r>
              <a:rPr sz="1400" spc="-5" dirty="0">
                <a:latin typeface="Times New Roman"/>
                <a:cs typeface="Times New Roman"/>
              </a:rPr>
              <a:t>συναντήσουν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ριζικό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5987" y="478535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33272" y="478535"/>
            <a:ext cx="1175385" cy="0"/>
          </a:xfrm>
          <a:custGeom>
            <a:avLst/>
            <a:gdLst/>
            <a:ahLst/>
            <a:cxnLst/>
            <a:rect l="l" t="t" r="r" b="b"/>
            <a:pathLst>
              <a:path w="1175385">
                <a:moveTo>
                  <a:pt x="0" y="0"/>
                </a:moveTo>
                <a:lnTo>
                  <a:pt x="117530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14626" y="478535"/>
            <a:ext cx="1079500" cy="0"/>
          </a:xfrm>
          <a:custGeom>
            <a:avLst/>
            <a:gdLst/>
            <a:ahLst/>
            <a:cxnLst/>
            <a:rect l="l" t="t" r="r" b="b"/>
            <a:pathLst>
              <a:path w="1079500">
                <a:moveTo>
                  <a:pt x="0" y="0"/>
                </a:moveTo>
                <a:lnTo>
                  <a:pt x="1078991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99714" y="478535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56910" y="478535"/>
            <a:ext cx="2446655" cy="0"/>
          </a:xfrm>
          <a:custGeom>
            <a:avLst/>
            <a:gdLst/>
            <a:ahLst/>
            <a:cxnLst/>
            <a:rect l="l" t="t" r="r" b="b"/>
            <a:pathLst>
              <a:path w="2446654">
                <a:moveTo>
                  <a:pt x="0" y="0"/>
                </a:moveTo>
                <a:lnTo>
                  <a:pt x="2446273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9281" y="478535"/>
            <a:ext cx="1953895" cy="0"/>
          </a:xfrm>
          <a:custGeom>
            <a:avLst/>
            <a:gdLst/>
            <a:ahLst/>
            <a:cxnLst/>
            <a:rect l="l" t="t" r="r" b="b"/>
            <a:pathLst>
              <a:path w="1953895">
                <a:moveTo>
                  <a:pt x="0" y="0"/>
                </a:moveTo>
                <a:lnTo>
                  <a:pt x="195376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669144" y="478535"/>
            <a:ext cx="4770755" cy="0"/>
          </a:xfrm>
          <a:custGeom>
            <a:avLst/>
            <a:gdLst/>
            <a:ahLst/>
            <a:cxnLst/>
            <a:rect l="l" t="t" r="r" b="b"/>
            <a:pathLst>
              <a:path w="4770755">
                <a:moveTo>
                  <a:pt x="0" y="0"/>
                </a:moveTo>
                <a:lnTo>
                  <a:pt x="4770755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2940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989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989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5987" y="10299192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30224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7175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33272" y="10299192"/>
            <a:ext cx="1175385" cy="0"/>
          </a:xfrm>
          <a:custGeom>
            <a:avLst/>
            <a:gdLst/>
            <a:ahLst/>
            <a:cxnLst/>
            <a:rect l="l" t="t" r="r" b="b"/>
            <a:pathLst>
              <a:path w="1175385">
                <a:moveTo>
                  <a:pt x="0" y="0"/>
                </a:moveTo>
                <a:lnTo>
                  <a:pt x="117530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211577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208529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214626" y="10299192"/>
            <a:ext cx="1079500" cy="0"/>
          </a:xfrm>
          <a:custGeom>
            <a:avLst/>
            <a:gdLst/>
            <a:ahLst/>
            <a:cxnLst/>
            <a:rect l="l" t="t" r="r" b="b"/>
            <a:pathLst>
              <a:path w="1079500">
                <a:moveTo>
                  <a:pt x="0" y="0"/>
                </a:moveTo>
                <a:lnTo>
                  <a:pt x="1078991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96666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93617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99714" y="10299192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53863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50815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256910" y="10299192"/>
            <a:ext cx="2446655" cy="0"/>
          </a:xfrm>
          <a:custGeom>
            <a:avLst/>
            <a:gdLst/>
            <a:ahLst/>
            <a:cxnLst/>
            <a:rect l="l" t="t" r="r" b="b"/>
            <a:pathLst>
              <a:path w="2446654">
                <a:moveTo>
                  <a:pt x="0" y="0"/>
                </a:moveTo>
                <a:lnTo>
                  <a:pt x="2446273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706232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03184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709281" y="10299192"/>
            <a:ext cx="1953895" cy="0"/>
          </a:xfrm>
          <a:custGeom>
            <a:avLst/>
            <a:gdLst/>
            <a:ahLst/>
            <a:cxnLst/>
            <a:rect l="l" t="t" r="r" b="b"/>
            <a:pathLst>
              <a:path w="1953895">
                <a:moveTo>
                  <a:pt x="0" y="0"/>
                </a:moveTo>
                <a:lnTo>
                  <a:pt x="195376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666096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663048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669144" y="10299192"/>
            <a:ext cx="4770755" cy="0"/>
          </a:xfrm>
          <a:custGeom>
            <a:avLst/>
            <a:gdLst/>
            <a:ahLst/>
            <a:cxnLst/>
            <a:rect l="l" t="t" r="r" b="b"/>
            <a:pathLst>
              <a:path w="4770755">
                <a:moveTo>
                  <a:pt x="0" y="0"/>
                </a:moveTo>
                <a:lnTo>
                  <a:pt x="477075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4442947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4439900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439900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5001" y="6418452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70">
                <a:moveTo>
                  <a:pt x="0" y="204215"/>
                </a:moveTo>
                <a:lnTo>
                  <a:pt x="1860803" y="204215"/>
                </a:lnTo>
                <a:lnTo>
                  <a:pt x="1860803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16389" y="6418452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70">
                <a:moveTo>
                  <a:pt x="0" y="204215"/>
                </a:moveTo>
                <a:lnTo>
                  <a:pt x="4676266" y="204215"/>
                </a:lnTo>
                <a:lnTo>
                  <a:pt x="4676266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59891" y="475487"/>
          <a:ext cx="13780005" cy="69644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81353"/>
                <a:gridCol w="1085088"/>
                <a:gridCol w="1957197"/>
                <a:gridCol w="2452369"/>
                <a:gridCol w="1959863"/>
                <a:gridCol w="4776851"/>
              </a:tblGrid>
              <a:tr h="5935344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σύστημα, ενώ 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εκσκαφές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εγκατάστασή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48005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ελάχιστες έως μηδαμινές. Τέλος,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νερό 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απορρέει  επιφανειακά,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κατευθύνεται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υφιστάμενο πράσινο,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συμβάλλοντας έτσι στη φυσική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άρδευση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υπάρχοντος  φυτικού υλικού και την επιβίωσή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2390">
                        <a:lnSpc>
                          <a:spcPct val="9580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χυτό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υδατοπερατό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σκυρόδεμα,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προτείνεται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σε συγκεκριμένα  και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περιορισμένα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σημεία της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διαμόρφωσης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έκταση των  οποίων μελετήθηκε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κατάλληλα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έτσι ώστε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 πρόσβαση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οχήματα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εκτάκτου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ανάγκης,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επιλύοντας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πρόβλημα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πυρόσβεσης. Το ανωτέρω υλικό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έχει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ίδιες  ιδιότητες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χωμάτινο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δάπεδο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(απορροφά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επιφανειακά  ύδατα,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διαστρώνεται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πάνω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διαβαθμισμένο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χαλίκι και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όχι  πλάκα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από σκυρόδεμα και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δεν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οπλισμένο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) ενώ  συγχρόνως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παρουσιάζει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μεγαλύτερη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αντοχή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βάρος, έτσι ώστε  να μην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καταστρέφεται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χρήζει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συντήρησης κάθε φορά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όχημα βαρέως τύπου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(πυροσβετικό, ασθενοφόρο) χρειαστεί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εισέλθει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Πάρκο. Επίσης,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πορώδες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ανοιχτού  χρώματος έτσι ώστε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απαραίτητη  ανακλαστικότητα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 ηλιακή ακτινοβολία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ο υψηλός  συντελεστής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εκπομπής υπέρυθρης ακτινοβολίας.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Τέλος,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στιγμή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τοποθετείται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μαλακό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υπόστρωμα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επιτυγχάνεται η  χαμηλή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επιφανειακή θερμοκρασία,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οι φυτεύσεις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δεντροστοιχιών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μεγαλύτερό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μήκος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σκίασή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συμβάλλει στη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θερμική άνεση των  χρηστών.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668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Όλα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υλικά επίστρωσης θεωρούνται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μαλακά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δεν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δημιουργούν σκληρές επιφάνειες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άσφαλτο,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τσιμέντο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 πλακόστρωση,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σύμφωνα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ΦΕΚ 1528/21-06-2013, άρθρο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3,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6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§1Ε.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29080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713105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παρέχονται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υπηρεσίες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ουρ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κής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ξενάγησης.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5725">
                        <a:lnSpc>
                          <a:spcPts val="1610"/>
                        </a:lnSpc>
                        <a:spcBef>
                          <a:spcPts val="95"/>
                        </a:spcBef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Αποδεκτή η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πρόταση διότι είναι ήδη στις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άμεσες  προτεραιότητες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Δημοτικής Αρχής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μελετηθεί άμεσα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τις αρμόδιες Υπηρεσίες του</a:t>
                      </a:r>
                      <a:r>
                        <a:rPr sz="1400" b="1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Δήμου.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4736" y="475436"/>
            <a:ext cx="13673455" cy="1021715"/>
          </a:xfrm>
          <a:prstGeom prst="rect">
            <a:avLst/>
          </a:prstGeom>
          <a:solidFill>
            <a:srgbClr val="BEBEBE"/>
          </a:solidFill>
        </p:spPr>
        <p:txBody>
          <a:bodyPr vert="horz" wrap="square" lIns="0" tIns="0" rIns="0" bIns="0" rtlCol="0">
            <a:spAutoFit/>
          </a:bodyPr>
          <a:lstStyle/>
          <a:p>
            <a:pPr marL="474980">
              <a:lnSpc>
                <a:spcPts val="7930"/>
              </a:lnSpc>
            </a:pPr>
            <a:r>
              <a:rPr dirty="0"/>
              <a:t>4. </a:t>
            </a:r>
            <a:r>
              <a:rPr spc="-5" dirty="0"/>
              <a:t>ΠΟΣΟΝΙΔΗΣ</a:t>
            </a:r>
            <a:r>
              <a:rPr spc="-25" dirty="0"/>
              <a:t> </a:t>
            </a:r>
            <a:r>
              <a:rPr spc="-5" dirty="0"/>
              <a:t>ΧΑΡΑΛΑΜΠΟΣ</a:t>
            </a:r>
          </a:p>
        </p:txBody>
      </p:sp>
      <p:sp>
        <p:nvSpPr>
          <p:cNvPr id="3" name="object 3"/>
          <p:cNvSpPr/>
          <p:nvPr/>
        </p:nvSpPr>
        <p:spPr>
          <a:xfrm>
            <a:off x="1080516" y="2429509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69">
                <a:moveTo>
                  <a:pt x="0" y="204216"/>
                </a:moveTo>
                <a:lnTo>
                  <a:pt x="1080820" y="204216"/>
                </a:lnTo>
                <a:lnTo>
                  <a:pt x="108082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80516" y="2633725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69">
                <a:moveTo>
                  <a:pt x="0" y="204216"/>
                </a:moveTo>
                <a:lnTo>
                  <a:pt x="1080820" y="204216"/>
                </a:lnTo>
                <a:lnTo>
                  <a:pt x="108082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0516" y="3248278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6"/>
                </a:moveTo>
                <a:lnTo>
                  <a:pt x="1080820" y="204216"/>
                </a:lnTo>
                <a:lnTo>
                  <a:pt x="108082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80516" y="3452494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6"/>
                </a:moveTo>
                <a:lnTo>
                  <a:pt x="1080820" y="204216"/>
                </a:lnTo>
                <a:lnTo>
                  <a:pt x="108082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80516" y="3656710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6"/>
                </a:moveTo>
                <a:lnTo>
                  <a:pt x="1080820" y="204216"/>
                </a:lnTo>
                <a:lnTo>
                  <a:pt x="108082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80516" y="3860926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6"/>
                </a:moveTo>
                <a:lnTo>
                  <a:pt x="1080820" y="204216"/>
                </a:lnTo>
                <a:lnTo>
                  <a:pt x="108082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55001" y="2429509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69">
                <a:moveTo>
                  <a:pt x="0" y="204216"/>
                </a:moveTo>
                <a:lnTo>
                  <a:pt x="1860803" y="204216"/>
                </a:lnTo>
                <a:lnTo>
                  <a:pt x="1860803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16389" y="2429509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69">
                <a:moveTo>
                  <a:pt x="0" y="204216"/>
                </a:moveTo>
                <a:lnTo>
                  <a:pt x="4676266" y="204216"/>
                </a:lnTo>
                <a:lnTo>
                  <a:pt x="4676266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55001" y="7752333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70">
                <a:moveTo>
                  <a:pt x="0" y="204216"/>
                </a:moveTo>
                <a:lnTo>
                  <a:pt x="1860803" y="204216"/>
                </a:lnTo>
                <a:lnTo>
                  <a:pt x="1860803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16389" y="7752333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70">
                <a:moveTo>
                  <a:pt x="0" y="204216"/>
                </a:moveTo>
                <a:lnTo>
                  <a:pt x="4676266" y="204216"/>
                </a:lnTo>
                <a:lnTo>
                  <a:pt x="4676266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55001" y="9190938"/>
            <a:ext cx="1861185" cy="205104"/>
          </a:xfrm>
          <a:custGeom>
            <a:avLst/>
            <a:gdLst/>
            <a:ahLst/>
            <a:cxnLst/>
            <a:rect l="l" t="t" r="r" b="b"/>
            <a:pathLst>
              <a:path w="1861184" h="205104">
                <a:moveTo>
                  <a:pt x="0" y="204520"/>
                </a:moveTo>
                <a:lnTo>
                  <a:pt x="1860803" y="204520"/>
                </a:lnTo>
                <a:lnTo>
                  <a:pt x="1860803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716389" y="9190938"/>
            <a:ext cx="4676775" cy="205104"/>
          </a:xfrm>
          <a:custGeom>
            <a:avLst/>
            <a:gdLst/>
            <a:ahLst/>
            <a:cxnLst/>
            <a:rect l="l" t="t" r="r" b="b"/>
            <a:pathLst>
              <a:path w="4676775" h="205104">
                <a:moveTo>
                  <a:pt x="0" y="204520"/>
                </a:moveTo>
                <a:lnTo>
                  <a:pt x="4676266" y="204520"/>
                </a:lnTo>
                <a:lnTo>
                  <a:pt x="4676266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634745" y="1897633"/>
          <a:ext cx="13780005" cy="82895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81353"/>
                <a:gridCol w="1085088"/>
                <a:gridCol w="1957197"/>
                <a:gridCol w="2452369"/>
                <a:gridCol w="1959863"/>
                <a:gridCol w="4776851"/>
              </a:tblGrid>
              <a:tr h="475488">
                <a:tc>
                  <a:txBody>
                    <a:bodyPr/>
                    <a:lstStyle/>
                    <a:p>
                      <a:pPr marL="105410" marR="74930" indent="-26034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α/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Ον/πωνυμο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130" marR="40005" indent="-10668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ερομ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ί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υποβολής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 marR="313690" indent="10160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 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4737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1150" marR="1574165" algn="ctr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προτάσεων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47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130810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Χ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αρά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λ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πος  Ποσονίδης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Κατέθεσε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07975">
                        <a:lnSpc>
                          <a:spcPts val="1610"/>
                        </a:lnSpc>
                        <a:tabLst>
                          <a:tab pos="65024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Πέντε	(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)  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Απριλίου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2017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244475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Κατασκευή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οργάνων  γυμναστικής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ξύλο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σίδερο,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βορειοανατολικό χώρο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δασικό κομμάτι),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άνοιγμα προς  βορειοδυτική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είσοδο.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(10)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557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 υφιστάμενο πλάτωμα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βόρειο τμήμα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πάρκου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διατηρείται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προκειμένου να εξυπηρετεί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είσοδο οχημάτων  έκτακτης ανάγκης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(π.χ.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όπως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πυροσβεστικά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ασθενοφόρα) και  συντήρησης, ούτως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ώστε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αποφεύγεται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κίνησή τους στο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υπόλοιπο κομμάτι υψηλού πρασίνου.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ύπαρξη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λοιπόν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μόνιμων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κατασκευών,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όπως κιόσκια, τραπεζόπαγκοι,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όργανα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γυμναστικής,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δυσχέραινε την προστασία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πάρκου σε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παράδειγμα εκδήλωσης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πυρκαγιάς. 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 κομμάτι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αυτό είναι ήδη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αρκετά σκιασμένο λόγω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 περιμετρικής δασικής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βλάστησης,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αποτέλεσμα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κατασκευή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κιοσκιού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μην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εξυπηρετεί κάποιον σκοπό.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εγκατάσταση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τραπεζοκαθισμάτων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οργάνων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γυμναστικής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συγκεκριμένες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θέσεις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προβλεφθεί ανά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πασά στιγμή 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Δήμο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 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εκάστοτε φορέα διαχείρισης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8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είσοδος οποιουδήποτε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μέλους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κοινωνίας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Αγρινίου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4478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επιθυμείται και κρίνεται αναγκαία,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προϋπόθεση όμως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μην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δημιουργεί όχληση προς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υπόλοιπους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χρήστες.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κατασκευή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μιας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πίστας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skateboard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ικανοποιούσε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985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σαφέστατα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μεγάλη μερίδα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νέων,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προϋποθέτει όμως κάποιες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προδιαγραφές, καθώς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απομόνωση,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μην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ενοχλούνται από τον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θόρυβο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αλλά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πιθανούς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κινδύνους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υπόλοιποι χρήστες και ηλικιακές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ομάδες.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27025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μιας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τέτοιας υποδομής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χώρο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παιδικής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χαράς των εφήβων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απευθυνόταν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πολύ συγκεκριμένη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μερίδα εφήβων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νέων, αποκλείοντας τους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υπόλοιπους.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37132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393700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Κατασκευή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πέτρινης  βρύσης, πιο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καλαίσθητης,  εντυπωσιακής και  μεγάλης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υπάρχουσας.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(19)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0325">
                        <a:lnSpc>
                          <a:spcPts val="162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Προβλέπεται κατάλληλα διαμορφωμένη βρύση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νότιο σημείο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πλατείας σε άμεση και κοντινή θέση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αναψυκτήριο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2895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3.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06680">
                        <a:lnSpc>
                          <a:spcPts val="1610"/>
                        </a:lnSpc>
                        <a:spcBef>
                          <a:spcPts val="6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Τοποθέτηση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φωτιστικών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σωμάτων, όπου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θα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καταστρέφονται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εύκολα  οι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λάμπες.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(8)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1971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πρόταση της εγκατάστασης των τύπων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αποστάσεων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φωτιστικών σωμάτων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έγινε σε συνεργασία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ειδικό.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Όσον 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φωτισμό στο δασικό τμήμα,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προτεινόμενα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σώματα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άκρως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κατάλληλα, με συγκεκριμένη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5001" y="2327401"/>
            <a:ext cx="1861185" cy="205740"/>
          </a:xfrm>
          <a:custGeom>
            <a:avLst/>
            <a:gdLst/>
            <a:ahLst/>
            <a:cxnLst/>
            <a:rect l="l" t="t" r="r" b="b"/>
            <a:pathLst>
              <a:path w="1861184" h="205739">
                <a:moveTo>
                  <a:pt x="0" y="205740"/>
                </a:moveTo>
                <a:lnTo>
                  <a:pt x="1860803" y="205740"/>
                </a:lnTo>
                <a:lnTo>
                  <a:pt x="1860803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16389" y="2327401"/>
            <a:ext cx="4676775" cy="205740"/>
          </a:xfrm>
          <a:custGeom>
            <a:avLst/>
            <a:gdLst/>
            <a:ahLst/>
            <a:cxnLst/>
            <a:rect l="l" t="t" r="r" b="b"/>
            <a:pathLst>
              <a:path w="4676775" h="205739">
                <a:moveTo>
                  <a:pt x="0" y="205740"/>
                </a:moveTo>
                <a:lnTo>
                  <a:pt x="4676266" y="205740"/>
                </a:lnTo>
                <a:lnTo>
                  <a:pt x="4676266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001" y="3560698"/>
            <a:ext cx="1861185" cy="205740"/>
          </a:xfrm>
          <a:custGeom>
            <a:avLst/>
            <a:gdLst/>
            <a:ahLst/>
            <a:cxnLst/>
            <a:rect l="l" t="t" r="r" b="b"/>
            <a:pathLst>
              <a:path w="1861184" h="205739">
                <a:moveTo>
                  <a:pt x="0" y="205740"/>
                </a:moveTo>
                <a:lnTo>
                  <a:pt x="1860803" y="205740"/>
                </a:lnTo>
                <a:lnTo>
                  <a:pt x="1860803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716389" y="3560698"/>
            <a:ext cx="4676775" cy="205740"/>
          </a:xfrm>
          <a:custGeom>
            <a:avLst/>
            <a:gdLst/>
            <a:ahLst/>
            <a:cxnLst/>
            <a:rect l="l" t="t" r="r" b="b"/>
            <a:pathLst>
              <a:path w="4676775" h="205739">
                <a:moveTo>
                  <a:pt x="0" y="205740"/>
                </a:moveTo>
                <a:lnTo>
                  <a:pt x="4676266" y="205740"/>
                </a:lnTo>
                <a:lnTo>
                  <a:pt x="4676266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59891" y="475487"/>
          <a:ext cx="13780005" cy="49264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81353"/>
                <a:gridCol w="1085088"/>
                <a:gridCol w="1957197"/>
                <a:gridCol w="2452369"/>
                <a:gridCol w="1959863"/>
                <a:gridCol w="4776851"/>
              </a:tblGrid>
              <a:tr h="1845817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ένταση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κατεύθυνση φωτισμού, 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1125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δημιουργήσουν προβλήματα στην παρακείμενη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βλάστηση.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Παρόλα αυτά,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εγκατάσταση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φωτιστικών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σωμάτων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αλλά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των δικτύων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απαιτείται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ηλεκτρομηχανολογική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μελέτη, 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αποτελεί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συμβατική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υποχρέωση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51535">
                        <a:lnSpc>
                          <a:spcPts val="1610"/>
                        </a:lnSpc>
                        <a:spcBef>
                          <a:spcPts val="5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προτεινόμενα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σώματα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κατάλληλα  σχεδιασμένα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τοποθέτηση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εξωτερικούς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χώρους,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λαμβάνοντας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υπόψη παραμέτρους όπως η δυσκολία  καταστροφής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3297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09220">
                        <a:lnSpc>
                          <a:spcPct val="95800"/>
                        </a:lnSpc>
                        <a:spcBef>
                          <a:spcPts val="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Τοποθέτηση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πινακίδων  στις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εισόδους του  πάρκου, που θα  ενημερώνουν σχετικά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 τα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ζώα.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5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20"/>
                        </a:lnSpc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Αποδεκτή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και ορθή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i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πρόταση.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398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Στην φάση υλοποίησης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κειμένων που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αναγραφούν στις  ενημερωτικές πινακίδες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εισόδων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ενσωματωθούν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αυτού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είδους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οι</a:t>
                      </a:r>
                      <a:r>
                        <a:rPr sz="1400" b="1" i="1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πληροφορίες.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47341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5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5.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83185" indent="43815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υπάρχει προσωπικό  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φύλαξη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την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πρόληψη  καταστροφών.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5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20"/>
                        </a:lnSpc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Αποδεκτή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και ορθή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i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πρόταση.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4828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Ήδη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μελετάται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κανονισμός λειτουργίας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Πάρκου, στον  οποίο εκτός των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άλλων θα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αναφέρονται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οι υποχρεώσεις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του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Δήμου ως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προς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την φύλαξη,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την πρόληψη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άμεση 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αποκατάσταση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των ζημιών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από φυσικές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ανθρωπογενείς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καταστροφές σε</a:t>
                      </a:r>
                      <a:r>
                        <a:rPr sz="1400" b="1" i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αυτό.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6416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προβλεφθεί προσωπικό αποκλειστικής απασχόλησης για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την φύλαξη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και την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πρόληψη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καταστροφών του</a:t>
                      </a:r>
                      <a:r>
                        <a:rPr sz="1400" b="1" i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4736" y="475436"/>
            <a:ext cx="13673455" cy="1021715"/>
          </a:xfrm>
          <a:prstGeom prst="rect">
            <a:avLst/>
          </a:prstGeom>
          <a:solidFill>
            <a:srgbClr val="BEBEBE"/>
          </a:solidFill>
        </p:spPr>
        <p:txBody>
          <a:bodyPr vert="horz" wrap="square" lIns="0" tIns="0" rIns="0" bIns="0" rtlCol="0">
            <a:spAutoFit/>
          </a:bodyPr>
          <a:lstStyle/>
          <a:p>
            <a:pPr marL="474980">
              <a:lnSpc>
                <a:spcPts val="7930"/>
              </a:lnSpc>
            </a:pPr>
            <a:r>
              <a:rPr dirty="0"/>
              <a:t>5. </a:t>
            </a:r>
            <a:r>
              <a:rPr spc="-5" dirty="0"/>
              <a:t>ΜΕΡΜΙΓΚΗΣ</a:t>
            </a:r>
            <a:r>
              <a:rPr spc="-45" dirty="0"/>
              <a:t> </a:t>
            </a:r>
            <a:r>
              <a:rPr spc="-5" dirty="0"/>
              <a:t>ΣΤΕΛΙΟΣ</a:t>
            </a:r>
          </a:p>
        </p:txBody>
      </p:sp>
      <p:sp>
        <p:nvSpPr>
          <p:cNvPr id="3" name="object 3"/>
          <p:cNvSpPr/>
          <p:nvPr/>
        </p:nvSpPr>
        <p:spPr>
          <a:xfrm>
            <a:off x="7755001" y="2633725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69">
                <a:moveTo>
                  <a:pt x="0" y="204216"/>
                </a:moveTo>
                <a:lnTo>
                  <a:pt x="1860803" y="204216"/>
                </a:lnTo>
                <a:lnTo>
                  <a:pt x="1860803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716389" y="2633725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69">
                <a:moveTo>
                  <a:pt x="0" y="204216"/>
                </a:moveTo>
                <a:lnTo>
                  <a:pt x="4676266" y="204216"/>
                </a:lnTo>
                <a:lnTo>
                  <a:pt x="4676266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55001" y="4481194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70">
                <a:moveTo>
                  <a:pt x="0" y="204215"/>
                </a:moveTo>
                <a:lnTo>
                  <a:pt x="1860803" y="204215"/>
                </a:lnTo>
                <a:lnTo>
                  <a:pt x="1860803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716389" y="4481194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70">
                <a:moveTo>
                  <a:pt x="0" y="204215"/>
                </a:moveTo>
                <a:lnTo>
                  <a:pt x="4676266" y="204215"/>
                </a:lnTo>
                <a:lnTo>
                  <a:pt x="4676266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34745" y="1897633"/>
          <a:ext cx="13780005" cy="82862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81353"/>
                <a:gridCol w="1085088"/>
                <a:gridCol w="1957197"/>
                <a:gridCol w="2452369"/>
                <a:gridCol w="1959863"/>
                <a:gridCol w="4776851"/>
              </a:tblGrid>
              <a:tr h="6797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105410" marR="74930" indent="-26034">
                        <a:lnSpc>
                          <a:spcPts val="162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α/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Ον/πωνυμο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130" marR="40005" indent="-106680">
                        <a:lnSpc>
                          <a:spcPts val="1610"/>
                        </a:lnSpc>
                        <a:spcBef>
                          <a:spcPts val="88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ερομ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ί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υποβολής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392430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 marR="313690" indent="101600">
                        <a:lnSpc>
                          <a:spcPts val="1610"/>
                        </a:lnSpc>
                        <a:spcBef>
                          <a:spcPts val="8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 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547370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1150" marR="1574165" algn="ctr">
                        <a:lnSpc>
                          <a:spcPts val="1610"/>
                        </a:lnSpc>
                        <a:spcBef>
                          <a:spcPts val="8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προτάσεων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726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</a:pPr>
                      <a:r>
                        <a:rPr sz="22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247650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Στέλιος 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ερμ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ί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γκης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63830">
                        <a:lnSpc>
                          <a:spcPts val="161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(Δημοτική  παράταξη 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νυπότακ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ο  Αγρίνιο)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Απριλίου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2017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ts val="160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Εκπόνηση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μελετών: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99695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 )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Συντήρηση, ανάδειξη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εξοπλισμός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Κηποθέατρου.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β )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Συντήρηση,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82245" algn="just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αναβάθμιση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αισθητικής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λειτουργίας κτιρίου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Δημοτικού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περίπτερου.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35"/>
                        </a:lnSpc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Αποδεκτή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και ορθή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i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πρόταση.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8608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Ήδη ο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Δήμος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έχει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εκκινήσει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διαδικασίες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σύνταξης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των  αντιστοίχων</a:t>
                      </a:r>
                      <a:r>
                        <a:rPr sz="1400" b="1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μελετών.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0165">
                <a:tc rowSpan="2"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7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Κατέθεσε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13055">
                        <a:lnSpc>
                          <a:spcPts val="1610"/>
                        </a:lnSpc>
                        <a:tabLst>
                          <a:tab pos="64579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Οκ</a:t>
                      </a:r>
                      <a:r>
                        <a:rPr sz="1400" b="1" spc="10" dirty="0"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ώ	(8)  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solidFill>
                      <a:srgbClr val="BEBEBE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73025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αντικατασταθούν τα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τοιχία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οι τάφροι (από  σκυρόδεμα)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των  μονοπατιών,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φιλικό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περιβάλλον υλικό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,  όπως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πέτρα,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ώστε να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μην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απαιτείται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τάφρος.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(16)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477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στραγγιστηρίων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απαραίτητη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 αντιμετώπιση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πλημμυρικών φαινομένων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εντός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πάρκου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διάβρωσης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εδάφους του.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επιλογή των  κρασπέδων 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οπλισμένο σκυρόδεμα κρίνεται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σκόπιμη, καθώς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αποτελούν σταθερή κατασκευή,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οποία δε μπορεί να  απομακρυνθεί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ευκολία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βανδαλισμού.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5430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Αντιθέτως,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περίπτωση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χρησιμοποιηθούν άλλα υλικά  προς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αντικατάσταση αυτών, όπως πέτρα,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απαιτείται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βαθύτερη  εκσκαφή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πακτωθούν,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χρήση τσιμέντου για τη  θεμελίωσή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τους,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μακροχρόνια συντήρηση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τους, καθώς θα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πιο «ευαίσθητα»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βανδαλισμών,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υψηλότερο κόστος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συντήρησης.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60705" algn="just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ανταποκριθεί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υλικό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όπως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πέτρα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αντίστοιχες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συνθήκες συγκράτησης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υλικών,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πρέπει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τριπλασιασθεί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πάχος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βάρος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φυτεμένων  επιφανειών είτε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μονοπατιών.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Άλλα στοιχεία οριοθέτησης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όπως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ξύλο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πιο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φιλικά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07085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περιβαλλοντικά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δεν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παρουσιάζουν καμία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αντοχή  μακροπρόθεσμα.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Όσων 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υφιστάμενα μονοπάτια,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τωρινή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3716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κατάσταση 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χαρακτηριστεί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υποβαθμισμένη 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επικίνδυνη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χρήστες. 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περισσότερα σημεία 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 αδιάβατα κυρίως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ανθρώπους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κινητικά προβλήματα,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άτομα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αναπηρικά καροτσάκια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ποδηλάτες,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ιδιαίτερα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μετά  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βροχοπτώσεις.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ανύπαρκτη αποστράγγιση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οι  λανθασμένες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κλίσεις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δημιουργούν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έντονα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διαρκώς  διαβρωτικά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φαινόμενα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έδαφος,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σημεία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συγκέντρωσης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91096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21977" y="474501"/>
            <a:ext cx="4662805" cy="98266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715">
              <a:lnSpc>
                <a:spcPts val="1610"/>
              </a:lnSpc>
              <a:spcBef>
                <a:spcPts val="40"/>
              </a:spcBef>
            </a:pPr>
            <a:r>
              <a:rPr sz="1400" spc="-5" dirty="0">
                <a:latin typeface="Times New Roman"/>
                <a:cs typeface="Times New Roman"/>
              </a:rPr>
              <a:t>λιμναζόντων </a:t>
            </a:r>
            <a:r>
              <a:rPr sz="1400" dirty="0">
                <a:latin typeface="Times New Roman"/>
                <a:cs typeface="Times New Roman"/>
              </a:rPr>
              <a:t>υδάτων, που </a:t>
            </a:r>
            <a:r>
              <a:rPr sz="1400" spc="-5" dirty="0">
                <a:latin typeface="Times New Roman"/>
                <a:cs typeface="Times New Roman"/>
              </a:rPr>
              <a:t>δυσκολεύουν την </a:t>
            </a:r>
            <a:r>
              <a:rPr sz="1400" dirty="0">
                <a:latin typeface="Times New Roman"/>
                <a:cs typeface="Times New Roman"/>
              </a:rPr>
              <a:t>κίνηση των  επισκεπτών και </a:t>
            </a:r>
            <a:r>
              <a:rPr sz="1400" spc="-5" dirty="0">
                <a:latin typeface="Times New Roman"/>
                <a:cs typeface="Times New Roman"/>
              </a:rPr>
              <a:t>αποτελούν εστίες μόλυνσης. </a:t>
            </a:r>
            <a:r>
              <a:rPr sz="1400" dirty="0">
                <a:latin typeface="Times New Roman"/>
                <a:cs typeface="Times New Roman"/>
              </a:rPr>
              <a:t>Τέλος,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η</a:t>
            </a:r>
            <a:endParaRPr sz="1400">
              <a:latin typeface="Times New Roman"/>
              <a:cs typeface="Times New Roman"/>
            </a:endParaRPr>
          </a:p>
          <a:p>
            <a:pPr marL="12700" marR="5715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επίστρωσή </a:t>
            </a:r>
            <a:r>
              <a:rPr sz="1400" dirty="0">
                <a:latin typeface="Times New Roman"/>
                <a:cs typeface="Times New Roman"/>
              </a:rPr>
              <a:t>τους με </a:t>
            </a:r>
            <a:r>
              <a:rPr sz="1400" spc="-10" dirty="0">
                <a:latin typeface="Times New Roman"/>
                <a:cs typeface="Times New Roman"/>
              </a:rPr>
              <a:t>το </a:t>
            </a:r>
            <a:r>
              <a:rPr sz="1400" dirty="0">
                <a:latin typeface="Times New Roman"/>
                <a:cs typeface="Times New Roman"/>
              </a:rPr>
              <a:t>θραυστό </a:t>
            </a:r>
            <a:r>
              <a:rPr sz="1400" spc="-5" dirty="0">
                <a:latin typeface="Times New Roman"/>
                <a:cs typeface="Times New Roman"/>
              </a:rPr>
              <a:t>υλικό </a:t>
            </a:r>
            <a:r>
              <a:rPr sz="1400" dirty="0">
                <a:latin typeface="Times New Roman"/>
                <a:cs typeface="Times New Roman"/>
              </a:rPr>
              <a:t>τα </a:t>
            </a:r>
            <a:r>
              <a:rPr sz="1400" spc="-5" dirty="0">
                <a:latin typeface="Times New Roman"/>
                <a:cs typeface="Times New Roman"/>
              </a:rPr>
              <a:t>καθιστά επικίνδυνα στις  </a:t>
            </a:r>
            <a:r>
              <a:rPr sz="1400" dirty="0">
                <a:latin typeface="Times New Roman"/>
                <a:cs typeface="Times New Roman"/>
              </a:rPr>
              <a:t>μικρές </a:t>
            </a:r>
            <a:r>
              <a:rPr sz="1400" spc="-5" dirty="0">
                <a:latin typeface="Times New Roman"/>
                <a:cs typeface="Times New Roman"/>
              </a:rPr>
              <a:t>ηλικίες, </a:t>
            </a:r>
            <a:r>
              <a:rPr sz="1400" dirty="0">
                <a:latin typeface="Times New Roman"/>
                <a:cs typeface="Times New Roman"/>
              </a:rPr>
              <a:t>ενώ καταπονεί </a:t>
            </a:r>
            <a:r>
              <a:rPr sz="1400" spc="-5" dirty="0">
                <a:latin typeface="Times New Roman"/>
                <a:cs typeface="Times New Roman"/>
              </a:rPr>
              <a:t>ιδιαίτερα </a:t>
            </a:r>
            <a:r>
              <a:rPr sz="1400" dirty="0">
                <a:latin typeface="Times New Roman"/>
                <a:cs typeface="Times New Roman"/>
              </a:rPr>
              <a:t>τα άτομα </a:t>
            </a:r>
            <a:r>
              <a:rPr sz="1400" spc="-5" dirty="0">
                <a:latin typeface="Times New Roman"/>
                <a:cs typeface="Times New Roman"/>
              </a:rPr>
              <a:t>που  </a:t>
            </a:r>
            <a:r>
              <a:rPr sz="1400" dirty="0">
                <a:latin typeface="Times New Roman"/>
                <a:cs typeface="Times New Roman"/>
              </a:rPr>
              <a:t>ασκούνται σε </a:t>
            </a:r>
            <a:r>
              <a:rPr sz="1400" spc="-5" dirty="0">
                <a:latin typeface="Times New Roman"/>
                <a:cs typeface="Times New Roman"/>
              </a:rPr>
              <a:t>καθημερινή </a:t>
            </a:r>
            <a:r>
              <a:rPr sz="1400" dirty="0">
                <a:latin typeface="Times New Roman"/>
                <a:cs typeface="Times New Roman"/>
              </a:rPr>
              <a:t>βάση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εκεί.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ts val="161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Η επαναφορά των </a:t>
            </a:r>
            <a:r>
              <a:rPr sz="1400" spc="-5" dirty="0">
                <a:latin typeface="Times New Roman"/>
                <a:cs typeface="Times New Roman"/>
              </a:rPr>
              <a:t>μονοπατιών </a:t>
            </a:r>
            <a:r>
              <a:rPr sz="1400" dirty="0">
                <a:latin typeface="Times New Roman"/>
                <a:cs typeface="Times New Roman"/>
              </a:rPr>
              <a:t>στην </a:t>
            </a:r>
            <a:r>
              <a:rPr sz="1400" spc="-5" dirty="0">
                <a:latin typeface="Times New Roman"/>
                <a:cs typeface="Times New Roman"/>
              </a:rPr>
              <a:t>προγενέστερη μορφή </a:t>
            </a:r>
            <a:r>
              <a:rPr sz="1400" dirty="0">
                <a:latin typeface="Times New Roman"/>
                <a:cs typeface="Times New Roman"/>
              </a:rPr>
              <a:t>τους,  δηλαδή σε απλά </a:t>
            </a:r>
            <a:r>
              <a:rPr sz="1400" spc="-5" dirty="0">
                <a:latin typeface="Times New Roman"/>
                <a:cs typeface="Times New Roman"/>
              </a:rPr>
              <a:t>χωμάτινα μονοπάτια (χωρίς </a:t>
            </a:r>
            <a:r>
              <a:rPr sz="1400" dirty="0">
                <a:latin typeface="Times New Roman"/>
                <a:cs typeface="Times New Roman"/>
              </a:rPr>
              <a:t>το </a:t>
            </a:r>
            <a:r>
              <a:rPr sz="1400" spc="-5" dirty="0">
                <a:latin typeface="Times New Roman"/>
                <a:cs typeface="Times New Roman"/>
              </a:rPr>
              <a:t>χαλίκι), χωρίς </a:t>
            </a:r>
            <a:r>
              <a:rPr sz="1400" dirty="0">
                <a:latin typeface="Times New Roman"/>
                <a:cs typeface="Times New Roman"/>
              </a:rPr>
              <a:t>να  βρεθεί λύση για τα θέματα </a:t>
            </a:r>
            <a:r>
              <a:rPr sz="1400" spc="-5" dirty="0">
                <a:latin typeface="Times New Roman"/>
                <a:cs typeface="Times New Roman"/>
              </a:rPr>
              <a:t>της αποστράγγισης, </a:t>
            </a:r>
            <a:r>
              <a:rPr sz="1400" dirty="0">
                <a:latin typeface="Times New Roman"/>
                <a:cs typeface="Times New Roman"/>
              </a:rPr>
              <a:t>θα συμβάλει  </a:t>
            </a:r>
            <a:r>
              <a:rPr sz="1400" spc="-5" dirty="0">
                <a:latin typeface="Times New Roman"/>
                <a:cs typeface="Times New Roman"/>
              </a:rPr>
              <a:t>ουσιαστικά </a:t>
            </a:r>
            <a:r>
              <a:rPr sz="1400" dirty="0">
                <a:latin typeface="Times New Roman"/>
                <a:cs typeface="Times New Roman"/>
              </a:rPr>
              <a:t>στην επανάφορά της </a:t>
            </a:r>
            <a:r>
              <a:rPr sz="1400" spc="-5" dirty="0">
                <a:latin typeface="Times New Roman"/>
                <a:cs typeface="Times New Roman"/>
              </a:rPr>
              <a:t>παρούσας </a:t>
            </a:r>
            <a:r>
              <a:rPr sz="1400" dirty="0">
                <a:latin typeface="Times New Roman"/>
                <a:cs typeface="Times New Roman"/>
              </a:rPr>
              <a:t>κατάστασης σε  </a:t>
            </a:r>
            <a:r>
              <a:rPr sz="1400" spc="-5" dirty="0">
                <a:latin typeface="Times New Roman"/>
                <a:cs typeface="Times New Roman"/>
              </a:rPr>
              <a:t>μικρό χρονικό διάστημα.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35"/>
              </a:lnSpc>
            </a:pPr>
            <a:r>
              <a:rPr sz="1400" spc="-5" dirty="0">
                <a:latin typeface="Times New Roman"/>
                <a:cs typeface="Times New Roman"/>
              </a:rPr>
              <a:t>Το προτεινόμενο υλικό επίστρωσης τόσο </a:t>
            </a:r>
            <a:r>
              <a:rPr sz="1400" dirty="0">
                <a:latin typeface="Times New Roman"/>
                <a:cs typeface="Times New Roman"/>
              </a:rPr>
              <a:t>για τα </a:t>
            </a:r>
            <a:r>
              <a:rPr sz="1400" spc="-5" dirty="0">
                <a:latin typeface="Times New Roman"/>
                <a:cs typeface="Times New Roman"/>
              </a:rPr>
              <a:t>μονοπάτια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και</a:t>
            </a:r>
            <a:endParaRPr sz="1400">
              <a:latin typeface="Times New Roman"/>
              <a:cs typeface="Times New Roman"/>
            </a:endParaRPr>
          </a:p>
          <a:p>
            <a:pPr marL="12700" marR="41910">
              <a:lnSpc>
                <a:spcPct val="9580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τα πλατώματα </a:t>
            </a:r>
            <a:r>
              <a:rPr sz="1400" spc="-5" dirty="0">
                <a:latin typeface="Times New Roman"/>
                <a:cs typeface="Times New Roman"/>
              </a:rPr>
              <a:t>στο δασικό </a:t>
            </a:r>
            <a:r>
              <a:rPr sz="1400" dirty="0">
                <a:latin typeface="Times New Roman"/>
                <a:cs typeface="Times New Roman"/>
              </a:rPr>
              <a:t>τμήμα, όσο </a:t>
            </a:r>
            <a:r>
              <a:rPr sz="1400" spc="-5" dirty="0">
                <a:latin typeface="Times New Roman"/>
                <a:cs typeface="Times New Roman"/>
              </a:rPr>
              <a:t>και </a:t>
            </a:r>
            <a:r>
              <a:rPr sz="1400" dirty="0">
                <a:latin typeface="Times New Roman"/>
                <a:cs typeface="Times New Roman"/>
              </a:rPr>
              <a:t>για το μεγαλύτερο  κομμάτι </a:t>
            </a:r>
            <a:r>
              <a:rPr sz="1400" spc="-5" dirty="0">
                <a:latin typeface="Times New Roman"/>
                <a:cs typeface="Times New Roman"/>
              </a:rPr>
              <a:t>της </a:t>
            </a:r>
            <a:r>
              <a:rPr sz="1400" dirty="0">
                <a:latin typeface="Times New Roman"/>
                <a:cs typeface="Times New Roman"/>
              </a:rPr>
              <a:t>νέας </a:t>
            </a:r>
            <a:r>
              <a:rPr sz="1400" spc="-5" dirty="0">
                <a:latin typeface="Times New Roman"/>
                <a:cs typeface="Times New Roman"/>
              </a:rPr>
              <a:t>διαμόρφωσης, είναι </a:t>
            </a:r>
            <a:r>
              <a:rPr sz="1400" dirty="0">
                <a:latin typeface="Times New Roman"/>
                <a:cs typeface="Times New Roman"/>
              </a:rPr>
              <a:t>ένα </a:t>
            </a:r>
            <a:r>
              <a:rPr sz="1400" b="1" u="heavy" spc="-5" dirty="0">
                <a:latin typeface="Times New Roman"/>
                <a:cs typeface="Times New Roman"/>
              </a:rPr>
              <a:t>χωμάτινο </a:t>
            </a:r>
            <a:r>
              <a:rPr sz="1400" b="1" u="heavy" dirty="0">
                <a:latin typeface="Times New Roman"/>
                <a:cs typeface="Times New Roman"/>
              </a:rPr>
              <a:t>δάπεδο</a:t>
            </a:r>
            <a:r>
              <a:rPr sz="1400" dirty="0">
                <a:latin typeface="Times New Roman"/>
                <a:cs typeface="Times New Roman"/>
              </a:rPr>
              <a:t>, το  μείγμα </a:t>
            </a:r>
            <a:r>
              <a:rPr sz="1400" spc="-5" dirty="0">
                <a:latin typeface="Times New Roman"/>
                <a:cs typeface="Times New Roman"/>
              </a:rPr>
              <a:t>του οποίου έχει </a:t>
            </a:r>
            <a:r>
              <a:rPr sz="1400" dirty="0">
                <a:latin typeface="Times New Roman"/>
                <a:cs typeface="Times New Roman"/>
              </a:rPr>
              <a:t>μόνο </a:t>
            </a:r>
            <a:r>
              <a:rPr sz="1400" u="sng" dirty="0">
                <a:latin typeface="Times New Roman"/>
                <a:cs typeface="Times New Roman"/>
              </a:rPr>
              <a:t>φυσικά υλικά </a:t>
            </a:r>
            <a:r>
              <a:rPr sz="1400" u="sng" spc="-5" dirty="0">
                <a:latin typeface="Times New Roman"/>
                <a:cs typeface="Times New Roman"/>
              </a:rPr>
              <a:t>και </a:t>
            </a:r>
            <a:r>
              <a:rPr sz="1400" u="sng" dirty="0">
                <a:latin typeface="Times New Roman"/>
                <a:cs typeface="Times New Roman"/>
              </a:rPr>
              <a:t>η τελική του  </a:t>
            </a:r>
            <a:r>
              <a:rPr sz="1400" u="sng" spc="-5" dirty="0">
                <a:latin typeface="Times New Roman"/>
                <a:cs typeface="Times New Roman"/>
              </a:rPr>
              <a:t>μορφή </a:t>
            </a:r>
            <a:r>
              <a:rPr sz="1400" u="sng" dirty="0">
                <a:latin typeface="Times New Roman"/>
                <a:cs typeface="Times New Roman"/>
              </a:rPr>
              <a:t>παραπέμπει σε </a:t>
            </a:r>
            <a:r>
              <a:rPr sz="1400" u="sng" spc="-5" dirty="0">
                <a:latin typeface="Times New Roman"/>
                <a:cs typeface="Times New Roman"/>
              </a:rPr>
              <a:t>απλό χωμάτινο δάπεδο</a:t>
            </a:r>
            <a:r>
              <a:rPr sz="1400" spc="-5" dirty="0">
                <a:latin typeface="Times New Roman"/>
                <a:cs typeface="Times New Roman"/>
              </a:rPr>
              <a:t>. Παρουσιάζει  </a:t>
            </a:r>
            <a:r>
              <a:rPr sz="1400" dirty="0">
                <a:latin typeface="Times New Roman"/>
                <a:cs typeface="Times New Roman"/>
              </a:rPr>
              <a:t>όμως </a:t>
            </a:r>
            <a:r>
              <a:rPr sz="1400" spc="-5" dirty="0">
                <a:latin typeface="Times New Roman"/>
                <a:cs typeface="Times New Roman"/>
              </a:rPr>
              <a:t>αυξημένη δυνατότητα απορρόφησης επιφανειακών  </a:t>
            </a:r>
            <a:r>
              <a:rPr sz="1400" dirty="0">
                <a:latin typeface="Times New Roman"/>
                <a:cs typeface="Times New Roman"/>
              </a:rPr>
              <a:t>υδάτων, η </a:t>
            </a:r>
            <a:r>
              <a:rPr sz="1400" spc="-5" dirty="0">
                <a:latin typeface="Times New Roman"/>
                <a:cs typeface="Times New Roman"/>
              </a:rPr>
              <a:t>οποία πολλαπλασιάζεται </a:t>
            </a:r>
            <a:r>
              <a:rPr sz="1400" dirty="0">
                <a:latin typeface="Times New Roman"/>
                <a:cs typeface="Times New Roman"/>
              </a:rPr>
              <a:t>με την προσθήκη βάσης </a:t>
            </a:r>
            <a:r>
              <a:rPr sz="1400" spc="-5" dirty="0">
                <a:latin typeface="Times New Roman"/>
                <a:cs typeface="Times New Roman"/>
              </a:rPr>
              <a:t>από  διαβαθμισμένο χαλίκι. </a:t>
            </a:r>
            <a:r>
              <a:rPr sz="1400" dirty="0">
                <a:latin typeface="Times New Roman"/>
                <a:cs typeface="Times New Roman"/>
              </a:rPr>
              <a:t>Ταυτόχρονα, το </a:t>
            </a:r>
            <a:r>
              <a:rPr sz="1400" spc="-5" dirty="0">
                <a:latin typeface="Times New Roman"/>
                <a:cs typeface="Times New Roman"/>
              </a:rPr>
              <a:t>διαβαθμισμένο </a:t>
            </a:r>
            <a:r>
              <a:rPr sz="1400" dirty="0">
                <a:latin typeface="Times New Roman"/>
                <a:cs typeface="Times New Roman"/>
              </a:rPr>
              <a:t>χαλίκι  κάτω από το υλικό </a:t>
            </a:r>
            <a:r>
              <a:rPr sz="1400" spc="-5" dirty="0">
                <a:latin typeface="Times New Roman"/>
                <a:cs typeface="Times New Roman"/>
              </a:rPr>
              <a:t>επίστρωσης </a:t>
            </a:r>
            <a:r>
              <a:rPr sz="1400" dirty="0">
                <a:latin typeface="Times New Roman"/>
                <a:cs typeface="Times New Roman"/>
              </a:rPr>
              <a:t>βοηθάει </a:t>
            </a:r>
            <a:r>
              <a:rPr sz="1400" spc="-5" dirty="0">
                <a:latin typeface="Times New Roman"/>
                <a:cs typeface="Times New Roman"/>
              </a:rPr>
              <a:t>στην χάραξη </a:t>
            </a:r>
            <a:r>
              <a:rPr sz="1400" dirty="0">
                <a:latin typeface="Times New Roman"/>
                <a:cs typeface="Times New Roman"/>
              </a:rPr>
              <a:t>των  </a:t>
            </a:r>
            <a:r>
              <a:rPr sz="1400" spc="-5" dirty="0">
                <a:latin typeface="Times New Roman"/>
                <a:cs typeface="Times New Roman"/>
              </a:rPr>
              <a:t>απαραίτητων </a:t>
            </a:r>
            <a:r>
              <a:rPr sz="1400" dirty="0">
                <a:latin typeface="Times New Roman"/>
                <a:cs typeface="Times New Roman"/>
              </a:rPr>
              <a:t>για </a:t>
            </a:r>
            <a:r>
              <a:rPr sz="1400" spc="-5" dirty="0">
                <a:latin typeface="Times New Roman"/>
                <a:cs typeface="Times New Roman"/>
              </a:rPr>
              <a:t>την </a:t>
            </a:r>
            <a:r>
              <a:rPr sz="1400" dirty="0">
                <a:latin typeface="Times New Roman"/>
                <a:cs typeface="Times New Roman"/>
              </a:rPr>
              <a:t>αποστράγγιση </a:t>
            </a:r>
            <a:r>
              <a:rPr sz="1400" spc="-5" dirty="0">
                <a:latin typeface="Times New Roman"/>
                <a:cs typeface="Times New Roman"/>
              </a:rPr>
              <a:t>κλίσεων </a:t>
            </a:r>
            <a:r>
              <a:rPr sz="1400" dirty="0">
                <a:latin typeface="Times New Roman"/>
                <a:cs typeface="Times New Roman"/>
              </a:rPr>
              <a:t>στα </a:t>
            </a:r>
            <a:r>
              <a:rPr sz="1400" spc="-5" dirty="0">
                <a:latin typeface="Times New Roman"/>
                <a:cs typeface="Times New Roman"/>
              </a:rPr>
              <a:t>μονοπάτια,  </a:t>
            </a:r>
            <a:r>
              <a:rPr sz="1400" dirty="0">
                <a:latin typeface="Times New Roman"/>
                <a:cs typeface="Times New Roman"/>
              </a:rPr>
              <a:t>ενώ </a:t>
            </a:r>
            <a:r>
              <a:rPr sz="1400" spc="-5" dirty="0">
                <a:latin typeface="Times New Roman"/>
                <a:cs typeface="Times New Roman"/>
              </a:rPr>
              <a:t>συγχρόνως αυξάνει την </a:t>
            </a:r>
            <a:r>
              <a:rPr sz="1400" dirty="0">
                <a:latin typeface="Times New Roman"/>
                <a:cs typeface="Times New Roman"/>
              </a:rPr>
              <a:t>αντοχή </a:t>
            </a:r>
            <a:r>
              <a:rPr sz="1400" spc="-5" dirty="0">
                <a:latin typeface="Times New Roman"/>
                <a:cs typeface="Times New Roman"/>
              </a:rPr>
              <a:t>του υλικού </a:t>
            </a:r>
            <a:r>
              <a:rPr sz="1400" dirty="0">
                <a:latin typeface="Times New Roman"/>
                <a:cs typeface="Times New Roman"/>
              </a:rPr>
              <a:t>στο βάρος </a:t>
            </a:r>
            <a:r>
              <a:rPr sz="1400" spc="-5" dirty="0">
                <a:latin typeface="Times New Roman"/>
                <a:cs typeface="Times New Roman"/>
              </a:rPr>
              <a:t>που  </a:t>
            </a:r>
            <a:r>
              <a:rPr sz="1400" dirty="0">
                <a:latin typeface="Times New Roman"/>
                <a:cs typeface="Times New Roman"/>
              </a:rPr>
              <a:t>μπορεί να </a:t>
            </a:r>
            <a:r>
              <a:rPr sz="1400" spc="-5" dirty="0">
                <a:latin typeface="Times New Roman"/>
                <a:cs typeface="Times New Roman"/>
              </a:rPr>
              <a:t>δεχθεί, </a:t>
            </a:r>
            <a:r>
              <a:rPr sz="1400" dirty="0">
                <a:latin typeface="Times New Roman"/>
                <a:cs typeface="Times New Roman"/>
              </a:rPr>
              <a:t>καθώς δεν θα </a:t>
            </a:r>
            <a:r>
              <a:rPr sz="1400" spc="-5" dirty="0">
                <a:latin typeface="Times New Roman"/>
                <a:cs typeface="Times New Roman"/>
              </a:rPr>
              <a:t>πρέπει </a:t>
            </a:r>
            <a:r>
              <a:rPr sz="1400" dirty="0">
                <a:latin typeface="Times New Roman"/>
                <a:cs typeface="Times New Roman"/>
              </a:rPr>
              <a:t>να ξεχνάμε ότι </a:t>
            </a:r>
            <a:r>
              <a:rPr sz="1400" spc="-10" dirty="0">
                <a:latin typeface="Times New Roman"/>
                <a:cs typeface="Times New Roman"/>
              </a:rPr>
              <a:t>το </a:t>
            </a:r>
            <a:r>
              <a:rPr sz="1400" spc="-5" dirty="0">
                <a:latin typeface="Times New Roman"/>
                <a:cs typeface="Times New Roman"/>
              </a:rPr>
              <a:t>δασικό  </a:t>
            </a:r>
            <a:r>
              <a:rPr sz="1400" dirty="0">
                <a:latin typeface="Times New Roman"/>
                <a:cs typeface="Times New Roman"/>
              </a:rPr>
              <a:t>τμήμα </a:t>
            </a:r>
            <a:r>
              <a:rPr sz="1400" spc="-5" dirty="0">
                <a:latin typeface="Times New Roman"/>
                <a:cs typeface="Times New Roman"/>
              </a:rPr>
              <a:t>του Πάρκου χρήζει </a:t>
            </a:r>
            <a:r>
              <a:rPr sz="1400" dirty="0">
                <a:latin typeface="Times New Roman"/>
                <a:cs typeface="Times New Roman"/>
              </a:rPr>
              <a:t>συντήρησης, η </a:t>
            </a:r>
            <a:r>
              <a:rPr sz="1400" spc="-5" dirty="0">
                <a:latin typeface="Times New Roman"/>
                <a:cs typeface="Times New Roman"/>
              </a:rPr>
              <a:t>οποία μπορεί </a:t>
            </a:r>
            <a:r>
              <a:rPr sz="1400" dirty="0">
                <a:latin typeface="Times New Roman"/>
                <a:cs typeface="Times New Roman"/>
              </a:rPr>
              <a:t>να </a:t>
            </a:r>
            <a:r>
              <a:rPr sz="1400" spc="-5" dirty="0">
                <a:latin typeface="Times New Roman"/>
                <a:cs typeface="Times New Roman"/>
              </a:rPr>
              <a:t>γίνει  μόνο </a:t>
            </a:r>
            <a:r>
              <a:rPr sz="1400" dirty="0">
                <a:latin typeface="Times New Roman"/>
                <a:cs typeface="Times New Roman"/>
              </a:rPr>
              <a:t>με </a:t>
            </a:r>
            <a:r>
              <a:rPr sz="1400" spc="-5" dirty="0">
                <a:latin typeface="Times New Roman"/>
                <a:cs typeface="Times New Roman"/>
              </a:rPr>
              <a:t>καλαθοφόρα </a:t>
            </a:r>
            <a:r>
              <a:rPr sz="1400" dirty="0">
                <a:latin typeface="Times New Roman"/>
                <a:cs typeface="Times New Roman"/>
              </a:rPr>
              <a:t>ανυψωτικά οχήματα ή φορτηγά,  </a:t>
            </a:r>
            <a:r>
              <a:rPr sz="1400" spc="-5" dirty="0">
                <a:latin typeface="Times New Roman"/>
                <a:cs typeface="Times New Roman"/>
              </a:rPr>
              <a:t>τουλάχιστον </a:t>
            </a:r>
            <a:r>
              <a:rPr sz="1400" dirty="0">
                <a:latin typeface="Times New Roman"/>
                <a:cs typeface="Times New Roman"/>
              </a:rPr>
              <a:t>σε </a:t>
            </a:r>
            <a:r>
              <a:rPr sz="1400" spc="-5" dirty="0">
                <a:latin typeface="Times New Roman"/>
                <a:cs typeface="Times New Roman"/>
              </a:rPr>
              <a:t>ετήσια </a:t>
            </a:r>
            <a:r>
              <a:rPr sz="1400" dirty="0">
                <a:latin typeface="Times New Roman"/>
                <a:cs typeface="Times New Roman"/>
              </a:rPr>
              <a:t>βάση. </a:t>
            </a:r>
            <a:r>
              <a:rPr sz="1400" spc="-5" dirty="0">
                <a:latin typeface="Times New Roman"/>
                <a:cs typeface="Times New Roman"/>
              </a:rPr>
              <a:t>Θα πρέπει </a:t>
            </a:r>
            <a:r>
              <a:rPr sz="1400" dirty="0">
                <a:latin typeface="Times New Roman"/>
                <a:cs typeface="Times New Roman"/>
              </a:rPr>
              <a:t>επίσης να επισημανθεί  η ανώδυνη επίλυση </a:t>
            </a:r>
            <a:r>
              <a:rPr sz="1400" spc="-5" dirty="0">
                <a:latin typeface="Times New Roman"/>
                <a:cs typeface="Times New Roman"/>
              </a:rPr>
              <a:t>του προβλήματος των </a:t>
            </a:r>
            <a:r>
              <a:rPr sz="1400" dirty="0">
                <a:latin typeface="Times New Roman"/>
                <a:cs typeface="Times New Roman"/>
              </a:rPr>
              <a:t>δικτύων, καθώς μέσω  της ανύψωσης των </a:t>
            </a:r>
            <a:r>
              <a:rPr sz="1400" spc="-5" dirty="0">
                <a:latin typeface="Times New Roman"/>
                <a:cs typeface="Times New Roman"/>
              </a:rPr>
              <a:t>μονοπατιών </a:t>
            </a:r>
            <a:r>
              <a:rPr sz="1400" dirty="0">
                <a:latin typeface="Times New Roman"/>
                <a:cs typeface="Times New Roman"/>
              </a:rPr>
              <a:t>και </a:t>
            </a:r>
            <a:r>
              <a:rPr sz="1400" spc="-5" dirty="0">
                <a:latin typeface="Times New Roman"/>
                <a:cs typeface="Times New Roman"/>
              </a:rPr>
              <a:t>της </a:t>
            </a:r>
            <a:r>
              <a:rPr sz="1400" dirty="0">
                <a:latin typeface="Times New Roman"/>
                <a:cs typeface="Times New Roman"/>
              </a:rPr>
              <a:t>εγκατάστασης σωλήνα  απ’ όπου θα </a:t>
            </a:r>
            <a:r>
              <a:rPr sz="1400" spc="-5" dirty="0">
                <a:latin typeface="Times New Roman"/>
                <a:cs typeface="Times New Roman"/>
              </a:rPr>
              <a:t>περνάνε </a:t>
            </a:r>
            <a:r>
              <a:rPr sz="1400" dirty="0">
                <a:latin typeface="Times New Roman"/>
                <a:cs typeface="Times New Roman"/>
              </a:rPr>
              <a:t>καλώδια και άλλες υποδομές για τον  </a:t>
            </a:r>
            <a:r>
              <a:rPr sz="1400" spc="-5" dirty="0">
                <a:latin typeface="Times New Roman"/>
                <a:cs typeface="Times New Roman"/>
              </a:rPr>
              <a:t>ηλεκτροφωτισμό, </a:t>
            </a:r>
            <a:r>
              <a:rPr sz="1400" u="sng" spc="-5" dirty="0">
                <a:latin typeface="Times New Roman"/>
                <a:cs typeface="Times New Roman"/>
              </a:rPr>
              <a:t>αποφεύγεται </a:t>
            </a:r>
            <a:r>
              <a:rPr sz="1400" u="sng" dirty="0">
                <a:latin typeface="Times New Roman"/>
                <a:cs typeface="Times New Roman"/>
              </a:rPr>
              <a:t>η εκσκαφή </a:t>
            </a:r>
            <a:r>
              <a:rPr sz="1400" u="sng" spc="-5" dirty="0">
                <a:latin typeface="Times New Roman"/>
                <a:cs typeface="Times New Roman"/>
              </a:rPr>
              <a:t>και </a:t>
            </a:r>
            <a:r>
              <a:rPr sz="1400" u="sng" dirty="0">
                <a:latin typeface="Times New Roman"/>
                <a:cs typeface="Times New Roman"/>
              </a:rPr>
              <a:t>πλήγωση των  </a:t>
            </a:r>
            <a:r>
              <a:rPr sz="1400" u="sng" spc="-5" dirty="0">
                <a:latin typeface="Times New Roman"/>
                <a:cs typeface="Times New Roman"/>
              </a:rPr>
              <a:t>ριζών </a:t>
            </a:r>
            <a:r>
              <a:rPr sz="1400" u="sng" dirty="0">
                <a:latin typeface="Times New Roman"/>
                <a:cs typeface="Times New Roman"/>
              </a:rPr>
              <a:t>των</a:t>
            </a:r>
            <a:r>
              <a:rPr sz="1400" u="sng" spc="-45" dirty="0">
                <a:latin typeface="Times New Roman"/>
                <a:cs typeface="Times New Roman"/>
              </a:rPr>
              <a:t> </a:t>
            </a:r>
            <a:r>
              <a:rPr sz="1400" u="sng" spc="-5" dirty="0">
                <a:latin typeface="Times New Roman"/>
                <a:cs typeface="Times New Roman"/>
              </a:rPr>
              <a:t>δέντρων</a:t>
            </a:r>
            <a:r>
              <a:rPr sz="1400" spc="-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80"/>
              </a:lnSpc>
            </a:pPr>
            <a:r>
              <a:rPr sz="1400" dirty="0">
                <a:latin typeface="Times New Roman"/>
                <a:cs typeface="Times New Roman"/>
              </a:rPr>
              <a:t>Με αυτό </a:t>
            </a:r>
            <a:r>
              <a:rPr sz="1400" spc="-5" dirty="0">
                <a:latin typeface="Times New Roman"/>
                <a:cs typeface="Times New Roman"/>
              </a:rPr>
              <a:t>τον τρόπο, </a:t>
            </a:r>
            <a:r>
              <a:rPr sz="1400" spc="-10" dirty="0">
                <a:latin typeface="Times New Roman"/>
                <a:cs typeface="Times New Roman"/>
              </a:rPr>
              <a:t>τα </a:t>
            </a:r>
            <a:r>
              <a:rPr sz="1400" spc="-5" dirty="0">
                <a:latin typeface="Times New Roman"/>
                <a:cs typeface="Times New Roman"/>
              </a:rPr>
              <a:t>μονοπάτια αποκτούν καθαρή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και</a:t>
            </a:r>
            <a:endParaRPr sz="1400">
              <a:latin typeface="Times New Roman"/>
              <a:cs typeface="Times New Roman"/>
            </a:endParaRPr>
          </a:p>
          <a:p>
            <a:pPr marL="12700" marR="157480">
              <a:lnSpc>
                <a:spcPct val="95800"/>
              </a:lnSpc>
              <a:spcBef>
                <a:spcPts val="40"/>
              </a:spcBef>
            </a:pPr>
            <a:r>
              <a:rPr sz="1400" spc="-5" dirty="0">
                <a:latin typeface="Times New Roman"/>
                <a:cs typeface="Times New Roman"/>
              </a:rPr>
              <a:t>ενοποιημένη εικόνα, </a:t>
            </a:r>
            <a:r>
              <a:rPr sz="1400" dirty="0">
                <a:latin typeface="Times New Roman"/>
                <a:cs typeface="Times New Roman"/>
              </a:rPr>
              <a:t>που παραπέμπει </a:t>
            </a:r>
            <a:r>
              <a:rPr sz="1400" spc="-5" dirty="0">
                <a:latin typeface="Times New Roman"/>
                <a:cs typeface="Times New Roman"/>
              </a:rPr>
              <a:t>στην </a:t>
            </a:r>
            <a:r>
              <a:rPr sz="1400" dirty="0">
                <a:latin typeface="Times New Roman"/>
                <a:cs typeface="Times New Roman"/>
              </a:rPr>
              <a:t>προγενέστερη  φυσική </a:t>
            </a:r>
            <a:r>
              <a:rPr sz="1400" spc="-5" dirty="0">
                <a:latin typeface="Times New Roman"/>
                <a:cs typeface="Times New Roman"/>
              </a:rPr>
              <a:t>τους </a:t>
            </a:r>
            <a:r>
              <a:rPr sz="1400" dirty="0">
                <a:latin typeface="Times New Roman"/>
                <a:cs typeface="Times New Roman"/>
              </a:rPr>
              <a:t>κατάσταση, </a:t>
            </a:r>
            <a:r>
              <a:rPr sz="1400" spc="-5" dirty="0">
                <a:latin typeface="Times New Roman"/>
                <a:cs typeface="Times New Roman"/>
              </a:rPr>
              <a:t>χωρίς επικίνδυνα </a:t>
            </a:r>
            <a:r>
              <a:rPr sz="1400" dirty="0">
                <a:latin typeface="Times New Roman"/>
                <a:cs typeface="Times New Roman"/>
              </a:rPr>
              <a:t>ή ολισθηρά σημεία,  </a:t>
            </a:r>
            <a:r>
              <a:rPr sz="1400" spc="-5" dirty="0">
                <a:latin typeface="Times New Roman"/>
                <a:cs typeface="Times New Roman"/>
              </a:rPr>
              <a:t>φιλόξενα προς </a:t>
            </a:r>
            <a:r>
              <a:rPr sz="1400" dirty="0">
                <a:latin typeface="Times New Roman"/>
                <a:cs typeface="Times New Roman"/>
              </a:rPr>
              <a:t>όλους τους χρήστες </a:t>
            </a:r>
            <a:r>
              <a:rPr sz="1400" spc="-5" dirty="0">
                <a:latin typeface="Times New Roman"/>
                <a:cs typeface="Times New Roman"/>
              </a:rPr>
              <a:t>και αποτελεσματικά </a:t>
            </a:r>
            <a:r>
              <a:rPr sz="1400" dirty="0">
                <a:latin typeface="Times New Roman"/>
                <a:cs typeface="Times New Roman"/>
              </a:rPr>
              <a:t>για τη  διευκόλυνση της </a:t>
            </a:r>
            <a:r>
              <a:rPr sz="1400" spc="-5" dirty="0">
                <a:latin typeface="Times New Roman"/>
                <a:cs typeface="Times New Roman"/>
              </a:rPr>
              <a:t>συντήρησης </a:t>
            </a:r>
            <a:r>
              <a:rPr sz="1400" dirty="0">
                <a:latin typeface="Times New Roman"/>
                <a:cs typeface="Times New Roman"/>
              </a:rPr>
              <a:t>του </a:t>
            </a:r>
            <a:r>
              <a:rPr sz="1400" spc="-5" dirty="0">
                <a:latin typeface="Times New Roman"/>
                <a:cs typeface="Times New Roman"/>
              </a:rPr>
              <a:t>υπάρχοντος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πρασίνου.</a:t>
            </a:r>
            <a:endParaRPr sz="1400">
              <a:latin typeface="Times New Roman"/>
              <a:cs typeface="Times New Roman"/>
            </a:endParaRPr>
          </a:p>
          <a:p>
            <a:pPr marL="12700" marR="255904">
              <a:lnSpc>
                <a:spcPts val="1610"/>
              </a:lnSpc>
              <a:spcBef>
                <a:spcPts val="40"/>
              </a:spcBef>
            </a:pPr>
            <a:r>
              <a:rPr sz="1400" spc="-5" dirty="0">
                <a:latin typeface="Times New Roman"/>
                <a:cs typeface="Times New Roman"/>
              </a:rPr>
              <a:t>Τα μικρά κράσπεδα, </a:t>
            </a:r>
            <a:r>
              <a:rPr sz="1400" dirty="0">
                <a:latin typeface="Times New Roman"/>
                <a:cs typeface="Times New Roman"/>
              </a:rPr>
              <a:t>που </a:t>
            </a:r>
            <a:r>
              <a:rPr sz="1400" spc="-5" dirty="0">
                <a:latin typeface="Times New Roman"/>
                <a:cs typeface="Times New Roman"/>
              </a:rPr>
              <a:t>προτείνονται </a:t>
            </a:r>
            <a:r>
              <a:rPr sz="1400" dirty="0">
                <a:latin typeface="Times New Roman"/>
                <a:cs typeface="Times New Roman"/>
              </a:rPr>
              <a:t>στα </a:t>
            </a:r>
            <a:r>
              <a:rPr sz="1400" spc="-5" dirty="0">
                <a:latin typeface="Times New Roman"/>
                <a:cs typeface="Times New Roman"/>
              </a:rPr>
              <a:t>όρια </a:t>
            </a:r>
            <a:r>
              <a:rPr sz="1400" dirty="0">
                <a:latin typeface="Times New Roman"/>
                <a:cs typeface="Times New Roman"/>
              </a:rPr>
              <a:t>των  </a:t>
            </a:r>
            <a:r>
              <a:rPr sz="1400" spc="-5" dirty="0">
                <a:latin typeface="Times New Roman"/>
                <a:cs typeface="Times New Roman"/>
              </a:rPr>
              <a:t>μονοπατιών, τοποθετούνται καθαρά </a:t>
            </a:r>
            <a:r>
              <a:rPr sz="1400" dirty="0">
                <a:latin typeface="Times New Roman"/>
                <a:cs typeface="Times New Roman"/>
              </a:rPr>
              <a:t>για </a:t>
            </a:r>
            <a:r>
              <a:rPr sz="1400" spc="-5" dirty="0">
                <a:latin typeface="Times New Roman"/>
                <a:cs typeface="Times New Roman"/>
              </a:rPr>
              <a:t>την </a:t>
            </a:r>
            <a:r>
              <a:rPr sz="1400" dirty="0">
                <a:latin typeface="Times New Roman"/>
                <a:cs typeface="Times New Roman"/>
              </a:rPr>
              <a:t>οριοθέτηση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τόσο</a:t>
            </a:r>
            <a:endParaRPr sz="1400">
              <a:latin typeface="Times New Roman"/>
              <a:cs typeface="Times New Roman"/>
            </a:endParaRPr>
          </a:p>
          <a:p>
            <a:pPr marL="12700" marR="52705">
              <a:lnSpc>
                <a:spcPts val="161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του </a:t>
            </a:r>
            <a:r>
              <a:rPr sz="1400" spc="-5" dirty="0">
                <a:latin typeface="Times New Roman"/>
                <a:cs typeface="Times New Roman"/>
              </a:rPr>
              <a:t>υλικού επίστρωσης, </a:t>
            </a:r>
            <a:r>
              <a:rPr sz="1400" dirty="0">
                <a:latin typeface="Times New Roman"/>
                <a:cs typeface="Times New Roman"/>
              </a:rPr>
              <a:t>όσο </a:t>
            </a:r>
            <a:r>
              <a:rPr sz="1400" spc="-5" dirty="0">
                <a:latin typeface="Times New Roman"/>
                <a:cs typeface="Times New Roman"/>
              </a:rPr>
              <a:t>και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φυσικών κροκάλων, </a:t>
            </a:r>
            <a:r>
              <a:rPr sz="1400" dirty="0">
                <a:latin typeface="Times New Roman"/>
                <a:cs typeface="Times New Roman"/>
              </a:rPr>
              <a:t>οι  οποίες </a:t>
            </a:r>
            <a:r>
              <a:rPr sz="1400" spc="-5" dirty="0">
                <a:latin typeface="Times New Roman"/>
                <a:cs typeface="Times New Roman"/>
              </a:rPr>
              <a:t>πληρώνουν </a:t>
            </a:r>
            <a:r>
              <a:rPr sz="1400" dirty="0">
                <a:latin typeface="Times New Roman"/>
                <a:cs typeface="Times New Roman"/>
              </a:rPr>
              <a:t>τα </a:t>
            </a:r>
            <a:r>
              <a:rPr sz="1400" spc="-5" dirty="0">
                <a:latin typeface="Times New Roman"/>
                <a:cs typeface="Times New Roman"/>
              </a:rPr>
              <a:t>μικρά φρεάτια </a:t>
            </a:r>
            <a:r>
              <a:rPr sz="1400" dirty="0">
                <a:latin typeface="Times New Roman"/>
                <a:cs typeface="Times New Roman"/>
              </a:rPr>
              <a:t>που </a:t>
            </a:r>
            <a:r>
              <a:rPr sz="1400" spc="-5" dirty="0">
                <a:latin typeface="Times New Roman"/>
                <a:cs typeface="Times New Roman"/>
              </a:rPr>
              <a:t>κρίθηκαν απαραίτητα  </a:t>
            </a:r>
            <a:r>
              <a:rPr sz="1400" dirty="0">
                <a:latin typeface="Times New Roman"/>
                <a:cs typeface="Times New Roman"/>
              </a:rPr>
              <a:t>στην μελέτη </a:t>
            </a:r>
            <a:r>
              <a:rPr sz="1400" spc="-5" dirty="0">
                <a:latin typeface="Times New Roman"/>
                <a:cs typeface="Times New Roman"/>
              </a:rPr>
              <a:t>αποστράγγισης. </a:t>
            </a:r>
            <a:r>
              <a:rPr sz="1400" dirty="0">
                <a:latin typeface="Times New Roman"/>
                <a:cs typeface="Times New Roman"/>
              </a:rPr>
              <a:t>Με την </a:t>
            </a:r>
            <a:r>
              <a:rPr sz="1400" spc="-5" dirty="0">
                <a:latin typeface="Times New Roman"/>
                <a:cs typeface="Times New Roman"/>
              </a:rPr>
              <a:t>υπερύψωση της </a:t>
            </a:r>
            <a:r>
              <a:rPr sz="1400" dirty="0">
                <a:latin typeface="Times New Roman"/>
                <a:cs typeface="Times New Roman"/>
              </a:rPr>
              <a:t>στάθμης  των </a:t>
            </a:r>
            <a:r>
              <a:rPr sz="1400" spc="-5" dirty="0">
                <a:latin typeface="Times New Roman"/>
                <a:cs typeface="Times New Roman"/>
              </a:rPr>
              <a:t>μονοπατιών </a:t>
            </a:r>
            <a:r>
              <a:rPr sz="1400" dirty="0">
                <a:latin typeface="Times New Roman"/>
                <a:cs typeface="Times New Roman"/>
              </a:rPr>
              <a:t>κατά 0,20μ, δηλαδή όσο </a:t>
            </a:r>
            <a:r>
              <a:rPr sz="1400" spc="-5" dirty="0">
                <a:latin typeface="Times New Roman"/>
                <a:cs typeface="Times New Roman"/>
              </a:rPr>
              <a:t>ένα </a:t>
            </a:r>
            <a:r>
              <a:rPr sz="1400" dirty="0">
                <a:latin typeface="Times New Roman"/>
                <a:cs typeface="Times New Roman"/>
              </a:rPr>
              <a:t>σκαλοπάτι, η  </a:t>
            </a:r>
            <a:r>
              <a:rPr sz="1400" spc="-5" dirty="0">
                <a:latin typeface="Times New Roman"/>
                <a:cs typeface="Times New Roman"/>
              </a:rPr>
              <a:t>οποία </a:t>
            </a:r>
            <a:r>
              <a:rPr sz="1400" dirty="0">
                <a:latin typeface="Times New Roman"/>
                <a:cs typeface="Times New Roman"/>
              </a:rPr>
              <a:t>γίνεται </a:t>
            </a:r>
            <a:r>
              <a:rPr sz="1400" spc="-5" dirty="0">
                <a:latin typeface="Times New Roman"/>
                <a:cs typeface="Times New Roman"/>
              </a:rPr>
              <a:t>για </a:t>
            </a:r>
            <a:r>
              <a:rPr sz="1400" dirty="0">
                <a:latin typeface="Times New Roman"/>
                <a:cs typeface="Times New Roman"/>
              </a:rPr>
              <a:t>την </a:t>
            </a:r>
            <a:r>
              <a:rPr sz="1400" spc="-5" dirty="0">
                <a:latin typeface="Times New Roman"/>
                <a:cs typeface="Times New Roman"/>
              </a:rPr>
              <a:t>προστασία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ριζών </a:t>
            </a:r>
            <a:r>
              <a:rPr sz="1400" dirty="0">
                <a:latin typeface="Times New Roman"/>
                <a:cs typeface="Times New Roman"/>
              </a:rPr>
              <a:t>που </a:t>
            </a:r>
            <a:r>
              <a:rPr sz="1400" spc="-5" dirty="0">
                <a:latin typeface="Times New Roman"/>
                <a:cs typeface="Times New Roman"/>
              </a:rPr>
              <a:t>έχουν </a:t>
            </a:r>
            <a:r>
              <a:rPr sz="1400" dirty="0">
                <a:latin typeface="Times New Roman"/>
                <a:cs typeface="Times New Roman"/>
              </a:rPr>
              <a:t>επεκταθεί  εντός των </a:t>
            </a:r>
            <a:r>
              <a:rPr sz="1400" spc="-5" dirty="0">
                <a:latin typeface="Times New Roman"/>
                <a:cs typeface="Times New Roman"/>
              </a:rPr>
              <a:t>ορίων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μονοπατιών, </a:t>
            </a:r>
            <a:r>
              <a:rPr sz="1400" dirty="0">
                <a:latin typeface="Times New Roman"/>
                <a:cs typeface="Times New Roman"/>
              </a:rPr>
              <a:t>ο μόνος ασφαλής </a:t>
            </a:r>
            <a:r>
              <a:rPr sz="1400" spc="-5" dirty="0">
                <a:latin typeface="Times New Roman"/>
                <a:cs typeface="Times New Roman"/>
              </a:rPr>
              <a:t>τρόπος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για</a:t>
            </a:r>
            <a:endParaRPr sz="1400">
              <a:latin typeface="Times New Roman"/>
              <a:cs typeface="Times New Roman"/>
            </a:endParaRPr>
          </a:p>
          <a:p>
            <a:pPr marL="12700" marR="344805">
              <a:lnSpc>
                <a:spcPts val="161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να συγκρατηθούν τα νέα υλικά </a:t>
            </a:r>
            <a:r>
              <a:rPr sz="1400" spc="-5" dirty="0">
                <a:latin typeface="Times New Roman"/>
                <a:cs typeface="Times New Roman"/>
              </a:rPr>
              <a:t>είναι </a:t>
            </a:r>
            <a:r>
              <a:rPr sz="1400" dirty="0">
                <a:latin typeface="Times New Roman"/>
                <a:cs typeface="Times New Roman"/>
              </a:rPr>
              <a:t>μέσω κρασπέδων από  οπλισμένο </a:t>
            </a:r>
            <a:r>
              <a:rPr sz="1400" spc="-5" dirty="0">
                <a:latin typeface="Times New Roman"/>
                <a:cs typeface="Times New Roman"/>
              </a:rPr>
              <a:t>σκυρόδεμα. Τα </a:t>
            </a:r>
            <a:r>
              <a:rPr sz="1400" dirty="0">
                <a:latin typeface="Times New Roman"/>
                <a:cs typeface="Times New Roman"/>
              </a:rPr>
              <a:t>συγκεκριμένα τοιχία μπορούν τα  </a:t>
            </a:r>
            <a:r>
              <a:rPr sz="1400" spc="-5" dirty="0">
                <a:latin typeface="Times New Roman"/>
                <a:cs typeface="Times New Roman"/>
              </a:rPr>
              <a:t>διακοπούν </a:t>
            </a:r>
            <a:r>
              <a:rPr sz="1400" dirty="0">
                <a:latin typeface="Times New Roman"/>
                <a:cs typeface="Times New Roman"/>
              </a:rPr>
              <a:t>σημειακά σε </a:t>
            </a:r>
            <a:r>
              <a:rPr sz="1400" spc="-5" dirty="0">
                <a:latin typeface="Times New Roman"/>
                <a:cs typeface="Times New Roman"/>
              </a:rPr>
              <a:t>περίπτωση </a:t>
            </a:r>
            <a:r>
              <a:rPr sz="1400" dirty="0">
                <a:latin typeface="Times New Roman"/>
                <a:cs typeface="Times New Roman"/>
              </a:rPr>
              <a:t>που </a:t>
            </a:r>
            <a:r>
              <a:rPr sz="1400" spc="-5" dirty="0">
                <a:latin typeface="Times New Roman"/>
                <a:cs typeface="Times New Roman"/>
              </a:rPr>
              <a:t>συναντήσουν ριζικό  </a:t>
            </a:r>
            <a:r>
              <a:rPr sz="1400" dirty="0">
                <a:latin typeface="Times New Roman"/>
                <a:cs typeface="Times New Roman"/>
              </a:rPr>
              <a:t>σύστημα, ενώ οι </a:t>
            </a:r>
            <a:r>
              <a:rPr sz="1400" spc="-5" dirty="0">
                <a:latin typeface="Times New Roman"/>
                <a:cs typeface="Times New Roman"/>
              </a:rPr>
              <a:t>εκσκαφές </a:t>
            </a:r>
            <a:r>
              <a:rPr sz="1400" dirty="0">
                <a:latin typeface="Times New Roman"/>
                <a:cs typeface="Times New Roman"/>
              </a:rPr>
              <a:t>για </a:t>
            </a:r>
            <a:r>
              <a:rPr sz="1400" spc="-5" dirty="0">
                <a:latin typeface="Times New Roman"/>
                <a:cs typeface="Times New Roman"/>
              </a:rPr>
              <a:t>την εγκατάστασή </a:t>
            </a:r>
            <a:r>
              <a:rPr sz="1400" dirty="0">
                <a:latin typeface="Times New Roman"/>
                <a:cs typeface="Times New Roman"/>
              </a:rPr>
              <a:t>τους </a:t>
            </a:r>
            <a:r>
              <a:rPr sz="1400" spc="-5" dirty="0">
                <a:latin typeface="Times New Roman"/>
                <a:cs typeface="Times New Roman"/>
              </a:rPr>
              <a:t>είναι  </a:t>
            </a:r>
            <a:r>
              <a:rPr sz="1400" dirty="0">
                <a:latin typeface="Times New Roman"/>
                <a:cs typeface="Times New Roman"/>
              </a:rPr>
              <a:t>ελάχιστες έως μηδαμινές. Τέλος, το </a:t>
            </a:r>
            <a:r>
              <a:rPr sz="1400" spc="-5" dirty="0">
                <a:latin typeface="Times New Roman"/>
                <a:cs typeface="Times New Roman"/>
              </a:rPr>
              <a:t>νερό που </a:t>
            </a:r>
            <a:r>
              <a:rPr sz="1400" dirty="0">
                <a:latin typeface="Times New Roman"/>
                <a:cs typeface="Times New Roman"/>
              </a:rPr>
              <a:t>θα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απορρέει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5987" y="478535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33272" y="478535"/>
            <a:ext cx="1175385" cy="0"/>
          </a:xfrm>
          <a:custGeom>
            <a:avLst/>
            <a:gdLst/>
            <a:ahLst/>
            <a:cxnLst/>
            <a:rect l="l" t="t" r="r" b="b"/>
            <a:pathLst>
              <a:path w="1175385">
                <a:moveTo>
                  <a:pt x="0" y="0"/>
                </a:moveTo>
                <a:lnTo>
                  <a:pt x="117530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14626" y="478535"/>
            <a:ext cx="1079500" cy="0"/>
          </a:xfrm>
          <a:custGeom>
            <a:avLst/>
            <a:gdLst/>
            <a:ahLst/>
            <a:cxnLst/>
            <a:rect l="l" t="t" r="r" b="b"/>
            <a:pathLst>
              <a:path w="1079500">
                <a:moveTo>
                  <a:pt x="0" y="0"/>
                </a:moveTo>
                <a:lnTo>
                  <a:pt x="1078991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99714" y="478535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56910" y="478535"/>
            <a:ext cx="2446655" cy="0"/>
          </a:xfrm>
          <a:custGeom>
            <a:avLst/>
            <a:gdLst/>
            <a:ahLst/>
            <a:cxnLst/>
            <a:rect l="l" t="t" r="r" b="b"/>
            <a:pathLst>
              <a:path w="2446654">
                <a:moveTo>
                  <a:pt x="0" y="0"/>
                </a:moveTo>
                <a:lnTo>
                  <a:pt x="2446273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9281" y="478535"/>
            <a:ext cx="1953895" cy="0"/>
          </a:xfrm>
          <a:custGeom>
            <a:avLst/>
            <a:gdLst/>
            <a:ahLst/>
            <a:cxnLst/>
            <a:rect l="l" t="t" r="r" b="b"/>
            <a:pathLst>
              <a:path w="1953895">
                <a:moveTo>
                  <a:pt x="0" y="0"/>
                </a:moveTo>
                <a:lnTo>
                  <a:pt x="195376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669144" y="478535"/>
            <a:ext cx="4770755" cy="0"/>
          </a:xfrm>
          <a:custGeom>
            <a:avLst/>
            <a:gdLst/>
            <a:ahLst/>
            <a:cxnLst/>
            <a:rect l="l" t="t" r="r" b="b"/>
            <a:pathLst>
              <a:path w="4770755">
                <a:moveTo>
                  <a:pt x="0" y="0"/>
                </a:moveTo>
                <a:lnTo>
                  <a:pt x="4770755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2940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989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989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5987" y="10299192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30224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7175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33272" y="10299192"/>
            <a:ext cx="1175385" cy="0"/>
          </a:xfrm>
          <a:custGeom>
            <a:avLst/>
            <a:gdLst/>
            <a:ahLst/>
            <a:cxnLst/>
            <a:rect l="l" t="t" r="r" b="b"/>
            <a:pathLst>
              <a:path w="1175385">
                <a:moveTo>
                  <a:pt x="0" y="0"/>
                </a:moveTo>
                <a:lnTo>
                  <a:pt x="117530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211577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208529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214626" y="10299192"/>
            <a:ext cx="1079500" cy="0"/>
          </a:xfrm>
          <a:custGeom>
            <a:avLst/>
            <a:gdLst/>
            <a:ahLst/>
            <a:cxnLst/>
            <a:rect l="l" t="t" r="r" b="b"/>
            <a:pathLst>
              <a:path w="1079500">
                <a:moveTo>
                  <a:pt x="0" y="0"/>
                </a:moveTo>
                <a:lnTo>
                  <a:pt x="1078991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96666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93617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99714" y="10299192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53863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50815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256910" y="10299192"/>
            <a:ext cx="2446655" cy="0"/>
          </a:xfrm>
          <a:custGeom>
            <a:avLst/>
            <a:gdLst/>
            <a:ahLst/>
            <a:cxnLst/>
            <a:rect l="l" t="t" r="r" b="b"/>
            <a:pathLst>
              <a:path w="2446654">
                <a:moveTo>
                  <a:pt x="0" y="0"/>
                </a:moveTo>
                <a:lnTo>
                  <a:pt x="2446273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706232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03184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709281" y="10299192"/>
            <a:ext cx="1953895" cy="0"/>
          </a:xfrm>
          <a:custGeom>
            <a:avLst/>
            <a:gdLst/>
            <a:ahLst/>
            <a:cxnLst/>
            <a:rect l="l" t="t" r="r" b="b"/>
            <a:pathLst>
              <a:path w="1953895">
                <a:moveTo>
                  <a:pt x="0" y="0"/>
                </a:moveTo>
                <a:lnTo>
                  <a:pt x="195376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666096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663048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669144" y="10299192"/>
            <a:ext cx="4770755" cy="0"/>
          </a:xfrm>
          <a:custGeom>
            <a:avLst/>
            <a:gdLst/>
            <a:ahLst/>
            <a:cxnLst/>
            <a:rect l="l" t="t" r="r" b="b"/>
            <a:pathLst>
              <a:path w="4770755">
                <a:moveTo>
                  <a:pt x="0" y="0"/>
                </a:moveTo>
                <a:lnTo>
                  <a:pt x="477075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4442947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4439900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439900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5001" y="6008496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70">
                <a:moveTo>
                  <a:pt x="0" y="204215"/>
                </a:moveTo>
                <a:lnTo>
                  <a:pt x="1860803" y="204215"/>
                </a:lnTo>
                <a:lnTo>
                  <a:pt x="1860803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16389" y="6008496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70">
                <a:moveTo>
                  <a:pt x="0" y="204215"/>
                </a:moveTo>
                <a:lnTo>
                  <a:pt x="4676266" y="204215"/>
                </a:lnTo>
                <a:lnTo>
                  <a:pt x="4676266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07401" y="7855965"/>
            <a:ext cx="1708785" cy="204470"/>
          </a:xfrm>
          <a:custGeom>
            <a:avLst/>
            <a:gdLst/>
            <a:ahLst/>
            <a:cxnLst/>
            <a:rect l="l" t="t" r="r" b="b"/>
            <a:pathLst>
              <a:path w="1708784" h="204470">
                <a:moveTo>
                  <a:pt x="0" y="204215"/>
                </a:moveTo>
                <a:lnTo>
                  <a:pt x="1708403" y="204215"/>
                </a:lnTo>
                <a:lnTo>
                  <a:pt x="1708403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55001" y="7855965"/>
            <a:ext cx="18415" cy="204470"/>
          </a:xfrm>
          <a:custGeom>
            <a:avLst/>
            <a:gdLst/>
            <a:ahLst/>
            <a:cxnLst/>
            <a:rect l="l" t="t" r="r" b="b"/>
            <a:pathLst>
              <a:path w="18415" h="204470">
                <a:moveTo>
                  <a:pt x="0" y="204215"/>
                </a:moveTo>
                <a:lnTo>
                  <a:pt x="18288" y="204215"/>
                </a:lnTo>
                <a:lnTo>
                  <a:pt x="18288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73289" y="7855965"/>
            <a:ext cx="134620" cy="204470"/>
          </a:xfrm>
          <a:custGeom>
            <a:avLst/>
            <a:gdLst/>
            <a:ahLst/>
            <a:cxnLst/>
            <a:rect l="l" t="t" r="r" b="b"/>
            <a:pathLst>
              <a:path w="134620" h="204470">
                <a:moveTo>
                  <a:pt x="0" y="204215"/>
                </a:moveTo>
                <a:lnTo>
                  <a:pt x="134111" y="204215"/>
                </a:lnTo>
                <a:lnTo>
                  <a:pt x="134111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716389" y="7855965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70">
                <a:moveTo>
                  <a:pt x="0" y="204215"/>
                </a:moveTo>
                <a:lnTo>
                  <a:pt x="4676266" y="204215"/>
                </a:lnTo>
                <a:lnTo>
                  <a:pt x="4676266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59891" y="475487"/>
          <a:ext cx="13780005" cy="96301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81353"/>
                <a:gridCol w="1085088"/>
                <a:gridCol w="1957197"/>
                <a:gridCol w="2452369"/>
                <a:gridCol w="1959863"/>
                <a:gridCol w="4776851"/>
              </a:tblGrid>
              <a:tr h="552691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επιφανειακά,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κατευθύνεται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υφιστάμενο πράσινο,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1785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συμβάλλοντας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έτσι στη φυσική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άρδευση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υπάρχοντος  φυτικού υλικού και την επιβίωσή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χυτό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υδατοπερατό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σκυρόδεμα,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προτείνεται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σε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συγκεκριμένα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239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u="sng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περιορισμένα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σημεία της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διαμόρφωσης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έκταση των  οποίων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μελετήθηκε κατάλληλα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έτσι ώστε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 πρόσβαση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οχήματα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εκτάκτου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ανάγκης,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επιλύοντας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πρόβλημα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πυρόσβεσης. Το ανωτέρω υλικό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έχει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ίδιες  ιδιότητες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χωμάτινο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δάπεδο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(απορροφά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επιφανειακά  ύδατα,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διαστρώνεται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πάνω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διαβαθμισμένο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χαλίκι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όχι  πλάκα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από σκυρόδεμα και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δεν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οπλισμένο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) ενώ  συγχρόνως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παρουσιάζει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μεγαλύτερη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αντοχή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βάρος, έτσι ώστε  να μην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καταστρέφεται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χρήζει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συντήρησης κάθε φορά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όχημα βαρέως τύπου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(πυροσβετικό, ασθενοφόρο) χρειαστεί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εισέλθει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Πάρκο. Επίσης,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πορώδες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ανοιχτού  χρώματος έτσι ώστε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απαραίτητη  ανακλαστικότητα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 ηλιακή ακτινοβολία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ο υψηλός  συντελεστής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εκπομπής υπέρυθρης ακτινοβολίας.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Τέλος,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στιγμή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τοποθετείται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μαλακό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υπόστρωμα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επιτυγχάνεται η  χαμηλή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επιφανειακή θερμοκρασία,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οι φυτεύσεις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δεντροστοιχιών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μεγαλύτερό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μήκος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σκίασή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συμβάλλει στη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θερμική άνεση των  χρηστών.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Όλα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υλικά επίστρωσης θεωρούνται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μαλακά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668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δημιουργούν σκληρές επιφάνειες από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άσφαλτο,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τσιμέντο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 πλακόστρωση,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σύμφωνα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ΦΕΚ 1528/21-06-2013, άρθρο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3,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6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§1Ε.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47468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67310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Σήμανση με την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ονομασία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τα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φυτολογικά στοιχεία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κάθε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δέντρου και θάμνου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(6)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398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σήμανση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σημαντικών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αντιπροσωπευτικών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δένδρων και  θάμνων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σαφώς επιθυμητή.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Παρόλα αυτά,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σήμανση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όλων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δένδρων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θάμνων 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ήταν αντιαισθητική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κοστοβόρα. Θα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μπορούσαν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σημανθούν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αντιπροσωπευτικά  άτομα κάθε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είδους,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εντάσσονταν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κάποια  εκπαιδευτική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περιβαλλοντική διαδρομή,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μπορέσει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αποφασισθεί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ορισθεί αργότερα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τον φορέα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Διαχείρισης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55774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238125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Κατάργηση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τεχνητής  λίμνης και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νερό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των  πιδάκων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ανακυκλώνεται.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(3)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0256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ύπαρξη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ελεύθερων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επιφανειών νερού είναι απαραίτητες για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τέτοιου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είδους αναπλάσεις,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Παθητικές Μέθοδοι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Δροσισμού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αρχικά, αλλά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πανίδα του 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(πουλιά, μικρά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θηλαστικά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κτλ).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57175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ΟΔΗΓΟ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ΜΕΛΕΤΩΝ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Προγράμματος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Βιοκλιματικών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Αναβαθμίσεων Δημόσιων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Ανοικτών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Χώρων: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38125">
                        <a:lnSpc>
                          <a:spcPts val="1610"/>
                        </a:lnSpc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νερό αποτελεί στοιχείο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οποίο μπορεί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 επηρεάσει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το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μικροκλίμα και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βελτιώσει τις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συνθήκες θερμικής άνεσης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που  επικρατούν στους υπαίθριους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αστικούς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χώρους κατά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τις θερμές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περιόδους.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μέγεθος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της επίδρασης του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νερού στο</a:t>
                      </a:r>
                      <a:r>
                        <a:rPr sz="1400" i="1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μικροκλίμα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4736" y="475436"/>
            <a:ext cx="13673455" cy="1021715"/>
          </a:xfrm>
          <a:prstGeom prst="rect">
            <a:avLst/>
          </a:prstGeom>
          <a:solidFill>
            <a:srgbClr val="BEBEBE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7930"/>
              </a:lnSpc>
            </a:pPr>
            <a:r>
              <a:rPr spc="-5" dirty="0"/>
              <a:t>1. </a:t>
            </a:r>
            <a:r>
              <a:rPr dirty="0"/>
              <a:t>ΛΥΜΠΟΥΡΙΔΗΣ</a:t>
            </a:r>
            <a:r>
              <a:rPr spc="-70" dirty="0"/>
              <a:t> </a:t>
            </a:r>
            <a:r>
              <a:rPr spc="-5" dirty="0"/>
              <a:t>ΔΗΜΗΤΡΙΟΣ</a:t>
            </a:r>
          </a:p>
        </p:txBody>
      </p:sp>
      <p:sp>
        <p:nvSpPr>
          <p:cNvPr id="3" name="object 3"/>
          <p:cNvSpPr/>
          <p:nvPr/>
        </p:nvSpPr>
        <p:spPr>
          <a:xfrm>
            <a:off x="1080516" y="2633725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69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80516" y="2837941"/>
            <a:ext cx="1062990" cy="205740"/>
          </a:xfrm>
          <a:custGeom>
            <a:avLst/>
            <a:gdLst/>
            <a:ahLst/>
            <a:cxnLst/>
            <a:rect l="l" t="t" r="r" b="b"/>
            <a:pathLst>
              <a:path w="1062989" h="205739">
                <a:moveTo>
                  <a:pt x="0" y="205740"/>
                </a:moveTo>
                <a:lnTo>
                  <a:pt x="1062532" y="205740"/>
                </a:lnTo>
                <a:lnTo>
                  <a:pt x="1062532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0516" y="3248278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80516" y="3452494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80516" y="3656710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55001" y="2633725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69">
                <a:moveTo>
                  <a:pt x="0" y="204216"/>
                </a:moveTo>
                <a:lnTo>
                  <a:pt x="1860803" y="204216"/>
                </a:lnTo>
                <a:lnTo>
                  <a:pt x="1860803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16389" y="2633725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69">
                <a:moveTo>
                  <a:pt x="0" y="204216"/>
                </a:moveTo>
                <a:lnTo>
                  <a:pt x="4676266" y="204216"/>
                </a:lnTo>
                <a:lnTo>
                  <a:pt x="4676266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755001" y="8366505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70">
                <a:moveTo>
                  <a:pt x="0" y="204215"/>
                </a:moveTo>
                <a:lnTo>
                  <a:pt x="1860803" y="204215"/>
                </a:lnTo>
                <a:lnTo>
                  <a:pt x="1860803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16389" y="8366505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70">
                <a:moveTo>
                  <a:pt x="0" y="204215"/>
                </a:moveTo>
                <a:lnTo>
                  <a:pt x="4676266" y="204215"/>
                </a:lnTo>
                <a:lnTo>
                  <a:pt x="4676266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55001" y="9395459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70">
                <a:moveTo>
                  <a:pt x="0" y="204215"/>
                </a:moveTo>
                <a:lnTo>
                  <a:pt x="1860803" y="204215"/>
                </a:lnTo>
                <a:lnTo>
                  <a:pt x="1860803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634745" y="2101849"/>
          <a:ext cx="13780005" cy="80853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959863"/>
                <a:gridCol w="4776851"/>
              </a:tblGrid>
              <a:tr h="475488">
                <a:tc>
                  <a:txBody>
                    <a:bodyPr/>
                    <a:lstStyle/>
                    <a:p>
                      <a:pPr marL="105410" marR="74930" indent="-26034">
                        <a:lnSpc>
                          <a:spcPts val="1620"/>
                        </a:lnSpc>
                        <a:spcBef>
                          <a:spcPts val="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α/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Ον/πωνυμο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 marR="48895" indent="-106680">
                        <a:lnSpc>
                          <a:spcPts val="1620"/>
                        </a:lnSpc>
                        <a:spcBef>
                          <a:spcPts val="7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ερομ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ί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υποβολής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 marR="313690" indent="101600">
                        <a:lnSpc>
                          <a:spcPts val="1620"/>
                        </a:lnSpc>
                        <a:spcBef>
                          <a:spcPts val="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 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4737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1150" marR="1574165" algn="ctr">
                        <a:lnSpc>
                          <a:spcPts val="1620"/>
                        </a:lnSpc>
                        <a:spcBef>
                          <a:spcPts val="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προτάσεων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7579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</a:pPr>
                      <a:r>
                        <a:rPr sz="22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64769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Δημήτριος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Λυμ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πο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υ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ί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16230" algn="just">
                        <a:lnSpc>
                          <a:spcPts val="161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Κατέθεσε  Δέκα (10)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Απριλίου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2017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66370">
                        <a:lnSpc>
                          <a:spcPct val="960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Μείωση ύψους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μάντρας  οδού Καζαντζάκη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( 60-  70 εκ.)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πρανούς.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(20)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3177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περίφραξη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αποτελεί αναπόσπαστο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κομμάτι της ιστορίας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της ταυτότητας του πάρκου.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από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στοιχεία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διατηρήθηκαν αυτούσια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εποχή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κατασκευάσθηκε.  Εξυπηρετεί τόσο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αισθητικό όσο και λειτουργικό ρόλο,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καθώς  στα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περισσότερα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σημεία συγκρατεί τα εδάφη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λόγω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μεγάλης  υψομετρικής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διαφοράς,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ταυτόχρονα βοηθά τη φύλαξη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Όσον 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περίφραξη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οδού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Καζαντζάκη,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αυτή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652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εξυπηρετεί στη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συγκράτηση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όγκου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χωμάτων αλλά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ριζικών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συστημάτων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δέντρων,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καταστραφούν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 ταπείνωσής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84150">
                        <a:lnSpc>
                          <a:spcPts val="161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Δεν αποτελεί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στοιχείο απομόνωσης, καθώς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κάθε πλευρά  υπάρχουν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διαμορφωμένες είσοδοι,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σημεία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 συνδιαλέγονται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αστικό ιστό.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περιοχή περιμετρικά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6129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παρουσιάζει χρήσεις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κατοικίας με ελάχιστους  ελεύθερους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δημόσιους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χώρους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άναρχη ρυμοτομία. Τα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γειτονικά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οικόπεδα στην πλειονότητά τους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περιφραγμένα, 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αποτέλεσμα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«συνομιλία»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απουσιάζει.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υψηλή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δασική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βλάστηση,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αποτελεί από μόνη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1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στοιχείο οριοθέτησης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ισχυρό οπτικό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όριο.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747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Ο ρόλος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διαδραματίζει διαχρονικά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Παπαστράτειο πάρκο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πόλη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Αγρινίου, αντιστοιχεί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αυτόν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Εθνικού  Κήπου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Αθήνας.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σχεδιαστικές αρχές της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εποχής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κατασκευάστηκε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κάθε πάρκο,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περίφραξη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αποτελούσε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αδιαμφισβήτητο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κομμάτι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καθώς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αντικατοπτρίζει 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αισθητική,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αξίες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τη λειτουργικότητα 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ενώνουν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παρόν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το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παρελθόν.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2895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2.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53670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Στις εισόδους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εξόδους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οδού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Καζαντζάκη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αντιπλημμυρικές  κατασκευές.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(35)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8425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σχέδιο (Σχ. Φ.3)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αντίστοιχο τεύχος δικτύου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αποστράγγισης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υποβληθείσας Μελέτης Διαχείρισης  αντιμετωπίζεται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πρόβλημα αποφόρτισης της περιοχής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επιφανειακές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απορροές των βροχοπτώσεων. Η  συνολική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περιοχή 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διαχωρίστηκε,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τα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μορφολογικά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τοπογραφικά δεδομένα,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επί μέρους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λεκάνες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απορροής 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οποίες περιλαμβάνουν μικρότερα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τμήματα  συγκέντρωσης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βρόχινου νερού που διαμορφώνονται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μεταξύ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2959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07950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Στις εισόδους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εξόδους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οδού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Ελευθερίου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Βενιζέλου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5001" y="6386448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70">
                <a:moveTo>
                  <a:pt x="0" y="204215"/>
                </a:moveTo>
                <a:lnTo>
                  <a:pt x="1860803" y="204215"/>
                </a:lnTo>
                <a:lnTo>
                  <a:pt x="1860803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16389" y="6386448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70">
                <a:moveTo>
                  <a:pt x="0" y="204215"/>
                </a:moveTo>
                <a:lnTo>
                  <a:pt x="4676266" y="204215"/>
                </a:lnTo>
                <a:lnTo>
                  <a:pt x="4676266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59891" y="475487"/>
          <a:ext cx="13780005" cy="9796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81353"/>
                <a:gridCol w="1085088"/>
                <a:gridCol w="1957197"/>
                <a:gridCol w="2452369"/>
                <a:gridCol w="1959863"/>
                <a:gridCol w="4776851"/>
              </a:tblGrid>
              <a:tr h="5904864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καθορίζεται από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την  ταχύτητα του  ανέμου στην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περιοχή</a:t>
                      </a:r>
                      <a:r>
                        <a:rPr sz="1400" i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καθώς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10"/>
                        </a:lnSpc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και  από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τις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διαστάσεις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της  υδάτινης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επιφάνειας.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8105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μηχανισμός μέσω του οποίου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νερό συμβάλει στη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μείωση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της  θερμοκρασίας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αέρα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είναι 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εξάτμιση,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 μετατροπή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δηλαδή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του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υγρού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αέριο μέσω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απαγωγής θερμότητας από τον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περιβάλλοντα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αέρα. Ταυτόχρονα,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νερό παρουσιάζει μικρότερη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επιφανειακή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θερμοκρασία από άλλα υλικά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εδαφοκάλυψης,  καθώς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διαθέτει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μεγαλύτερη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θερμοχωρητικότητα και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ανακλαστικότητα.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8293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Ενδεικτικά, κάποια από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στοιχεία νερού που μπορούν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ενταχθούν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μια αστική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επέμβαση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συμβάλουν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 στη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80"/>
                        </a:lnSpc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βελτίωση του μικροκλίματος μιας περιοχής,</a:t>
                      </a:r>
                      <a:r>
                        <a:rPr sz="140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είναι: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22605" marR="57785" indent="-228600" algn="just">
                        <a:lnSpc>
                          <a:spcPts val="1680"/>
                        </a:lnSpc>
                        <a:spcBef>
                          <a:spcPts val="114"/>
                        </a:spcBef>
                        <a:buSzPct val="96551"/>
                        <a:buFont typeface="Symbol"/>
                        <a:buChar char=""/>
                        <a:tabLst>
                          <a:tab pos="523240" algn="l"/>
                        </a:tabLst>
                      </a:pPr>
                      <a:r>
                        <a:rPr sz="1450" i="1" spc="-25" dirty="0">
                          <a:latin typeface="Century"/>
                          <a:cs typeface="Century"/>
                        </a:rPr>
                        <a:t>Οριζόντιες επιφάνειες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νερού-τεχνητές λίμνες,  Συντριβάνια, κατακόρυφες επιφάνειες νερού και 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πίδακες.</a:t>
                      </a:r>
                      <a:endParaRPr sz="1450">
                        <a:latin typeface="Century"/>
                        <a:cs typeface="Century"/>
                      </a:endParaRPr>
                    </a:p>
                    <a:p>
                      <a:pPr marL="522605" marR="56515" indent="-228600" algn="just">
                        <a:lnSpc>
                          <a:spcPct val="96700"/>
                        </a:lnSpc>
                        <a:spcBef>
                          <a:spcPts val="585"/>
                        </a:spcBef>
                        <a:buSzPct val="96551"/>
                        <a:buFont typeface="Symbol"/>
                        <a:buChar char=""/>
                        <a:tabLst>
                          <a:tab pos="523240" algn="l"/>
                        </a:tabLst>
                      </a:pPr>
                      <a:r>
                        <a:rPr sz="1450" i="1" spc="-30" dirty="0">
                          <a:latin typeface="Century"/>
                          <a:cs typeface="Century"/>
                        </a:rPr>
                        <a:t>Οποιαδήποτε τεχνητή κατασκευή υποδοχής του  υδάτινου στοιχείου προϋποθέτει τη δημιουργία  υπόγειων δεξαμενών συλλογής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και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επανάχρησης  του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νερού, </a:t>
                      </a:r>
                      <a:r>
                        <a:rPr sz="1450" i="1" spc="-20" dirty="0">
                          <a:latin typeface="Century"/>
                          <a:cs typeface="Century"/>
                        </a:rPr>
                        <a:t>οι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οποίες προκειμένου </a:t>
                      </a:r>
                      <a:r>
                        <a:rPr sz="1450" i="1" spc="-35" dirty="0">
                          <a:latin typeface="Century"/>
                          <a:cs typeface="Century"/>
                        </a:rPr>
                        <a:t>να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παρουσιάζουν  </a:t>
                      </a:r>
                      <a:r>
                        <a:rPr sz="1450" i="1" spc="-35" dirty="0">
                          <a:latin typeface="Century"/>
                          <a:cs typeface="Century"/>
                        </a:rPr>
                        <a:t>υψηλή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αντοχή κατασκευάζονται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αναγκαστικά </a:t>
                      </a:r>
                      <a:r>
                        <a:rPr sz="1450" i="1" spc="-35" dirty="0">
                          <a:latin typeface="Century"/>
                          <a:cs typeface="Century"/>
                        </a:rPr>
                        <a:t>από 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σκυρόδεμα. </a:t>
                      </a:r>
                      <a:r>
                        <a:rPr sz="1450" i="1" spc="-35" dirty="0">
                          <a:latin typeface="Century"/>
                          <a:cs typeface="Century"/>
                        </a:rPr>
                        <a:t>Ακόμα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και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η δημιουργία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ενός </a:t>
                      </a:r>
                      <a:r>
                        <a:rPr sz="1450" i="1" spc="75" dirty="0">
                          <a:latin typeface="Century"/>
                          <a:cs typeface="Century"/>
                        </a:rPr>
                        <a:t>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καναλιού</a:t>
                      </a:r>
                      <a:endParaRPr sz="1450">
                        <a:latin typeface="Century"/>
                        <a:cs typeface="Century"/>
                      </a:endParaRPr>
                    </a:p>
                    <a:p>
                      <a:pPr marL="522605" marR="59055">
                        <a:lnSpc>
                          <a:spcPts val="1689"/>
                        </a:lnSpc>
                        <a:spcBef>
                          <a:spcPts val="35"/>
                        </a:spcBef>
                        <a:tabLst>
                          <a:tab pos="1626870" algn="l"/>
                          <a:tab pos="2711450" algn="l"/>
                          <a:tab pos="3520440" algn="l"/>
                          <a:tab pos="4417695" algn="l"/>
                        </a:tabLst>
                      </a:pPr>
                      <a:r>
                        <a:rPr sz="1450" i="1" dirty="0">
                          <a:latin typeface="Century"/>
                          <a:cs typeface="Century"/>
                        </a:rPr>
                        <a:t>«φυσικ</a:t>
                      </a:r>
                      <a:r>
                        <a:rPr sz="1450" i="1" spc="-10" dirty="0">
                          <a:latin typeface="Century"/>
                          <a:cs typeface="Century"/>
                        </a:rPr>
                        <a:t>ή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ς	</a:t>
                      </a:r>
                      <a:r>
                        <a:rPr sz="1450" i="1" spc="-10" dirty="0">
                          <a:latin typeface="Century"/>
                          <a:cs typeface="Century"/>
                        </a:rPr>
                        <a:t>υ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δ</a:t>
                      </a:r>
                      <a:r>
                        <a:rPr sz="1450" i="1" spc="-15" dirty="0">
                          <a:latin typeface="Century"/>
                          <a:cs typeface="Century"/>
                        </a:rPr>
                        <a:t>ά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τ</a:t>
                      </a:r>
                      <a:r>
                        <a:rPr sz="1450" i="1" spc="-15" dirty="0">
                          <a:latin typeface="Century"/>
                          <a:cs typeface="Century"/>
                        </a:rPr>
                        <a:t>ι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νης	ρ</a:t>
                      </a:r>
                      <a:r>
                        <a:rPr sz="1450" i="1" spc="5" dirty="0">
                          <a:latin typeface="Century"/>
                          <a:cs typeface="Century"/>
                        </a:rPr>
                        <a:t>ο</a:t>
                      </a:r>
                      <a:r>
                        <a:rPr sz="1450" i="1" spc="-10" dirty="0">
                          <a:latin typeface="Century"/>
                          <a:cs typeface="Century"/>
                        </a:rPr>
                        <a:t>ή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ς»	</a:t>
                      </a:r>
                      <a:r>
                        <a:rPr sz="1450" i="1" spc="-5" dirty="0">
                          <a:latin typeface="Century"/>
                          <a:cs typeface="Century"/>
                        </a:rPr>
                        <a:t>χ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ρή</a:t>
                      </a:r>
                      <a:r>
                        <a:rPr sz="1450" i="1" spc="-10" dirty="0">
                          <a:latin typeface="Century"/>
                          <a:cs typeface="Century"/>
                        </a:rPr>
                        <a:t>ζ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ει	τ</a:t>
                      </a:r>
                      <a:r>
                        <a:rPr sz="1450" i="1" spc="-10" dirty="0">
                          <a:latin typeface="Century"/>
                          <a:cs typeface="Century"/>
                        </a:rPr>
                        <a:t>η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ν 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προαναφερθείσα</a:t>
                      </a:r>
                      <a:r>
                        <a:rPr sz="1450" i="1" spc="-45" dirty="0">
                          <a:latin typeface="Century"/>
                          <a:cs typeface="Century"/>
                        </a:rPr>
                        <a:t>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κατασκευή.</a:t>
                      </a:r>
                      <a:endParaRPr sz="1450">
                        <a:latin typeface="Century"/>
                        <a:cs typeface="Century"/>
                      </a:endParaRPr>
                    </a:p>
                    <a:p>
                      <a:pPr marL="522605" marR="57150" indent="-228600" algn="just">
                        <a:lnSpc>
                          <a:spcPct val="96800"/>
                        </a:lnSpc>
                        <a:spcBef>
                          <a:spcPts val="570"/>
                        </a:spcBef>
                        <a:buSzPct val="96551"/>
                        <a:buFont typeface="Symbol"/>
                        <a:buChar char=""/>
                        <a:tabLst>
                          <a:tab pos="523240" algn="l"/>
                        </a:tabLst>
                      </a:pPr>
                      <a:r>
                        <a:rPr sz="1450" i="1" spc="-40" dirty="0">
                          <a:latin typeface="Century"/>
                          <a:cs typeface="Century"/>
                        </a:rPr>
                        <a:t>Η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σταθερή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εφαρμογή αναβαθμών από σχιστόπλακες 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ιδικά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όταν συνδυάζονται με υδάτινη ροή,  προϋποθέτει την πάκτωσή τους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σε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σταθερό  υπόστρωμα,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δηλ. </a:t>
                      </a:r>
                      <a:r>
                        <a:rPr sz="1450" i="1" spc="-35" dirty="0">
                          <a:latin typeface="Century"/>
                          <a:cs typeface="Century"/>
                        </a:rPr>
                        <a:t>πλάκα από</a:t>
                      </a:r>
                      <a:r>
                        <a:rPr sz="1450" i="1" spc="15" dirty="0">
                          <a:latin typeface="Century"/>
                          <a:cs typeface="Century"/>
                        </a:rPr>
                        <a:t> </a:t>
                      </a:r>
                      <a:r>
                        <a:rPr sz="1450" i="1" spc="-35" dirty="0">
                          <a:latin typeface="Century"/>
                          <a:cs typeface="Century"/>
                        </a:rPr>
                        <a:t>σκυρόδεμα</a:t>
                      </a:r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91406"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18110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αντικατασταθεί 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με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φυτικό χώμα και  φύτευση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χαμηλής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βλάστησης, το χαλίκι 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προβλέπεται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τοποθετηθεί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οροφή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δεξαμενής.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(4)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541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φυτεμένου δώματος απαιτεί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συγκεκριμένα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χαρακτηριστικά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οροφής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εγκατασταθεί,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καθώς  αναλόγως 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τύπο του, φέρει και διαφορετικό φορτίο ανά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τ.μ.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κόστος εγκατάστασης ενός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φυτεμένου δώματος είναι  ιδιαίτερα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υψηλό, και στη συγκεκριμένη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θεωρείται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ένας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χειρισμός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κατάλληλος, καθώς οι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επιφάνειες πρασίνου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είναι ήδη αρκετές. 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πέργκολες,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περιμετρικές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φυτεύσεις υψηλών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θάμνων αλλά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εγκατάσταση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φυτοδοχείων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επάνω στη δεξαμενή,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επαρκής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σκίασή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προς αποφυγή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υπερθέρμανσης του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υλικού.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2801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Ακόμη, το χαλίκι ως υλικό,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λόγω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κενών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 δημιουργούνται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πληρώνονται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αέρα,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λειτουργεί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θερμομονωτικό.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969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ΠΡΟΔΙΑΓΡΑΦΕΣ του Προγράμματος Πράσινα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Δώματα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Δημόσια Κτίρια,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σκοπός της εγκατάστασης των  φυτεμένων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δωμάτων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χρήση τους 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παθητική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τεχνική  εξοικονόμησης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ενέργειας.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5001" y="3964558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70">
                <a:moveTo>
                  <a:pt x="0" y="204216"/>
                </a:moveTo>
                <a:lnTo>
                  <a:pt x="1860803" y="204216"/>
                </a:lnTo>
                <a:lnTo>
                  <a:pt x="1860803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16389" y="3964558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70">
                <a:moveTo>
                  <a:pt x="0" y="204216"/>
                </a:moveTo>
                <a:lnTo>
                  <a:pt x="4676266" y="204216"/>
                </a:lnTo>
                <a:lnTo>
                  <a:pt x="4676266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59891" y="475487"/>
          <a:ext cx="13780005" cy="98282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81353"/>
                <a:gridCol w="1085088"/>
                <a:gridCol w="1957197"/>
                <a:gridCol w="2452369"/>
                <a:gridCol w="1959863"/>
                <a:gridCol w="4776851"/>
              </a:tblGrid>
              <a:tr h="3481450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Ως Εντατικός τύπος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ορίζεται: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83515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Η δημιουργία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ενός κήπου,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σύστημα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υποδομής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και υπόστρωμα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ανάπτυξης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ύψους 15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έως 150 εκ.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και κορεσμένο φορτίο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τουλάχιστον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250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kg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/m2.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 πράσινη στέγη- φυτεμένο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δώμα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εντατικού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τύπου απαιτεί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τακτική συντήρηση (άρδευση, λίπανση,  κλπ.)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και περιλαμβάνει ποικιλία φυτών, μικρών δένδρων και  θάμνων.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εντατικός τύπος φυτεμένου δώματος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μπορεί να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υποστηρίξει κατασκευές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όπως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μονοπάτια, στοιχεία νερού,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συστήματα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σκίασης</a:t>
                      </a:r>
                      <a:r>
                        <a:rPr sz="1400" i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κοκ.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2763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Απαραίτητη προϋπόθεση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για την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εγκατάσταση εντατικού τύπου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σε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υφιστάμενα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κτήρια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 εκπόνηση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στατικής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 μελέτης.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προφανές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λοιπόν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πως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τέτοιου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είδους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επέμβαση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9878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κρίνεται απαραίτητη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υποστηριχθεί από την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υφιστάμενη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κατασκευή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δεξαμενής.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Εξάλλου,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ημέρες με καύσωνα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μπορεί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γίνει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κατάβρεγμα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1280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ώστε να μην προκαλεί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δυσφορία στους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επισκέπτες.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346825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278130">
                        <a:lnSpc>
                          <a:spcPts val="1610"/>
                        </a:lnSpc>
                        <a:spcBef>
                          <a:spcPts val="6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Στις παιδικές χαρές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προστεθούν όργανα  ΑΜΕΑ.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(5)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5473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Ως άτομα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ειδικές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ανάγκες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μπορούν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νοηθούν: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Α)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Τυφλοί ή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διαταραχές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όρασης.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Β) Κωφοί ή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βαρύκοοι.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55956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Γ) Άτομα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σοβαρές κινητικές διαταραχές.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Δ) Άτομα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νοητική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στέρηση.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Ε)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Άτομα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ειδικές μαθησιακές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άλλες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δυσκολίες.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4224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ΣΤ)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Άτομα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ψυχικές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νόσους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συναισθηματικές αναστολές.  Ζ) Χανσενικά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άτομα.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Η) Επιληπτικά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άτομα.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1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Θ)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Άτομα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διαταραχές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προσωπικότητας.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68325">
                        <a:lnSpc>
                          <a:spcPts val="1620"/>
                        </a:lnSpc>
                        <a:spcBef>
                          <a:spcPts val="6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Ι) Άτομα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δεν ανήκουν στις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παραπάνω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κατηγορίες και  παρουσιάζουν διαταραχή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προσωπικότητας.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Ως εκ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τούτου,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παιχνίδια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έχουν επιλεγεί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40335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εγκατασταθούν 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παιδική χαρά,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πληρούν όλες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 προϋποθέσεις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ΑΜΕΑ.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πρόσβαση και χρήση των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παιχνιδιών από άτομα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κινητικές δυσκολίες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προβλέπεται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διευκολύνεται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τη χρήση ραμπών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τις ήπιες κλίσεις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τους.  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κούνιας ειδικής για καροτσάκι, επισημαίνεται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πως η συγκεκριμένη κούνια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χρειάζεται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επιτήρηση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επιπλέον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πρέπει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σε ξεχωριστό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χώρο που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διασφαλίζει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ότι κατά  τη χρήση δεν θα υπάρχουν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άλλοι χρήστες</a:t>
                      </a:r>
                      <a:r>
                        <a:rPr sz="1400" u="sng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τριγύρω.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112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Κάτι τέτοιο λοιπόν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κατανοητό πως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επιδρούσε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ανασταλτικά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 κοινωνικοποίηση παιδιών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αναπηρία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θα  λειτουργούσε 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παράγοντας στιγματισμού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απομόνωσής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τους από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υπόλοιπα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παιδιά.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128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Επιπλέον,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σύμφωνα με την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απόφαση 93/136/ΕΟΚ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του  ευρωπαϊκού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συμβουλίου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άτομα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ειδικές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ανάγκες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χαρακτηρίζονται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άτομα με «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σοβαρές ανεπάρκειες,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ανικανότητες 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μειονεξίες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οφείλονται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σωματικές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βλάβες,  συμπεριλαμβανομένων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βλαβών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αισθήσεων, ή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5001" y="2327401"/>
            <a:ext cx="1861185" cy="205740"/>
          </a:xfrm>
          <a:custGeom>
            <a:avLst/>
            <a:gdLst/>
            <a:ahLst/>
            <a:cxnLst/>
            <a:rect l="l" t="t" r="r" b="b"/>
            <a:pathLst>
              <a:path w="1861184" h="205739">
                <a:moveTo>
                  <a:pt x="0" y="205740"/>
                </a:moveTo>
                <a:lnTo>
                  <a:pt x="1860803" y="205740"/>
                </a:lnTo>
                <a:lnTo>
                  <a:pt x="1860803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16389" y="2327401"/>
            <a:ext cx="4676775" cy="205740"/>
          </a:xfrm>
          <a:custGeom>
            <a:avLst/>
            <a:gdLst/>
            <a:ahLst/>
            <a:cxnLst/>
            <a:rect l="l" t="t" r="r" b="b"/>
            <a:pathLst>
              <a:path w="4676775" h="205739">
                <a:moveTo>
                  <a:pt x="0" y="205740"/>
                </a:moveTo>
                <a:lnTo>
                  <a:pt x="4676266" y="205740"/>
                </a:lnTo>
                <a:lnTo>
                  <a:pt x="4676266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001" y="3766438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70">
                <a:moveTo>
                  <a:pt x="0" y="204216"/>
                </a:moveTo>
                <a:lnTo>
                  <a:pt x="1860803" y="204216"/>
                </a:lnTo>
                <a:lnTo>
                  <a:pt x="1860803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716389" y="3766438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70">
                <a:moveTo>
                  <a:pt x="0" y="204216"/>
                </a:moveTo>
                <a:lnTo>
                  <a:pt x="4676266" y="204216"/>
                </a:lnTo>
                <a:lnTo>
                  <a:pt x="4676266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59891" y="475487"/>
          <a:ext cx="13780005" cy="57448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81353"/>
                <a:gridCol w="1085088"/>
                <a:gridCol w="1957197"/>
                <a:gridCol w="2452369"/>
                <a:gridCol w="1959863"/>
                <a:gridCol w="4776851"/>
              </a:tblGrid>
              <a:tr h="1845817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διανοητικές 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ψυχικές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βλάβες, 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οποίες περιορίζουν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48196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αποκλείουν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εκτέλεση δραστηριότητας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λειτουργίας,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θεωρείται κανονική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έναν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άνθρωπο».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τα παραπάνω, μέσω της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διασφάλισης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286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κατάλληλων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κλίσεων σε όλη 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πάρκου η  κίνηση γίνεται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ομαλά, χωρίς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κόπο,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αφού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χαράξεις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φέρουν  ομαλές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κλίσεις,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επιτρέπουν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άτομα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ευαίσθητων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κοινωνικά  ομάδων όπως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Α.Μ.Ε.Α.,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ηλικιωμένους,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μικρά παιδιά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γονείς 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καροτσάκια, ποδήλατα,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κινούνται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ελεύθερα.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3751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5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7.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79070">
                        <a:lnSpc>
                          <a:spcPct val="95800"/>
                        </a:lnSpc>
                        <a:spcBef>
                          <a:spcPts val="2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Αξιοποίηση της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υπάρχουσας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γεώτρησης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νέας,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άρδευση.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2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(7)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4455">
                        <a:lnSpc>
                          <a:spcPct val="9570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Φυσικά και η χρήση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αρτεσιανού νερού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γεώτρησης  συμβάλλει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 εξοικονόμηση πόρων, κάτι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επιδιώκεται από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ευρύτερο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σχεδιασμό.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Παρόλα αυτά έως ότου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εφαρμοσθεί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κάτι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τέτοιο από τον Δήμο,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οποίος είναι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αρμόδιος 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κατασκευή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συνεχεία ομαλή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λειτουργία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πάρκου, η  άρδευση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ύδρευση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γίνεται από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υπάρχον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δίκτυο.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6151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8.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20014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Εκπαίδευση ,κατάρτιση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στελέχωση της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υπηρεσίας πρασίνου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, με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σκοπό την συντήρηση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(9)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&amp; Δημοτική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1496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ομάδα μελέτης,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στελεχώνεται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από δασολόγους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πολυετούς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πείρας αλλά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ενός Καθηγητή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Πανεπιστημίου,  είναι διατεθειμένη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προσφέρει 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συμβουλευτικές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 υπηρεσίες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όποτε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αυτές ζητηθούν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αρμόδιο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φορέα.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75"/>
                        </a:lnSpc>
                      </a:pP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-----------------------------------------------------------------------------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3114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Τμήμα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Συντήρησης Πρασίνου του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Δήμου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Αγρινίου  επιμελείται συστηματικά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συντήρησης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του πρασίνου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στο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Πάρκο.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Ο Δήμος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εχει ήδη ξεκινήσει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τη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διαδικασία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για</a:t>
                      </a:r>
                      <a:r>
                        <a:rPr sz="1400" b="1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την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3022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διοργάνωση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των ειδικών εκπαιδευτικών σεμιναρίων στο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αμέσως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επόμενο χρονικό διάστημα</a:t>
                      </a:r>
                      <a:r>
                        <a:rPr sz="1400" b="1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4736" y="475436"/>
            <a:ext cx="13673455" cy="1021715"/>
          </a:xfrm>
          <a:prstGeom prst="rect">
            <a:avLst/>
          </a:prstGeom>
          <a:solidFill>
            <a:srgbClr val="BEBEBE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7930"/>
              </a:lnSpc>
            </a:pPr>
            <a:r>
              <a:rPr dirty="0"/>
              <a:t>6. </a:t>
            </a:r>
            <a:r>
              <a:rPr spc="-5" dirty="0"/>
              <a:t>Τ.Ε.Ε.</a:t>
            </a:r>
            <a:r>
              <a:rPr spc="-30" dirty="0"/>
              <a:t> </a:t>
            </a:r>
            <a:r>
              <a:rPr spc="-5" dirty="0"/>
              <a:t>ΑΙΤΩΛΟΑΚΑΡΝΑΝΙΑΣ</a:t>
            </a:r>
          </a:p>
        </p:txBody>
      </p:sp>
      <p:sp>
        <p:nvSpPr>
          <p:cNvPr id="3" name="object 3"/>
          <p:cNvSpPr/>
          <p:nvPr/>
        </p:nvSpPr>
        <p:spPr>
          <a:xfrm>
            <a:off x="1080516" y="2429509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69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80516" y="2633725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69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0516" y="2837941"/>
            <a:ext cx="1062990" cy="205740"/>
          </a:xfrm>
          <a:custGeom>
            <a:avLst/>
            <a:gdLst/>
            <a:ahLst/>
            <a:cxnLst/>
            <a:rect l="l" t="t" r="r" b="b"/>
            <a:pathLst>
              <a:path w="1062989" h="205739">
                <a:moveTo>
                  <a:pt x="0" y="205740"/>
                </a:moveTo>
                <a:lnTo>
                  <a:pt x="1062532" y="205740"/>
                </a:lnTo>
                <a:lnTo>
                  <a:pt x="1062532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80516" y="3248278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80516" y="3452494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80516" y="3656710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80516" y="3860926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80516" y="4065142"/>
            <a:ext cx="1062990" cy="175260"/>
          </a:xfrm>
          <a:custGeom>
            <a:avLst/>
            <a:gdLst/>
            <a:ahLst/>
            <a:cxnLst/>
            <a:rect l="l" t="t" r="r" b="b"/>
            <a:pathLst>
              <a:path w="1062989" h="175260">
                <a:moveTo>
                  <a:pt x="0" y="175259"/>
                </a:moveTo>
                <a:lnTo>
                  <a:pt x="1062532" y="175259"/>
                </a:lnTo>
                <a:lnTo>
                  <a:pt x="1062532" y="0"/>
                </a:lnTo>
                <a:lnTo>
                  <a:pt x="0" y="0"/>
                </a:lnTo>
                <a:lnTo>
                  <a:pt x="0" y="17525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80516" y="4240402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5"/>
                </a:moveTo>
                <a:lnTo>
                  <a:pt x="1062532" y="204215"/>
                </a:lnTo>
                <a:lnTo>
                  <a:pt x="1062532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80516" y="4444618"/>
            <a:ext cx="1062990" cy="205740"/>
          </a:xfrm>
          <a:custGeom>
            <a:avLst/>
            <a:gdLst/>
            <a:ahLst/>
            <a:cxnLst/>
            <a:rect l="l" t="t" r="r" b="b"/>
            <a:pathLst>
              <a:path w="1062989" h="205739">
                <a:moveTo>
                  <a:pt x="0" y="205739"/>
                </a:moveTo>
                <a:lnTo>
                  <a:pt x="1062532" y="205739"/>
                </a:lnTo>
                <a:lnTo>
                  <a:pt x="1062532" y="0"/>
                </a:lnTo>
                <a:lnTo>
                  <a:pt x="0" y="0"/>
                </a:lnTo>
                <a:lnTo>
                  <a:pt x="0" y="20573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80516" y="4650358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5"/>
                </a:moveTo>
                <a:lnTo>
                  <a:pt x="1062532" y="204215"/>
                </a:lnTo>
                <a:lnTo>
                  <a:pt x="1062532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80516" y="4854574"/>
            <a:ext cx="1062990" cy="189230"/>
          </a:xfrm>
          <a:custGeom>
            <a:avLst/>
            <a:gdLst/>
            <a:ahLst/>
            <a:cxnLst/>
            <a:rect l="l" t="t" r="r" b="b"/>
            <a:pathLst>
              <a:path w="1062989" h="189229">
                <a:moveTo>
                  <a:pt x="0" y="188975"/>
                </a:moveTo>
                <a:lnTo>
                  <a:pt x="1062532" y="188975"/>
                </a:lnTo>
                <a:lnTo>
                  <a:pt x="1062532" y="0"/>
                </a:lnTo>
                <a:lnTo>
                  <a:pt x="0" y="0"/>
                </a:lnTo>
                <a:lnTo>
                  <a:pt x="0" y="18897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80516" y="5043499"/>
            <a:ext cx="1062990" cy="205104"/>
          </a:xfrm>
          <a:custGeom>
            <a:avLst/>
            <a:gdLst/>
            <a:ahLst/>
            <a:cxnLst/>
            <a:rect l="l" t="t" r="r" b="b"/>
            <a:pathLst>
              <a:path w="1062989" h="205104">
                <a:moveTo>
                  <a:pt x="0" y="204520"/>
                </a:moveTo>
                <a:lnTo>
                  <a:pt x="1062532" y="204520"/>
                </a:lnTo>
                <a:lnTo>
                  <a:pt x="1062532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80516" y="5248020"/>
            <a:ext cx="1062990" cy="205740"/>
          </a:xfrm>
          <a:custGeom>
            <a:avLst/>
            <a:gdLst/>
            <a:ahLst/>
            <a:cxnLst/>
            <a:rect l="l" t="t" r="r" b="b"/>
            <a:pathLst>
              <a:path w="1062989" h="205739">
                <a:moveTo>
                  <a:pt x="0" y="205739"/>
                </a:moveTo>
                <a:lnTo>
                  <a:pt x="1062532" y="205739"/>
                </a:lnTo>
                <a:lnTo>
                  <a:pt x="1062532" y="0"/>
                </a:lnTo>
                <a:lnTo>
                  <a:pt x="0" y="0"/>
                </a:lnTo>
                <a:lnTo>
                  <a:pt x="0" y="20573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345434" y="2429509"/>
            <a:ext cx="1858010" cy="204470"/>
          </a:xfrm>
          <a:custGeom>
            <a:avLst/>
            <a:gdLst/>
            <a:ahLst/>
            <a:cxnLst/>
            <a:rect l="l" t="t" r="r" b="b"/>
            <a:pathLst>
              <a:path w="1858010" h="204469">
                <a:moveTo>
                  <a:pt x="0" y="204216"/>
                </a:moveTo>
                <a:lnTo>
                  <a:pt x="1858010" y="204216"/>
                </a:lnTo>
                <a:lnTo>
                  <a:pt x="185801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304154" y="2429509"/>
            <a:ext cx="2350770" cy="204470"/>
          </a:xfrm>
          <a:custGeom>
            <a:avLst/>
            <a:gdLst/>
            <a:ahLst/>
            <a:cxnLst/>
            <a:rect l="l" t="t" r="r" b="b"/>
            <a:pathLst>
              <a:path w="2350770" h="204469">
                <a:moveTo>
                  <a:pt x="0" y="204216"/>
                </a:moveTo>
                <a:lnTo>
                  <a:pt x="2350262" y="204216"/>
                </a:lnTo>
                <a:lnTo>
                  <a:pt x="235026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755001" y="2429509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69">
                <a:moveTo>
                  <a:pt x="0" y="204216"/>
                </a:moveTo>
                <a:lnTo>
                  <a:pt x="1769364" y="204216"/>
                </a:lnTo>
                <a:lnTo>
                  <a:pt x="1769364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624948" y="2429509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69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634745" y="1897633"/>
          <a:ext cx="13780005" cy="82773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475488">
                <a:tc>
                  <a:txBody>
                    <a:bodyPr/>
                    <a:lstStyle/>
                    <a:p>
                      <a:pPr marL="105410" marR="74930" indent="-26034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α/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Ον/πωνυμο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 marR="48895" indent="-10668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ερομ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ί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υποβολής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 marR="313690" indent="10160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 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165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26870" marR="1619885" algn="ctr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προτάσεων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8018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273685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ΤΕΕ 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ΙΤ/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Σ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Κατέθεσε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13690">
                        <a:lnSpc>
                          <a:spcPts val="161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Δ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εκατρείς  (13)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335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παρατηρήσεις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&amp;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Δεκατέσσερις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(14)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Απριλίου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2017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14935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διαχειριστική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 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ανήκει στην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κατηγορία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δασικών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όχι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αρχιτεκτονικών μελετών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τοπίου.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(37)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35915">
                        <a:lnSpc>
                          <a:spcPct val="96200"/>
                        </a:lnSpc>
                        <a:spcBef>
                          <a:spcPts val="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κεφ.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«ΕΙΣΑΓΩΓΗ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–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ΜΕΛΕΤΗΣ»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 ΤΕΧΝΙΚΗΣ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ΕΚΘΕΣΗΣ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90500" algn="just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αναφέρεται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ότι η μελέτη έγινε  σύμφωνα με τα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προβλεπόμενα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Απόφαση με</a:t>
                      </a:r>
                      <a:r>
                        <a:rPr sz="14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133384/6587,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οποία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6479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δημοσιεύτηκε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 ΦΕΚ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2828  Β΄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</a:t>
                      </a:r>
                      <a:r>
                        <a:rPr sz="14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23-12-2015,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72085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Προδιαγραφές Σύνταξης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Μελετών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Διαχείρισης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Αλσών και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παραθέτουμε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89610">
                        <a:lnSpc>
                          <a:spcPts val="161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όλο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σχετικό θεσμικό  πλαίσιο.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προτεινόμενη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διαχειριστική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4769">
                        <a:lnSpc>
                          <a:spcPct val="9580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λόγω άλσους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ορθά 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 τούτου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υπάγεται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 κατηγορία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δασοτεχνικών μελετών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συμφωνούμε με τη θέση του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Περιφερειακού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τμήματος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Ν.  Αιτωλοακαρνανίας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Τεχνικού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Επιμελητηρίου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ότι ως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εξειδικευμένη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χρειάζεται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γνώση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ειδικών  δασολόγων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καθώς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προκύπτουν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σειρά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ζητήματα σχετικά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μητρώα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επικινδυνότητας των δένδρων,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προτάσεις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φύτευσης νέων  δένδρων,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κόψιμο δένδρων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όχι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μόνο,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απαιτούν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τεκμηριωμένη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επιστημονική  άποψη.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8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πρασίνου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2860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πόλεις,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αστικού πρασίνου,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όχι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μόνο για λόγους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αισθητικούς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281305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υπάρξουν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αρχιτεκτονικές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αποτυπώσεις των  υπαρχόντων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κτιρίων,  αναψυκτηρίου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κηποθέατρου,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παρκινγκ,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εκκλησίας  κλπ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(21)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9367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Έχει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γίνει από την ομάδα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μελέτης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αποτύπωση όλων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υφιστάμενων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δομημένων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χώρων,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όσων 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περίγραμμά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και τα ύψη τους. Η λεπτομερείς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αποτύπωσή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θα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πρέπει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γίνει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αναλάβουν 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επί μέρους  μελέτες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αποκατάστασης και επανάχρησής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09742" y="474288"/>
            <a:ext cx="2334260" cy="9827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92710">
              <a:lnSpc>
                <a:spcPct val="95700"/>
              </a:lnSpc>
            </a:pPr>
            <a:r>
              <a:rPr sz="1400" dirty="0">
                <a:latin typeface="Times New Roman"/>
                <a:cs typeface="Times New Roman"/>
              </a:rPr>
              <a:t>αλλά και </a:t>
            </a:r>
            <a:r>
              <a:rPr sz="1400" spc="-5" dirty="0">
                <a:latin typeface="Times New Roman"/>
                <a:cs typeface="Times New Roman"/>
              </a:rPr>
              <a:t>καθαρά οικολογικούς  </a:t>
            </a:r>
            <a:r>
              <a:rPr sz="1400" dirty="0">
                <a:latin typeface="Times New Roman"/>
                <a:cs typeface="Times New Roman"/>
              </a:rPr>
              <a:t>έχει καταστεί </a:t>
            </a:r>
            <a:r>
              <a:rPr sz="1400" spc="-5" dirty="0">
                <a:latin typeface="Times New Roman"/>
                <a:cs typeface="Times New Roman"/>
              </a:rPr>
              <a:t>επιτακτική  </a:t>
            </a:r>
            <a:r>
              <a:rPr sz="1400" dirty="0">
                <a:latin typeface="Times New Roman"/>
                <a:cs typeface="Times New Roman"/>
              </a:rPr>
              <a:t>ανάγκη </a:t>
            </a:r>
            <a:r>
              <a:rPr sz="1400" spc="-5" dirty="0">
                <a:latin typeface="Times New Roman"/>
                <a:cs typeface="Times New Roman"/>
              </a:rPr>
              <a:t>ζωτικής σημασίας για  </a:t>
            </a:r>
            <a:r>
              <a:rPr sz="1400" dirty="0">
                <a:latin typeface="Times New Roman"/>
                <a:cs typeface="Times New Roman"/>
              </a:rPr>
              <a:t>τη βελτίωση </a:t>
            </a:r>
            <a:r>
              <a:rPr sz="1400" spc="-5" dirty="0">
                <a:latin typeface="Times New Roman"/>
                <a:cs typeface="Times New Roman"/>
              </a:rPr>
              <a:t>του </a:t>
            </a:r>
            <a:r>
              <a:rPr sz="1400" dirty="0">
                <a:latin typeface="Times New Roman"/>
                <a:cs typeface="Times New Roman"/>
              </a:rPr>
              <a:t>επιπέδου  </a:t>
            </a:r>
            <a:r>
              <a:rPr sz="1400" spc="-5" dirty="0">
                <a:latin typeface="Times New Roman"/>
                <a:cs typeface="Times New Roman"/>
              </a:rPr>
              <a:t>ποιότητας ζωής </a:t>
            </a:r>
            <a:r>
              <a:rPr sz="1400" dirty="0">
                <a:latin typeface="Times New Roman"/>
                <a:cs typeface="Times New Roman"/>
              </a:rPr>
              <a:t>των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κατοίκων.</a:t>
            </a:r>
            <a:endParaRPr sz="1400">
              <a:latin typeface="Times New Roman"/>
              <a:cs typeface="Times New Roman"/>
            </a:endParaRPr>
          </a:p>
          <a:p>
            <a:pPr marL="12700" marR="17780">
              <a:lnSpc>
                <a:spcPct val="95800"/>
              </a:lnSpc>
              <a:spcBef>
                <a:spcPts val="10"/>
              </a:spcBef>
            </a:pPr>
            <a:r>
              <a:rPr sz="1400" spc="-5" dirty="0">
                <a:latin typeface="Times New Roman"/>
                <a:cs typeface="Times New Roman"/>
              </a:rPr>
              <a:t>Γι’ αυτό από την δεκαετία </a:t>
            </a:r>
            <a:r>
              <a:rPr sz="1400" dirty="0">
                <a:latin typeface="Times New Roman"/>
                <a:cs typeface="Times New Roman"/>
              </a:rPr>
              <a:t>του  </a:t>
            </a:r>
            <a:r>
              <a:rPr sz="1400" spc="-5" dirty="0">
                <a:latin typeface="Times New Roman"/>
                <a:cs typeface="Times New Roman"/>
              </a:rPr>
              <a:t>’70 </a:t>
            </a:r>
            <a:r>
              <a:rPr sz="1400" dirty="0">
                <a:latin typeface="Times New Roman"/>
                <a:cs typeface="Times New Roman"/>
              </a:rPr>
              <a:t>αναπτύχθηκε, ως  αποτέλεσμα αυτής </a:t>
            </a:r>
            <a:r>
              <a:rPr sz="1400" spc="-5" dirty="0">
                <a:latin typeface="Times New Roman"/>
                <a:cs typeface="Times New Roman"/>
              </a:rPr>
              <a:t>της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ανάγκης,  ένας </a:t>
            </a:r>
            <a:r>
              <a:rPr sz="1400" spc="-5" dirty="0">
                <a:latin typeface="Times New Roman"/>
                <a:cs typeface="Times New Roman"/>
              </a:rPr>
              <a:t>ξεχωριστός κλάδος </a:t>
            </a:r>
            <a:r>
              <a:rPr sz="1400" dirty="0">
                <a:latin typeface="Times New Roman"/>
                <a:cs typeface="Times New Roman"/>
              </a:rPr>
              <a:t>της  Δασολογικής </a:t>
            </a:r>
            <a:r>
              <a:rPr sz="1400" spc="-5" dirty="0">
                <a:latin typeface="Times New Roman"/>
                <a:cs typeface="Times New Roman"/>
              </a:rPr>
              <a:t>Επιστήμης, </a:t>
            </a:r>
            <a:r>
              <a:rPr sz="1400" dirty="0">
                <a:latin typeface="Times New Roman"/>
                <a:cs typeface="Times New Roman"/>
              </a:rPr>
              <a:t>η  </a:t>
            </a:r>
            <a:r>
              <a:rPr sz="1400" spc="-5" dirty="0">
                <a:latin typeface="Times New Roman"/>
                <a:cs typeface="Times New Roman"/>
              </a:rPr>
              <a:t>Δασοπονία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Πόλεων (Urban  Forestry). </a:t>
            </a:r>
            <a:r>
              <a:rPr sz="1400" dirty="0">
                <a:latin typeface="Times New Roman"/>
                <a:cs typeface="Times New Roman"/>
              </a:rPr>
              <a:t>Ο νέος αυτός κλάδος  της </a:t>
            </a:r>
            <a:r>
              <a:rPr sz="1400" spc="-5" dirty="0">
                <a:latin typeface="Times New Roman"/>
                <a:cs typeface="Times New Roman"/>
              </a:rPr>
              <a:t>επιστήμης, </a:t>
            </a:r>
            <a:r>
              <a:rPr sz="1400" dirty="0">
                <a:latin typeface="Times New Roman"/>
                <a:cs typeface="Times New Roman"/>
              </a:rPr>
              <a:t>ο </a:t>
            </a:r>
            <a:r>
              <a:rPr sz="1400" spc="-5" dirty="0">
                <a:latin typeface="Times New Roman"/>
                <a:cs typeface="Times New Roman"/>
              </a:rPr>
              <a:t>οποίος  </a:t>
            </a:r>
            <a:r>
              <a:rPr sz="1400" dirty="0">
                <a:latin typeface="Times New Roman"/>
                <a:cs typeface="Times New Roman"/>
              </a:rPr>
              <a:t>ασχολείται </a:t>
            </a:r>
            <a:r>
              <a:rPr sz="1400" spc="-5" dirty="0">
                <a:latin typeface="Times New Roman"/>
                <a:cs typeface="Times New Roman"/>
              </a:rPr>
              <a:t>κυρίως </a:t>
            </a:r>
            <a:r>
              <a:rPr sz="1400" dirty="0">
                <a:latin typeface="Times New Roman"/>
                <a:cs typeface="Times New Roman"/>
              </a:rPr>
              <a:t>με την  </a:t>
            </a:r>
            <a:r>
              <a:rPr sz="1400" spc="-5" dirty="0">
                <a:latin typeface="Times New Roman"/>
                <a:cs typeface="Times New Roman"/>
              </a:rPr>
              <a:t>οικολογική επίδραση </a:t>
            </a:r>
            <a:r>
              <a:rPr sz="1400" dirty="0">
                <a:latin typeface="Times New Roman"/>
                <a:cs typeface="Times New Roman"/>
              </a:rPr>
              <a:t>των  δένδρων και γενικά του  </a:t>
            </a:r>
            <a:r>
              <a:rPr sz="1400" spc="-5" dirty="0">
                <a:latin typeface="Times New Roman"/>
                <a:cs typeface="Times New Roman"/>
              </a:rPr>
              <a:t>πρασίνου </a:t>
            </a:r>
            <a:r>
              <a:rPr sz="1400" dirty="0">
                <a:latin typeface="Times New Roman"/>
                <a:cs typeface="Times New Roman"/>
              </a:rPr>
              <a:t>σε </a:t>
            </a:r>
            <a:r>
              <a:rPr sz="1400" spc="-5" dirty="0">
                <a:latin typeface="Times New Roman"/>
                <a:cs typeface="Times New Roman"/>
              </a:rPr>
              <a:t>μία πόλη, ξεκίνησε  </a:t>
            </a:r>
            <a:r>
              <a:rPr sz="1400" dirty="0">
                <a:latin typeface="Times New Roman"/>
                <a:cs typeface="Times New Roman"/>
              </a:rPr>
              <a:t>από </a:t>
            </a:r>
            <a:r>
              <a:rPr sz="1400" spc="-5" dirty="0">
                <a:latin typeface="Times New Roman"/>
                <a:cs typeface="Times New Roman"/>
              </a:rPr>
              <a:t>την </a:t>
            </a:r>
            <a:r>
              <a:rPr sz="1400" dirty="0">
                <a:latin typeface="Times New Roman"/>
                <a:cs typeface="Times New Roman"/>
              </a:rPr>
              <a:t>Β. </a:t>
            </a:r>
            <a:r>
              <a:rPr sz="1400" spc="-5" dirty="0">
                <a:latin typeface="Times New Roman"/>
                <a:cs typeface="Times New Roman"/>
              </a:rPr>
              <a:t>Αμερική (Καναδάς,  Η.Π.Α.) </a:t>
            </a:r>
            <a:r>
              <a:rPr sz="1400" dirty="0">
                <a:latin typeface="Times New Roman"/>
                <a:cs typeface="Times New Roman"/>
              </a:rPr>
              <a:t>και σήμερα έχει  επεκταθεί σε </a:t>
            </a:r>
            <a:r>
              <a:rPr sz="1400" spc="-5" dirty="0">
                <a:latin typeface="Times New Roman"/>
                <a:cs typeface="Times New Roman"/>
              </a:rPr>
              <a:t>όλο </a:t>
            </a:r>
            <a:r>
              <a:rPr sz="1400" dirty="0">
                <a:latin typeface="Times New Roman"/>
                <a:cs typeface="Times New Roman"/>
              </a:rPr>
              <a:t>τον κόσμο ως  </a:t>
            </a:r>
            <a:r>
              <a:rPr sz="1400" spc="-5" dirty="0">
                <a:latin typeface="Times New Roman"/>
                <a:cs typeface="Times New Roman"/>
              </a:rPr>
              <a:t>ξεχωριστός </a:t>
            </a:r>
            <a:r>
              <a:rPr sz="1400" dirty="0">
                <a:latin typeface="Times New Roman"/>
                <a:cs typeface="Times New Roman"/>
              </a:rPr>
              <a:t>κλάδος </a:t>
            </a:r>
            <a:r>
              <a:rPr sz="1400" spc="-5" dirty="0">
                <a:latin typeface="Times New Roman"/>
                <a:cs typeface="Times New Roman"/>
              </a:rPr>
              <a:t>της  </a:t>
            </a:r>
            <a:r>
              <a:rPr sz="1400" dirty="0">
                <a:latin typeface="Times New Roman"/>
                <a:cs typeface="Times New Roman"/>
              </a:rPr>
              <a:t>Δασολογικής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Επιστήμης.</a:t>
            </a:r>
            <a:endParaRPr sz="1400">
              <a:latin typeface="Times New Roman"/>
              <a:cs typeface="Times New Roman"/>
            </a:endParaRPr>
          </a:p>
          <a:p>
            <a:pPr marL="12700" marR="137795">
              <a:lnSpc>
                <a:spcPts val="161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Στη χώρα μας ο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καταξιωμένος  καθηγητής </a:t>
            </a:r>
            <a:r>
              <a:rPr sz="1400" spc="-5" dirty="0">
                <a:latin typeface="Times New Roman"/>
                <a:cs typeface="Times New Roman"/>
              </a:rPr>
              <a:t>της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Δασολογικής</a:t>
            </a:r>
            <a:endParaRPr sz="1400">
              <a:latin typeface="Times New Roman"/>
              <a:cs typeface="Times New Roman"/>
            </a:endParaRPr>
          </a:p>
          <a:p>
            <a:pPr marL="12700" marR="355600" algn="just">
              <a:lnSpc>
                <a:spcPts val="161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Σχολής </a:t>
            </a:r>
            <a:r>
              <a:rPr sz="1400" spc="-5" dirty="0">
                <a:latin typeface="Times New Roman"/>
                <a:cs typeface="Times New Roman"/>
              </a:rPr>
              <a:t>του Α.Π.Θ. </a:t>
            </a:r>
            <a:r>
              <a:rPr sz="1400" dirty="0">
                <a:latin typeface="Times New Roman"/>
                <a:cs typeface="Times New Roman"/>
              </a:rPr>
              <a:t>Σπύρος  Ντάφης </a:t>
            </a:r>
            <a:r>
              <a:rPr sz="1400" spc="-5" dirty="0">
                <a:latin typeface="Times New Roman"/>
                <a:cs typeface="Times New Roman"/>
              </a:rPr>
              <a:t>ήταν </a:t>
            </a:r>
            <a:r>
              <a:rPr sz="1400" dirty="0">
                <a:latin typeface="Times New Roman"/>
                <a:cs typeface="Times New Roman"/>
              </a:rPr>
              <a:t>ο </a:t>
            </a:r>
            <a:r>
              <a:rPr sz="1400" spc="-5" dirty="0">
                <a:latin typeface="Times New Roman"/>
                <a:cs typeface="Times New Roman"/>
              </a:rPr>
              <a:t>πρώτος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που  εισήγαγε το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μάθημα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30"/>
              </a:lnSpc>
            </a:pPr>
            <a:r>
              <a:rPr sz="1400" spc="-5" dirty="0">
                <a:latin typeface="Times New Roman"/>
                <a:cs typeface="Times New Roman"/>
              </a:rPr>
              <a:t>«Δασοκομία Πόλεων»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στο</a:t>
            </a:r>
            <a:endParaRPr sz="1400">
              <a:latin typeface="Times New Roman"/>
              <a:cs typeface="Times New Roman"/>
            </a:endParaRPr>
          </a:p>
          <a:p>
            <a:pPr marL="12700" marR="13970">
              <a:lnSpc>
                <a:spcPts val="161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τμήμα </a:t>
            </a:r>
            <a:r>
              <a:rPr sz="1400" spc="-5" dirty="0">
                <a:latin typeface="Times New Roman"/>
                <a:cs typeface="Times New Roman"/>
              </a:rPr>
              <a:t>Δασολογίας και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Φυσικού  </a:t>
            </a:r>
            <a:r>
              <a:rPr sz="1400" spc="-5" dirty="0">
                <a:latin typeface="Times New Roman"/>
                <a:cs typeface="Times New Roman"/>
              </a:rPr>
              <a:t>Περιβάλλοντος.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35"/>
              </a:lnSpc>
            </a:pPr>
            <a:r>
              <a:rPr sz="1400" spc="-5" dirty="0">
                <a:latin typeface="Times New Roman"/>
                <a:cs typeface="Times New Roman"/>
              </a:rPr>
              <a:t>Το </a:t>
            </a:r>
            <a:r>
              <a:rPr sz="1400" dirty="0">
                <a:latin typeface="Times New Roman"/>
                <a:cs typeface="Times New Roman"/>
              </a:rPr>
              <a:t>σύγγραμμα </a:t>
            </a:r>
            <a:r>
              <a:rPr sz="1400" spc="-5" dirty="0">
                <a:latin typeface="Times New Roman"/>
                <a:cs typeface="Times New Roman"/>
              </a:rPr>
              <a:t>του κάλυψε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ένα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9580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σημαντικό </a:t>
            </a:r>
            <a:r>
              <a:rPr sz="1400" spc="-5" dirty="0">
                <a:latin typeface="Times New Roman"/>
                <a:cs typeface="Times New Roman"/>
              </a:rPr>
              <a:t>κενό που </a:t>
            </a:r>
            <a:r>
              <a:rPr sz="1400" dirty="0">
                <a:latin typeface="Times New Roman"/>
                <a:cs typeface="Times New Roman"/>
              </a:rPr>
              <a:t>υπήρχε  στον </a:t>
            </a:r>
            <a:r>
              <a:rPr sz="1400" spc="-5" dirty="0">
                <a:latin typeface="Times New Roman"/>
                <a:cs typeface="Times New Roman"/>
              </a:rPr>
              <a:t>τομέα αυτό. Ιδιαίτερη  </a:t>
            </a:r>
            <a:r>
              <a:rPr sz="1400" dirty="0">
                <a:latin typeface="Times New Roman"/>
                <a:cs typeface="Times New Roman"/>
              </a:rPr>
              <a:t>έμφαση </a:t>
            </a:r>
            <a:r>
              <a:rPr sz="1400" spc="-5" dirty="0">
                <a:latin typeface="Times New Roman"/>
                <a:cs typeface="Times New Roman"/>
              </a:rPr>
              <a:t>δόθηκε </a:t>
            </a:r>
            <a:r>
              <a:rPr sz="1400" dirty="0">
                <a:latin typeface="Times New Roman"/>
                <a:cs typeface="Times New Roman"/>
              </a:rPr>
              <a:t>στην ορθή  εκλογή των </a:t>
            </a:r>
            <a:r>
              <a:rPr sz="1400" spc="-5" dirty="0">
                <a:latin typeface="Times New Roman"/>
                <a:cs typeface="Times New Roman"/>
              </a:rPr>
              <a:t>κατάλληλων για  αστική </a:t>
            </a:r>
            <a:r>
              <a:rPr sz="1400" dirty="0">
                <a:latin typeface="Times New Roman"/>
                <a:cs typeface="Times New Roman"/>
              </a:rPr>
              <a:t>χρήση </a:t>
            </a:r>
            <a:r>
              <a:rPr sz="1400" spc="-5" dirty="0">
                <a:latin typeface="Times New Roman"/>
                <a:cs typeface="Times New Roman"/>
              </a:rPr>
              <a:t>ειδών </a:t>
            </a:r>
            <a:r>
              <a:rPr sz="1400" dirty="0">
                <a:latin typeface="Times New Roman"/>
                <a:cs typeface="Times New Roman"/>
              </a:rPr>
              <a:t>(δένδρων).  Η μελετητική ομάδα </a:t>
            </a:r>
            <a:r>
              <a:rPr sz="1400" spc="-5" dirty="0">
                <a:latin typeface="Times New Roman"/>
                <a:cs typeface="Times New Roman"/>
              </a:rPr>
              <a:t>διαθέτει  δασολόγο </a:t>
            </a:r>
            <a:r>
              <a:rPr sz="1400" dirty="0">
                <a:latin typeface="Times New Roman"/>
                <a:cs typeface="Times New Roman"/>
              </a:rPr>
              <a:t>μελετητή </a:t>
            </a:r>
            <a:r>
              <a:rPr sz="1400" spc="-5" dirty="0">
                <a:latin typeface="Times New Roman"/>
                <a:cs typeface="Times New Roman"/>
              </a:rPr>
              <a:t>με </a:t>
            </a:r>
            <a:r>
              <a:rPr sz="1400" dirty="0">
                <a:latin typeface="Times New Roman"/>
                <a:cs typeface="Times New Roman"/>
              </a:rPr>
              <a:t>40ετή  </a:t>
            </a:r>
            <a:r>
              <a:rPr sz="1400" spc="-5" dirty="0">
                <a:latin typeface="Times New Roman"/>
                <a:cs typeface="Times New Roman"/>
              </a:rPr>
              <a:t>επαγγελματική εμπειρία </a:t>
            </a:r>
            <a:r>
              <a:rPr sz="1400" dirty="0">
                <a:latin typeface="Times New Roman"/>
                <a:cs typeface="Times New Roman"/>
              </a:rPr>
              <a:t>και  </a:t>
            </a:r>
            <a:r>
              <a:rPr sz="1400" spc="-5" dirty="0">
                <a:latin typeface="Times New Roman"/>
                <a:cs typeface="Times New Roman"/>
              </a:rPr>
              <a:t>μελετητικό </a:t>
            </a:r>
            <a:r>
              <a:rPr sz="1400" dirty="0">
                <a:latin typeface="Times New Roman"/>
                <a:cs typeface="Times New Roman"/>
              </a:rPr>
              <a:t>πτυχίο </a:t>
            </a:r>
            <a:r>
              <a:rPr sz="1400" spc="-5" dirty="0">
                <a:latin typeface="Times New Roman"/>
                <a:cs typeface="Times New Roman"/>
              </a:rPr>
              <a:t>στα έργα  πρασίνου στην ανώτερη τάξη </a:t>
            </a:r>
            <a:r>
              <a:rPr sz="1400" dirty="0">
                <a:latin typeface="Times New Roman"/>
                <a:cs typeface="Times New Roman"/>
              </a:rPr>
              <a:t>Γ΄  και σε </a:t>
            </a:r>
            <a:r>
              <a:rPr sz="1400" spc="-5" dirty="0">
                <a:latin typeface="Times New Roman"/>
                <a:cs typeface="Times New Roman"/>
              </a:rPr>
              <a:t>συνεργασία </a:t>
            </a:r>
            <a:r>
              <a:rPr sz="1400" dirty="0">
                <a:latin typeface="Times New Roman"/>
                <a:cs typeface="Times New Roman"/>
              </a:rPr>
              <a:t>με τον </a:t>
            </a:r>
            <a:r>
              <a:rPr sz="1400" spc="-5" dirty="0">
                <a:latin typeface="Times New Roman"/>
                <a:cs typeface="Times New Roman"/>
              </a:rPr>
              <a:t>ειδικό  επιστημονικό </a:t>
            </a:r>
            <a:r>
              <a:rPr sz="1400" dirty="0">
                <a:latin typeface="Times New Roman"/>
                <a:cs typeface="Times New Roman"/>
              </a:rPr>
              <a:t>μας </a:t>
            </a:r>
            <a:r>
              <a:rPr sz="1400" spc="-5" dirty="0">
                <a:latin typeface="Times New Roman"/>
                <a:cs typeface="Times New Roman"/>
              </a:rPr>
              <a:t>σύμβουλο </a:t>
            </a:r>
            <a:r>
              <a:rPr sz="1400" dirty="0">
                <a:latin typeface="Times New Roman"/>
                <a:cs typeface="Times New Roman"/>
              </a:rPr>
              <a:t>κ.  Ζάγκα </a:t>
            </a:r>
            <a:r>
              <a:rPr sz="1400" spc="-5" dirty="0">
                <a:latin typeface="Times New Roman"/>
                <a:cs typeface="Times New Roman"/>
              </a:rPr>
              <a:t>Θεοχάρη, </a:t>
            </a:r>
            <a:r>
              <a:rPr sz="1400" dirty="0">
                <a:latin typeface="Times New Roman"/>
                <a:cs typeface="Times New Roman"/>
              </a:rPr>
              <a:t>καθηγητή του  </a:t>
            </a:r>
            <a:r>
              <a:rPr sz="1400" spc="-5" dirty="0">
                <a:latin typeface="Times New Roman"/>
                <a:cs typeface="Times New Roman"/>
              </a:rPr>
              <a:t>τμήματος Δασολογίας </a:t>
            </a:r>
            <a:r>
              <a:rPr sz="1400" dirty="0">
                <a:latin typeface="Times New Roman"/>
                <a:cs typeface="Times New Roman"/>
              </a:rPr>
              <a:t>και </a:t>
            </a:r>
            <a:r>
              <a:rPr sz="1400" spc="-5" dirty="0">
                <a:latin typeface="Times New Roman"/>
                <a:cs typeface="Times New Roman"/>
              </a:rPr>
              <a:t>Φ.Π.  </a:t>
            </a:r>
            <a:r>
              <a:rPr sz="1400" dirty="0">
                <a:latin typeface="Times New Roman"/>
                <a:cs typeface="Times New Roman"/>
              </a:rPr>
              <a:t>του </a:t>
            </a:r>
            <a:r>
              <a:rPr sz="1400" spc="-5" dirty="0">
                <a:latin typeface="Times New Roman"/>
                <a:cs typeface="Times New Roman"/>
              </a:rPr>
              <a:t>Α.Π.Θ., </a:t>
            </a:r>
            <a:r>
              <a:rPr sz="1400" dirty="0">
                <a:latin typeface="Times New Roman"/>
                <a:cs typeface="Times New Roman"/>
              </a:rPr>
              <a:t>διευθυντή του  </a:t>
            </a:r>
            <a:r>
              <a:rPr sz="1400" spc="-5" dirty="0">
                <a:latin typeface="Times New Roman"/>
                <a:cs typeface="Times New Roman"/>
              </a:rPr>
              <a:t>εργαστηρίου Δασοκομίας </a:t>
            </a:r>
            <a:r>
              <a:rPr sz="1400" dirty="0">
                <a:latin typeface="Times New Roman"/>
                <a:cs typeface="Times New Roman"/>
              </a:rPr>
              <a:t>και  την </a:t>
            </a:r>
            <a:r>
              <a:rPr sz="1400" spc="-5" dirty="0">
                <a:latin typeface="Times New Roman"/>
                <a:cs typeface="Times New Roman"/>
              </a:rPr>
              <a:t>Γεωπόνο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αρχιτέκτονα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5987" y="478535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33272" y="478535"/>
            <a:ext cx="1157605" cy="0"/>
          </a:xfrm>
          <a:custGeom>
            <a:avLst/>
            <a:gdLst/>
            <a:ahLst/>
            <a:cxnLst/>
            <a:rect l="l" t="t" r="r" b="b"/>
            <a:pathLst>
              <a:path w="1157605">
                <a:moveTo>
                  <a:pt x="0" y="0"/>
                </a:moveTo>
                <a:lnTo>
                  <a:pt x="115702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96338" y="478535"/>
            <a:ext cx="1097280" cy="0"/>
          </a:xfrm>
          <a:custGeom>
            <a:avLst/>
            <a:gdLst/>
            <a:ahLst/>
            <a:cxnLst/>
            <a:rect l="l" t="t" r="r" b="b"/>
            <a:pathLst>
              <a:path w="1097279">
                <a:moveTo>
                  <a:pt x="0" y="0"/>
                </a:moveTo>
                <a:lnTo>
                  <a:pt x="109728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99714" y="478535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56910" y="478535"/>
            <a:ext cx="2446655" cy="0"/>
          </a:xfrm>
          <a:custGeom>
            <a:avLst/>
            <a:gdLst/>
            <a:ahLst/>
            <a:cxnLst/>
            <a:rect l="l" t="t" r="r" b="b"/>
            <a:pathLst>
              <a:path w="2446654">
                <a:moveTo>
                  <a:pt x="0" y="0"/>
                </a:moveTo>
                <a:lnTo>
                  <a:pt x="2446273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9281" y="478535"/>
            <a:ext cx="1862455" cy="0"/>
          </a:xfrm>
          <a:custGeom>
            <a:avLst/>
            <a:gdLst/>
            <a:ahLst/>
            <a:cxnLst/>
            <a:rect l="l" t="t" r="r" b="b"/>
            <a:pathLst>
              <a:path w="1862454">
                <a:moveTo>
                  <a:pt x="0" y="0"/>
                </a:moveTo>
                <a:lnTo>
                  <a:pt x="1862327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577705" y="478535"/>
            <a:ext cx="4862195" cy="0"/>
          </a:xfrm>
          <a:custGeom>
            <a:avLst/>
            <a:gdLst/>
            <a:ahLst/>
            <a:cxnLst/>
            <a:rect l="l" t="t" r="r" b="b"/>
            <a:pathLst>
              <a:path w="4862194">
                <a:moveTo>
                  <a:pt x="0" y="0"/>
                </a:moveTo>
                <a:lnTo>
                  <a:pt x="4862195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2940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989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989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5987" y="10299192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30224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7175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33272" y="10299192"/>
            <a:ext cx="1157605" cy="0"/>
          </a:xfrm>
          <a:custGeom>
            <a:avLst/>
            <a:gdLst/>
            <a:ahLst/>
            <a:cxnLst/>
            <a:rect l="l" t="t" r="r" b="b"/>
            <a:pathLst>
              <a:path w="1157605">
                <a:moveTo>
                  <a:pt x="0" y="0"/>
                </a:moveTo>
                <a:lnTo>
                  <a:pt x="115702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93289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90242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96338" y="10299192"/>
            <a:ext cx="1097280" cy="0"/>
          </a:xfrm>
          <a:custGeom>
            <a:avLst/>
            <a:gdLst/>
            <a:ahLst/>
            <a:cxnLst/>
            <a:rect l="l" t="t" r="r" b="b"/>
            <a:pathLst>
              <a:path w="1097279">
                <a:moveTo>
                  <a:pt x="0" y="0"/>
                </a:moveTo>
                <a:lnTo>
                  <a:pt x="109728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96666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93617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99714" y="10299192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53863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50815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256910" y="10299192"/>
            <a:ext cx="2446655" cy="0"/>
          </a:xfrm>
          <a:custGeom>
            <a:avLst/>
            <a:gdLst/>
            <a:ahLst/>
            <a:cxnLst/>
            <a:rect l="l" t="t" r="r" b="b"/>
            <a:pathLst>
              <a:path w="2446654">
                <a:moveTo>
                  <a:pt x="0" y="0"/>
                </a:moveTo>
                <a:lnTo>
                  <a:pt x="2446273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706232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03184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709281" y="10299192"/>
            <a:ext cx="1862455" cy="0"/>
          </a:xfrm>
          <a:custGeom>
            <a:avLst/>
            <a:gdLst/>
            <a:ahLst/>
            <a:cxnLst/>
            <a:rect l="l" t="t" r="r" b="b"/>
            <a:pathLst>
              <a:path w="1862454">
                <a:moveTo>
                  <a:pt x="0" y="0"/>
                </a:moveTo>
                <a:lnTo>
                  <a:pt x="1862327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574656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571608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577705" y="10299192"/>
            <a:ext cx="4862195" cy="0"/>
          </a:xfrm>
          <a:custGeom>
            <a:avLst/>
            <a:gdLst/>
            <a:ahLst/>
            <a:cxnLst/>
            <a:rect l="l" t="t" r="r" b="b"/>
            <a:pathLst>
              <a:path w="4862194">
                <a:moveTo>
                  <a:pt x="0" y="0"/>
                </a:moveTo>
                <a:lnTo>
                  <a:pt x="48621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4442947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4439900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439900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5434" y="4985587"/>
            <a:ext cx="1858010" cy="206375"/>
          </a:xfrm>
          <a:custGeom>
            <a:avLst/>
            <a:gdLst/>
            <a:ahLst/>
            <a:cxnLst/>
            <a:rect l="l" t="t" r="r" b="b"/>
            <a:pathLst>
              <a:path w="1858010" h="206375">
                <a:moveTo>
                  <a:pt x="0" y="206044"/>
                </a:moveTo>
                <a:lnTo>
                  <a:pt x="1858010" y="206044"/>
                </a:lnTo>
                <a:lnTo>
                  <a:pt x="1858010" y="0"/>
                </a:lnTo>
                <a:lnTo>
                  <a:pt x="0" y="0"/>
                </a:lnTo>
                <a:lnTo>
                  <a:pt x="0" y="20604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04154" y="4985587"/>
            <a:ext cx="2350770" cy="206375"/>
          </a:xfrm>
          <a:custGeom>
            <a:avLst/>
            <a:gdLst/>
            <a:ahLst/>
            <a:cxnLst/>
            <a:rect l="l" t="t" r="r" b="b"/>
            <a:pathLst>
              <a:path w="2350770" h="206375">
                <a:moveTo>
                  <a:pt x="0" y="206044"/>
                </a:moveTo>
                <a:lnTo>
                  <a:pt x="2350262" y="206044"/>
                </a:lnTo>
                <a:lnTo>
                  <a:pt x="2350262" y="0"/>
                </a:lnTo>
                <a:lnTo>
                  <a:pt x="0" y="0"/>
                </a:lnTo>
                <a:lnTo>
                  <a:pt x="0" y="20604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001" y="4985587"/>
            <a:ext cx="1769745" cy="206375"/>
          </a:xfrm>
          <a:custGeom>
            <a:avLst/>
            <a:gdLst/>
            <a:ahLst/>
            <a:cxnLst/>
            <a:rect l="l" t="t" r="r" b="b"/>
            <a:pathLst>
              <a:path w="1769745" h="206375">
                <a:moveTo>
                  <a:pt x="0" y="206044"/>
                </a:moveTo>
                <a:lnTo>
                  <a:pt x="1769364" y="206044"/>
                </a:lnTo>
                <a:lnTo>
                  <a:pt x="1769364" y="0"/>
                </a:lnTo>
                <a:lnTo>
                  <a:pt x="0" y="0"/>
                </a:lnTo>
                <a:lnTo>
                  <a:pt x="0" y="20604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24948" y="4985587"/>
            <a:ext cx="4768215" cy="206375"/>
          </a:xfrm>
          <a:custGeom>
            <a:avLst/>
            <a:gdLst/>
            <a:ahLst/>
            <a:cxnLst/>
            <a:rect l="l" t="t" r="r" b="b"/>
            <a:pathLst>
              <a:path w="4768215" h="206375">
                <a:moveTo>
                  <a:pt x="0" y="206044"/>
                </a:moveTo>
                <a:lnTo>
                  <a:pt x="4767707" y="206044"/>
                </a:lnTo>
                <a:lnTo>
                  <a:pt x="4767707" y="0"/>
                </a:lnTo>
                <a:lnTo>
                  <a:pt x="0" y="0"/>
                </a:lnTo>
                <a:lnTo>
                  <a:pt x="0" y="20604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45434" y="7651750"/>
            <a:ext cx="1858010" cy="204470"/>
          </a:xfrm>
          <a:custGeom>
            <a:avLst/>
            <a:gdLst/>
            <a:ahLst/>
            <a:cxnLst/>
            <a:rect l="l" t="t" r="r" b="b"/>
            <a:pathLst>
              <a:path w="1858010" h="204470">
                <a:moveTo>
                  <a:pt x="0" y="204216"/>
                </a:moveTo>
                <a:lnTo>
                  <a:pt x="1858010" y="204216"/>
                </a:lnTo>
                <a:lnTo>
                  <a:pt x="185801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04154" y="7651750"/>
            <a:ext cx="2350770" cy="204470"/>
          </a:xfrm>
          <a:custGeom>
            <a:avLst/>
            <a:gdLst/>
            <a:ahLst/>
            <a:cxnLst/>
            <a:rect l="l" t="t" r="r" b="b"/>
            <a:pathLst>
              <a:path w="2350770" h="204470">
                <a:moveTo>
                  <a:pt x="0" y="204216"/>
                </a:moveTo>
                <a:lnTo>
                  <a:pt x="2350262" y="204216"/>
                </a:lnTo>
                <a:lnTo>
                  <a:pt x="235026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55001" y="7651750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6"/>
                </a:moveTo>
                <a:lnTo>
                  <a:pt x="1769364" y="204216"/>
                </a:lnTo>
                <a:lnTo>
                  <a:pt x="1769364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624948" y="7651750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659891" y="475487"/>
          <a:ext cx="13780005" cy="96575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4504055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τοπίου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αξιοποίησε κατά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3876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καλύτερο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τρόπο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αξιόλογο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αυτό σύγγραμμα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«Δασοκομία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Πόλεων».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8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συμμετοχή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επιπλέον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δύο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4455">
                        <a:lnSpc>
                          <a:spcPct val="9580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δασολόγων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πτυχία μελετητή  Γ΄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τάξης στις δασικές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περιβαλλοντικές μελέτες,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δύο  μηχανικών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εξειδικεύσεις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αρχιτεκτονικά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υδροτεχνικά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αντίστοιχα, διαθέτοντας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ανάλογα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πτυχία και ενός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Τοπογράφου Μηχανικού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υπερκάλυψε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συμβατικές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υποχρεώσεις και συμβάλει τα  μέγιστα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 αισθητική  ανάδειξη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αστικού πάρκου 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Αγρινίου,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λειτουργική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χρηστική αξιοποίηση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 προβολή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στόχο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επανένταξη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στον  ευρύτερο ιστό της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πόλης.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64587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5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2.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54305">
                        <a:lnSpc>
                          <a:spcPct val="95800"/>
                        </a:lnSpc>
                        <a:spcBef>
                          <a:spcPts val="3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Θα πρέπει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υπάρξουν 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θέσεις- προτάσεις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επιστημονικών  φορέων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δασολόγων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γεωπόνων, αλλά</a:t>
                      </a:r>
                      <a:r>
                        <a:rPr sz="14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φυσικών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προσώπων  μελετητών.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 &amp;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43510">
                        <a:lnSpc>
                          <a:spcPct val="95800"/>
                        </a:lnSpc>
                        <a:spcBef>
                          <a:spcPts val="60"/>
                        </a:spcBef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Η διαβούλευση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ήταν</a:t>
                      </a:r>
                      <a:r>
                        <a:rPr sz="1400" b="1" i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δημόσια,  δεν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απέκλεισε κανέναν  επιστημονικό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φορέα.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Οι  αναφερόμενοι επιστημονικοί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φορείς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μελετητές δεν  υπέβαλαν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παρατηρήσεις,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θέσεις η</a:t>
                      </a:r>
                      <a:r>
                        <a:rPr sz="1400" b="1" i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προτάσεις.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92075">
                        <a:lnSpc>
                          <a:spcPct val="95800"/>
                        </a:lnSpc>
                        <a:spcBef>
                          <a:spcPts val="3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 πάρκο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αποκτήσει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εικόνα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ταυτότητα.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(Λειτουργίες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 προτείνονται στην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παρούσα μελέτη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όπως  παιδική χαρά,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αγορά  κλπ,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συνδέονται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με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υφιστάμενες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μελετηθούν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επόμενη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φάση, όπως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αναψυκτήριο,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κηποθέατρο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κλπ.).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 &amp;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85800">
                        <a:lnSpc>
                          <a:spcPts val="1610"/>
                        </a:lnSpc>
                        <a:spcBef>
                          <a:spcPts val="100"/>
                        </a:spcBef>
                      </a:pP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Το Πάρκο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με την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μελέτη αποκτά εικόνα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ταυτότητα.  Οι λειτουργίες μέσα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σε αυτό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είναι</a:t>
                      </a:r>
                      <a:r>
                        <a:rPr sz="1400" b="1" i="1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αλληλένδετες.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Είναι  προφανές  ότι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ως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ζωντανός οργανισμός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έχει</a:t>
                      </a:r>
                      <a:r>
                        <a:rPr sz="1400" b="1" i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ανάγκη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1757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συνεχούς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αξιολόγησης της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φυσικής και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λειτουργικής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κατάστασής</a:t>
                      </a:r>
                      <a:r>
                        <a:rPr sz="1400" b="1" i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του.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( Άλλωστε 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από τον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Ν.2828 η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διαχειριστική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μελέτη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γίνεται</a:t>
                      </a:r>
                      <a:r>
                        <a:rPr sz="1400" b="1" i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σε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50"/>
                        </a:lnSpc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βάθος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10ετίας</a:t>
                      </a:r>
                      <a:r>
                        <a:rPr sz="1400" b="1" i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88946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3.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40970" indent="43815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Έχουν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αντιμετωπιστεί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ανισοβαρώς τα δύο  τμήματα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πάρκου,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παλαιό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κομμάτι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άδεντρο.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ένα  υπάρχει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απλή  αποτύπωση , ενώ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άλλο ένας  υπερσχεδιασμός.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(24)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4769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Κατόπιν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εκτενούς ανάλυσης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υφιστάμενης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κατάστασης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επιτόπια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βιβλιογραφική  έρευνα,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στη  σημερινή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κατάσταση είναι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εμφανώς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χωρισμένο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δύο  ζώνες. Η πρώτη, όπου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εντοπίζεται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τμήμα με τη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δασική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βλάστηση,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διατηρεί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περισσότερα στοιχεία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αρχικού σχεδιασμού,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3.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11760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Θα πρέπει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συμπληρωθεί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  διαχειριστική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μελέτη,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οικολογικός-  βιοκλιματικός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σχεδιασμός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(25)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1971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Ο σχεδιασμός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σύμφωνα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ισχύουσες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προδιαγραφές εμπεριέχει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βιοκλιματικό χαρακτήρα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 παράλληλα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διέπεται από 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αρχές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αειφορίας και της  προστασίας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περιβάλλοντος.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βιοκλιματική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αναβάθμιση 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συνόλου του πάρκου, συμβάλλουν επεμβάσεις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σχετίζονται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τα υλικά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κατασκευής,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 βλάστηση,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υγρό  στοιχείο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τη διέλευση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αέρα. Ειδικότερα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πλαίσιο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σχεδιασμού: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22605" marR="59690" indent="-228600" algn="just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-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Αξιολογήθηκε το σύνολο των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υπαρχόντων δένδρων 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και θάμνων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που επί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πολλές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δεκαετίες δοκιμάστηκαν  στο  συγκεκριμένο  περιβάλλον.  Με  τον  τρόπο</a:t>
                      </a:r>
                      <a:r>
                        <a:rPr sz="1400" spc="190" dirty="0">
                          <a:latin typeface="Century"/>
                          <a:cs typeface="Century"/>
                        </a:rPr>
                        <a:t>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αυτό</a:t>
                      </a:r>
                      <a:endParaRPr sz="140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59891" y="475487"/>
          <a:ext cx="13780005" cy="98206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9820656">
                <a:tc>
                  <a:txBody>
                    <a:bodyPr/>
                    <a:lstStyle/>
                    <a:p>
                      <a:endParaRPr sz="140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σέβεται 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νέος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σχεδιασμός.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366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συγκεκριμένο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τμήμα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προτείνονται νέες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επεμβάσεις,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λειτουργίες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αποφευχθεί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τυχών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αλλοίωση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καταστροφή του αξιόλογου  οικοσυστήματος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μην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παραποιηθεί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ταυτότητα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χαρακτήρας 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έχει  διαμορφωθεί με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πέρασμα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χρόνων. Παρ’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όλα αυτά οι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προτάσεις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στα υφιστάμενα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μονοπάτια στοχεύουν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  συνολική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αναβάθμιση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εικόνας του,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εξασφαλίζοντας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συγχρόνως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ανεμπόδιστη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πρόσβαση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όλων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επισκεπτών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σύνολό του,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κάτι που μέχρι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σήμερα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εφικτό.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Προτάσεις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αλλαγής ή 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προσθήκης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νέων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μονοπατιών, 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αύξηση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της επιφάνειας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των  υφιστάμενων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πλατωμάτων, 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επεμβάσεις εντός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των  παρτεριών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υψηλής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βλάστησης 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δεν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αποδεκτές από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τους 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μελετητές, καθώς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συμβάλλουν 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στην έντονη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παραποίηση και 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παραμόρφωση της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σημερινής 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εικόνας του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πάρκου,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ενώ  συγχρόνως θέτουν σε κίνδυνο  την υπάρχουσα</a:t>
                      </a:r>
                      <a:r>
                        <a:rPr sz="1400" u="sng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βλάστηση.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συγκεκριμένο τμήμα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7314">
                        <a:lnSpc>
                          <a:spcPct val="95900"/>
                        </a:lnSpc>
                        <a:spcBef>
                          <a:spcPts val="3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38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στρεμμάτων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 καλύπτεται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υψηλό δάσος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πλείστον συντάχθηκε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 την ομάδα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μελέτης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«Μελέτη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αξιολόγησης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επικινδυνότητας  δένδρων». Σε αυτή αναλύεται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 υφιστάμενη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κατάσταση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μετά  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καθολική απογραφή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υπαρχόντων δένδρων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προτείνονται καλλιεργητικές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επεμβάσεις.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4765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Συγκεκριμένα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 καταμετρηθέντα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2134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δένδρα  κρίνεται απαραίτητο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2605" marR="58419">
                        <a:lnSpc>
                          <a:spcPts val="168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Century"/>
                          <a:cs typeface="Century"/>
                        </a:rPr>
                        <a:t>διασώθηκε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το σύνολο των υπαρχόντων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θάμνων και 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χαρακτηρίστηκαν  μόνο  μερικές 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δεκάδες  δένδρα</a:t>
                      </a:r>
                      <a:r>
                        <a:rPr sz="1400" spc="280" dirty="0">
                          <a:latin typeface="Century"/>
                          <a:cs typeface="Century"/>
                        </a:rPr>
                        <a:t> </a:t>
                      </a:r>
                      <a:r>
                        <a:rPr sz="1400" spc="-10" dirty="0">
                          <a:latin typeface="Century"/>
                          <a:cs typeface="Century"/>
                        </a:rPr>
                        <a:t>ως</a:t>
                      </a:r>
                      <a:endParaRPr sz="1400">
                        <a:latin typeface="Century"/>
                        <a:cs typeface="Century"/>
                      </a:endParaRPr>
                    </a:p>
                    <a:p>
                      <a:pPr marL="522605">
                        <a:lnSpc>
                          <a:spcPts val="1625"/>
                        </a:lnSpc>
                      </a:pPr>
                      <a:r>
                        <a:rPr sz="1400" dirty="0">
                          <a:latin typeface="Century"/>
                          <a:cs typeface="Century"/>
                        </a:rPr>
                        <a:t>επικίνδυνα  για 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τους  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επισκέπτες 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του   πάρκου,  </a:t>
                      </a:r>
                      <a:r>
                        <a:rPr sz="1400" spc="5" dirty="0">
                          <a:latin typeface="Century"/>
                          <a:cs typeface="Century"/>
                        </a:rPr>
                        <a:t>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τα</a:t>
                      </a:r>
                      <a:endParaRPr sz="1400">
                        <a:latin typeface="Century"/>
                        <a:cs typeface="Century"/>
                      </a:endParaRPr>
                    </a:p>
                    <a:p>
                      <a:pPr marL="522605" marR="5905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Century"/>
                          <a:cs typeface="Century"/>
                        </a:rPr>
                        <a:t>οποία </a:t>
                      </a:r>
                      <a:r>
                        <a:rPr sz="1400" spc="-10" dirty="0">
                          <a:latin typeface="Century"/>
                          <a:cs typeface="Century"/>
                        </a:rPr>
                        <a:t>θα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απομακρυνθούν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ή θα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αντικατασταθούν με  νέα.</a:t>
                      </a:r>
                      <a:endParaRPr sz="1400">
                        <a:latin typeface="Century"/>
                        <a:cs typeface="Century"/>
                      </a:endParaRPr>
                    </a:p>
                    <a:p>
                      <a:pPr marL="522605" marR="56515" indent="-228600" algn="just">
                        <a:lnSpc>
                          <a:spcPct val="100200"/>
                        </a:lnSpc>
                        <a:spcBef>
                          <a:spcPts val="595"/>
                        </a:spcBef>
                        <a:buFont typeface="Arial"/>
                        <a:buChar char="-"/>
                        <a:tabLst>
                          <a:tab pos="523240" algn="l"/>
                        </a:tabLst>
                      </a:pPr>
                      <a:r>
                        <a:rPr sz="1400" spc="-5" dirty="0">
                          <a:latin typeface="Century"/>
                          <a:cs typeface="Century"/>
                        </a:rPr>
                        <a:t>Προβλέφθηκε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η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φύτευση μεγάλου αριθμού δένδρων 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και θάμνων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με οικολογικά (βιοκλιματικά) κριτήρια, 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καθώς συμβάλουν στην αισθητική αναβάθμιση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του 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χώρου,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συμμετέχουν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στη βελτίωση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της ποιότητας του 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αέρα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συμβάλλοντας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στη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θερμική, οπτική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και 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ακουστική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άνεση. (φυλλοβόλα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δένδρα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για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σκίαση το 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καλοκαίρι και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τον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επιθυμητό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ηλιασμό το χειμώνα, 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αειθαλή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είδη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για προστασία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από τους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ψυχρούς 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ανέμους.)</a:t>
                      </a:r>
                      <a:endParaRPr sz="1400">
                        <a:latin typeface="Century"/>
                        <a:cs typeface="Century"/>
                      </a:endParaRPr>
                    </a:p>
                    <a:p>
                      <a:pPr marL="522605" marR="56515" indent="-228600" algn="just">
                        <a:lnSpc>
                          <a:spcPct val="100200"/>
                        </a:lnSpc>
                        <a:spcBef>
                          <a:spcPts val="595"/>
                        </a:spcBef>
                        <a:buFont typeface="Arial"/>
                        <a:buChar char="-"/>
                        <a:tabLst>
                          <a:tab pos="523240" algn="l"/>
                        </a:tabLst>
                      </a:pPr>
                      <a:r>
                        <a:rPr sz="1400" spc="-5" dirty="0">
                          <a:latin typeface="Century"/>
                          <a:cs typeface="Century"/>
                        </a:rPr>
                        <a:t>Επιλέχθηκαν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υλικά τα οποία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παρουσιάζουν 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βιοκλιματικά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χαρακτηριστικά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αφού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είναι  υδατοπερατά,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δεν συμβάλλουν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στην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αύξηση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της 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θερμοκρασίας και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εξυπηρετούν με τον καλύτερο  τρόπο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τη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λειτουργικότητα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του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πάρκου. (χωμάτινο  δάπεδο, ψηφίδες από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φυσική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πέτρα, φυτική 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εδαφοκάλυψη</a:t>
                      </a:r>
                      <a:endParaRPr sz="1400">
                        <a:latin typeface="Century"/>
                        <a:cs typeface="Century"/>
                      </a:endParaRPr>
                    </a:p>
                    <a:p>
                      <a:pPr marL="522605" marR="56515" indent="-228600" algn="just">
                        <a:lnSpc>
                          <a:spcPct val="100200"/>
                        </a:lnSpc>
                        <a:spcBef>
                          <a:spcPts val="595"/>
                        </a:spcBef>
                        <a:buFont typeface="Arial"/>
                        <a:buChar char="-"/>
                        <a:tabLst>
                          <a:tab pos="523240" algn="l"/>
                        </a:tabLst>
                      </a:pPr>
                      <a:r>
                        <a:rPr sz="1400" spc="-5" dirty="0">
                          <a:latin typeface="Century"/>
                          <a:cs typeface="Century"/>
                        </a:rPr>
                        <a:t>Στις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κάθε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είδους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επιλογές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λήφθηκαν πολύ σοβαρά 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υπόψιν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τόσο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η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οικολογική όσο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και η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οικονομική 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αρχή καθώς και η αρχή του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σεβασμού της αρχικής  ταυτότητας του Παπαστράτειου Πάρκου, μέσω της  διατήρησης οποιουδήποτε στοιχείου μπορούσε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να  χαρακτηριστεί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αποδεκτό από αισθητική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και  λειτουργική</a:t>
                      </a:r>
                      <a:r>
                        <a:rPr sz="1400" spc="-75" dirty="0">
                          <a:latin typeface="Century"/>
                          <a:cs typeface="Century"/>
                        </a:rPr>
                        <a:t> </a:t>
                      </a:r>
                      <a:r>
                        <a:rPr sz="1400" spc="-10" dirty="0">
                          <a:latin typeface="Century"/>
                          <a:cs typeface="Century"/>
                        </a:rPr>
                        <a:t>άποψη.</a:t>
                      </a:r>
                      <a:endParaRPr sz="1400">
                        <a:latin typeface="Century"/>
                        <a:cs typeface="Century"/>
                      </a:endParaRPr>
                    </a:p>
                    <a:p>
                      <a:pPr marL="522605" marR="56515" indent="-228600" algn="just">
                        <a:lnSpc>
                          <a:spcPct val="100200"/>
                        </a:lnSpc>
                        <a:spcBef>
                          <a:spcPts val="595"/>
                        </a:spcBef>
                        <a:buFont typeface="Arial"/>
                        <a:buChar char="-"/>
                        <a:tabLst>
                          <a:tab pos="523240" algn="l"/>
                        </a:tabLst>
                      </a:pPr>
                      <a:r>
                        <a:rPr sz="1400" spc="-5" dirty="0">
                          <a:latin typeface="Century"/>
                          <a:cs typeface="Century"/>
                        </a:rPr>
                        <a:t>Εισάχθηκε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το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υγρό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στοιχείο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υπό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τη μορφή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τεχνητής 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λίμνης και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πιδάκων που συμβάλλει στη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μείωση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της 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θερμοκρασίας και στην αύξηση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της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μέσης υγρασίας 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του αέρα λόγω της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εξάτμισης,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βελτιώνοντας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τις  συνθήκες άνεσης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στο χώρο. Τέλος, προβλέπεται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η 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δυνατότητα ελεύθερης διέλευσης του αέρα που </a:t>
                      </a:r>
                      <a:r>
                        <a:rPr sz="1400" spc="-10" dirty="0">
                          <a:latin typeface="Century"/>
                          <a:cs typeface="Century"/>
                        </a:rPr>
                        <a:t>σε 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συνδυασμό με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τη μείωση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της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θερμοκρασίας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που 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επιτυγχάνεται </a:t>
                      </a:r>
                      <a:r>
                        <a:rPr sz="1400" spc="-10" dirty="0">
                          <a:latin typeface="Century"/>
                          <a:cs typeface="Century"/>
                        </a:rPr>
                        <a:t>με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τους παραπάνω χειρισμούς,  δημιουργεί ευνοϊκές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συνθήκες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μικροκλίματος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και 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θερμικής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άνεσης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στην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άμεση και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ευρύτερη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περιοχή 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του</a:t>
                      </a:r>
                      <a:r>
                        <a:rPr sz="1400" spc="-70" dirty="0">
                          <a:latin typeface="Century"/>
                          <a:cs typeface="Century"/>
                        </a:rPr>
                        <a:t>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πάρκου.</a:t>
                      </a:r>
                      <a:endParaRPr sz="1400">
                        <a:latin typeface="Century"/>
                        <a:cs typeface="Century"/>
                      </a:endParaRPr>
                    </a:p>
                    <a:p>
                      <a:pPr marL="65405">
                        <a:lnSpc>
                          <a:spcPts val="1630"/>
                        </a:lnSpc>
                        <a:spcBef>
                          <a:spcPts val="530"/>
                        </a:spcBef>
                      </a:pPr>
                      <a:r>
                        <a:rPr sz="1400" u="heavy" spc="-35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u="heavy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25.1 Βιοκλιματικά </a:t>
                      </a:r>
                      <a:r>
                        <a:rPr sz="1400" b="1" u="heavy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(πρόσθετη </a:t>
                      </a:r>
                      <a:r>
                        <a:rPr sz="1400" b="1" u="heavy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τεκμηρίωση </a:t>
                      </a:r>
                      <a:r>
                        <a:rPr sz="1400" b="1" u="heavy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για το</a:t>
                      </a:r>
                      <a:r>
                        <a:rPr sz="1400" b="1" u="heavy" spc="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u="heavy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6)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22605" marR="57150" indent="-228600" algn="just">
                        <a:lnSpc>
                          <a:spcPct val="96000"/>
                        </a:lnSpc>
                        <a:spcBef>
                          <a:spcPts val="20"/>
                        </a:spcBef>
                        <a:buFont typeface="Arial"/>
                        <a:buChar char="-"/>
                        <a:tabLst>
                          <a:tab pos="523240" algn="l"/>
                        </a:tabLst>
                      </a:pP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Στη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βιοκλιματική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αναβάθμιση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του συνόλου του πάρκου,  λοιπόν, συμβάλλουν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επεμβάσεις που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σχετίζονται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με τα  υλικά κατασκευής, </a:t>
                      </a:r>
                      <a:r>
                        <a:rPr sz="1400" spc="-1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τη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βλάστηση, </a:t>
                      </a:r>
                      <a:r>
                        <a:rPr sz="1400" spc="-1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υγρό στοιχείο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1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τη 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διέλευση     του    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αέρα.    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Η     χρήση     μαλακών </a:t>
                      </a:r>
                      <a:r>
                        <a:rPr sz="1400" spc="3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υλικών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5434" y="9281159"/>
            <a:ext cx="1858010" cy="204470"/>
          </a:xfrm>
          <a:custGeom>
            <a:avLst/>
            <a:gdLst/>
            <a:ahLst/>
            <a:cxnLst/>
            <a:rect l="l" t="t" r="r" b="b"/>
            <a:pathLst>
              <a:path w="1858010" h="204470">
                <a:moveTo>
                  <a:pt x="0" y="204215"/>
                </a:moveTo>
                <a:lnTo>
                  <a:pt x="1858010" y="204215"/>
                </a:lnTo>
                <a:lnTo>
                  <a:pt x="1858010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22442" y="9281159"/>
            <a:ext cx="2112645" cy="204470"/>
          </a:xfrm>
          <a:custGeom>
            <a:avLst/>
            <a:gdLst/>
            <a:ahLst/>
            <a:cxnLst/>
            <a:rect l="l" t="t" r="r" b="b"/>
            <a:pathLst>
              <a:path w="2112645" h="204470">
                <a:moveTo>
                  <a:pt x="0" y="204215"/>
                </a:moveTo>
                <a:lnTo>
                  <a:pt x="2112264" y="204215"/>
                </a:lnTo>
                <a:lnTo>
                  <a:pt x="2112264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001" y="9281159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5"/>
                </a:moveTo>
                <a:lnTo>
                  <a:pt x="1769364" y="204215"/>
                </a:lnTo>
                <a:lnTo>
                  <a:pt x="1769364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24948" y="9281159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5"/>
                </a:moveTo>
                <a:lnTo>
                  <a:pt x="4767707" y="204215"/>
                </a:lnTo>
                <a:lnTo>
                  <a:pt x="476770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59891" y="475487"/>
          <a:ext cx="13780005" cy="98282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879942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4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4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4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4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υλοτομηθούν 183 δένδρα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2987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ξερά, σάπια,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επικίνδυνα  κλπ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άλλα 795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ότι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χρήζουν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συγκεκριμένους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χειρισμούς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κλάδευσης (ξηρή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κλάδευση,  αποφόρτιση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κόμης, βελτίωση  τομών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κλπ).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286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Στη δεύτερη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ζώνη,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τμήμα με 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χαμηλό πράσινο,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εντοπίστηκε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αριθμός αξιόλογων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δένδρων,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διατηρούνται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και ενσωματώνονται στη</a:t>
                      </a:r>
                      <a:r>
                        <a:rPr sz="14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νέα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8034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σχεδιαστική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πρόταση. Στο  τμήμα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αυτό,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σχεδιασμός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βασίστηκε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σύγχρονες  σχεδιαστικές προσεγγίσεις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αστικού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χώρου,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ώστε με  διαφορετικούς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χειρισμούς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επιτευχθεί η ανάκτησή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9850">
                        <a:lnSpc>
                          <a:spcPct val="9570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Βασικός στόχος ήταν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μιας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ενιαίας  αντιληπτικά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ενότητας,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μέσω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ενεργοποίησης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δυναμικών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τόπου και της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ενδυνάμωσης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85420">
                        <a:lnSpc>
                          <a:spcPct val="958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διάσπαρτων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επί μέρους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αδρανών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τμημάτων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του. Οι  βασικές χαράξεις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νέου  σχεδιασμού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προέκυψαν  λαμβάνοντας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υπόψιν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υπάρχουσες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ροές και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κινήσεις,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καθώς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αναδεικνύοντας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τις  χαράξεις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της πρωταρχικής 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διαμόρφωσης.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3025">
                        <a:lnSpc>
                          <a:spcPct val="9580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δύο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ζώνες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συνδέονται  λειτουργικά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αντιληπτικά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μεταξύ τους. 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επισκέπτης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 σύνολο της νέας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διαμόρφωσης έχει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οπτική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επαφή με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υφιστάμενο δασικό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τμήμα, ενώ νέες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διαδρομές τον  οδηγούν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αυτό,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επιτυγχάνοντας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εύκολη  οικειοποίηση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χώρου.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4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4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2605" algn="just">
                        <a:lnSpc>
                          <a:spcPts val="1515"/>
                        </a:lnSpc>
                      </a:pP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δαπεδόστρωσης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στο μεγαλύτερο  τμήμα  της</a:t>
                      </a:r>
                      <a:r>
                        <a:rPr sz="1400" spc="15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διαμόρφωσης,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22605" marR="55880" algn="just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όπως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χωμάτινο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δάπεδο, οι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ψηφίδες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από φυσική  πέτρα και η φυτική εδαφοκάλυψη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παρουσιάζουν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υψηλή  διαπερατότητα και χαμηλή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θερμοχωρητικότητα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και  ανακλαστικότητα,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γεγονός που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βοηθά στη μείωση της 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επιφανειακής θερμοκρασίας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εδάφους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και της μέσης 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θερμοκρασίας του αέρα,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ενώ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ταυτόχρονα διευκολύνει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τη  διοχέτευση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του βρόχινου νερού στον υπόγειου υδροφορέα.  Αντίστοιχες ιδιότητες παρουσιάζουν τόσο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υδατοπερατό 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σκυρόδεμα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όσο και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οι πλάκες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σκυροδέματος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καθώς 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επιλέγεται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να τοποθετηθούν σε μαλακό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υπόστρωμα 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(διαβαθμισμένο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χαλίκι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και χώμα αντίστοιχα) ενώ  συγχρόνως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έχουν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ψυχρό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χρωματισμό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έτσι ώστε να 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αποφεύγεται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μεγάλη απορρόφηση θερμότητας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κατά </a:t>
                      </a:r>
                      <a:r>
                        <a:rPr sz="1400" spc="-1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τους 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καλοκαιρινούς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μήνες.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Η πρόταση, επίσης, των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φυτεμένων  επιφανειών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έγινε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πρωτίστως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γνώμονα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τη μείωση της 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θερμοκρασίας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αέρα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μέσω της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σκίασης,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της  εξατμισοδιαπνοής και της χαμηλής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ανακλαστικότητας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της 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ηλιακής ακτινοβολίας.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Η χρήση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φυλλοβόλων δένδρων  επιτρέπει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σκιασμό </a:t>
                      </a:r>
                      <a:r>
                        <a:rPr sz="1400" spc="-1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καλοκαίρι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τον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επιθυμητό 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ηλιασμό </a:t>
                      </a:r>
                      <a:r>
                        <a:rPr sz="1400" spc="-1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χειμώνα,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ενώ τα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αειθαλή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είδη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προσφέρουν  προστασία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ψυχρούς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ανέμους.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Επιπλέον η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κόμη 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των δένδρων λειτουργεί ως φίλτρο των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ρύπων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αέρα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και  της όχλησης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λόγω της κυκλοφορίας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των οχημάτων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στους  περιμετρικούς δρόμους.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Επιπροσθέτως, το υγρό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στοιχείο 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που λείπει σήμερα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1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πάρκο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εισάγεται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1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νέο 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σχεδιασμό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υπό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τη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μορφή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τεχνητής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λίμνης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πιδάκων 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συμβάλλει στη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μείωση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θερμοκρασίας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και στην αύξηση  της μέσης υγρασίας του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αέρα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λόγω της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εξάτμισης, 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βελτιώνοντας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συνθήκες άνεσης στο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χώρο.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Τέλος, μέσω  του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σχεδιασμού προβλέπεται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η δυνατότητα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ελεύθερης 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διέλευσης του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αέρα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που σε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συνδυασμό με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τη μείωση της 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θερμοκρασίας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που επιτυγχάνεται με τους παραπάνω 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χειρισμούς, δημιουργεί ευνοϊκές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συνθήκες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μικροκλίματος 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και θερμικής άνεσης στην άμεση και </a:t>
                      </a:r>
                      <a:r>
                        <a:rPr sz="1400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ευρύτερη περιοχή </a:t>
                      </a:r>
                      <a:r>
                        <a:rPr sz="140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του  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4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28852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400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400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400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27000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 μελετητικό πτυχίο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αρχιτέκτονα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παρούσας μελέτης,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 ίσως μικρό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τόσο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400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algn="just">
                        <a:lnSpc>
                          <a:spcPts val="153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 &amp;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20040" algn="just">
                        <a:lnSpc>
                          <a:spcPts val="1610"/>
                        </a:lnSpc>
                        <a:spcBef>
                          <a:spcPts val="95"/>
                        </a:spcBef>
                      </a:pP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πτυχία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αντιστοιχούν</a:t>
                      </a:r>
                      <a:r>
                        <a:rPr sz="1400" b="1" i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στο  οικονομικό αντικείμενο της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μελέτης.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400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247015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Εισβολή των  περιβαλλουσών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οδών 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εσωτερικό 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πάρκου. (οι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οδοί,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400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(27)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398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Κανένας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άξονας περιμετρικά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δεν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θεωρηθεί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κύριος, με μόνες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εξαιρέσεις 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οδούς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Ελ.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Βενιζέλου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Παπαστράτου,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αποτέλεσμα να μην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κρίνεται απαραίτητη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“εισχώρησή”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εσωτερικό του,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κάτι τέτοιο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400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5434" y="8462517"/>
            <a:ext cx="1858010" cy="204470"/>
          </a:xfrm>
          <a:custGeom>
            <a:avLst/>
            <a:gdLst/>
            <a:ahLst/>
            <a:cxnLst/>
            <a:rect l="l" t="t" r="r" b="b"/>
            <a:pathLst>
              <a:path w="1858010" h="204470">
                <a:moveTo>
                  <a:pt x="0" y="204215"/>
                </a:moveTo>
                <a:lnTo>
                  <a:pt x="1858010" y="204215"/>
                </a:lnTo>
                <a:lnTo>
                  <a:pt x="1858010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04154" y="8462517"/>
            <a:ext cx="2350770" cy="204470"/>
          </a:xfrm>
          <a:custGeom>
            <a:avLst/>
            <a:gdLst/>
            <a:ahLst/>
            <a:cxnLst/>
            <a:rect l="l" t="t" r="r" b="b"/>
            <a:pathLst>
              <a:path w="2350770" h="204470">
                <a:moveTo>
                  <a:pt x="0" y="204215"/>
                </a:moveTo>
                <a:lnTo>
                  <a:pt x="2350262" y="204215"/>
                </a:lnTo>
                <a:lnTo>
                  <a:pt x="2350262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001" y="8462517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5"/>
                </a:moveTo>
                <a:lnTo>
                  <a:pt x="1769364" y="204215"/>
                </a:lnTo>
                <a:lnTo>
                  <a:pt x="1769364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24948" y="8462517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5"/>
                </a:moveTo>
                <a:lnTo>
                  <a:pt x="4767707" y="204215"/>
                </a:lnTo>
                <a:lnTo>
                  <a:pt x="476770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59891" y="475487"/>
          <a:ext cx="13780005" cy="98282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7980934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σημαντικό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έργο για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ts val="16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πόλη.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περιφέρειας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21285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πάρκου,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συνεχίζουν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ευθύγραμμα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εσωτερικό 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πεζούς).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οδηγούσε 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αλλοίωση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ίσως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καταστροφή της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υφιστάμενης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4541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δασικής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βλάστησης.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Όλες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εγκάρσιες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κινήσεις των επισκεπτών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μέσω των υφιστάμενων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μονοπατιών, που  διατηρούνται και αναβαθμίζονται,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προτεινόμενες  διαδρομές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καταλήγουν στις εισόδους-εξόδους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συνδέουν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επιμέρους χρήσεις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λειτουργίες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255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Με τη νέα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διαμόρφωση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μικρό πλάτωμα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Εισόδους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Καπνεργατών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ενισχύεται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σύνδεση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κάθετη  οδό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Παπαστράτου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 συνέχεια με 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Κεντρική Πλατεία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πόλης.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5405" marR="90170">
                        <a:lnSpc>
                          <a:spcPct val="958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(20)Η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περίφραξη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αποτελεί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αναπόσπαστο κομμάτι της ιστορίας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ταυτότητας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πάρκου.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στοιχεία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διατηρήθηκαν αυτούσια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εποχή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κατασκευάσθηκε.  Εξυπηρετεί τόσο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αισθητικό όσο και λειτουργικό ρόλο,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καθώς στα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περισσότερα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σημεία συγκρατεί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εδάφη λόγω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μεγάλης  υψομετρικής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διαφοράς,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ταυτόχρονα βοηθά 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φύλαξη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8796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Όσον 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περίφραξη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οδού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Καζαντζάκη,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αυτή  εξυπηρετεί στη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συγκράτηση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όγκου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χωμάτων αλλά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ριζικών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συστημάτων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δέντρων,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καταστραφούν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 ταπείνωσής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Δεν αποτελεί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στοιχείο απομόνωσης, καθώς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κάθε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πλευρά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525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υπάρχουν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διαμορφωμένες είσοδοι,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σημεία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συνδιαλέγονται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αστικό ιστό.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περιοχή περιμετρικά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 παρουσιάζει χρήσεις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κατοικίας με ελάχιστους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ελεύθερους  δημόσιους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χώρους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άναρχη ρυμοτομία. 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γειτονικά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οικόπεδα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πλειονότητά τους είναι περιφραγμένα,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αποτέλεσμα</a:t>
                      </a:r>
                      <a:r>
                        <a:rPr sz="14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«συνομιλία» με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απουσιάζει. 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υψηλή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δασική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02284">
                        <a:lnSpc>
                          <a:spcPts val="1620"/>
                        </a:lnSpc>
                        <a:spcBef>
                          <a:spcPts val="6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βλάστηση,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αποτελεί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μόνη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στοιχείο οριοθέτησης 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ισχυρό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οπτικό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όριο.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Ο ρόλος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διαδραματίζει διαχρονικά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Παπαστράτειο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07645">
                        <a:lnSpc>
                          <a:spcPct val="959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πόλη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Αγρινίου, αντιστοιχεί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αυτόν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Εθνικού  Κήπου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Αθήνας.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σχεδιαστικές αρχές της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εποχής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κατασκευάστηκε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κάθε πάρκο,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περίφραξη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αποτελούσε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αδιαμφισβήτητο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κομμάτι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καθώς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αντικατοπτρίζει 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αισθητική,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αξίες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τη λειτουργικότητα 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ενώνουν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παρόν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το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παρελθόν.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47342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264795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την διαχειριστική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απουσιάζει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παντελώς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πρόβλεψη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χωροταξικών,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πληθυσμιακών 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κοινωνικών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μεγεθών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(όπως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επισκεψιμότητα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πάρκου,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διοργάνωση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(26)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20014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κοινός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αποδεκτό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ότι το  πάρκο σήμερα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παρουσιάζει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υποβαθμισμένη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εικόνα,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τόσο  λειτουργικά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όσο και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αισθητικά.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επισκεψιμότητά του είναι  περιορισμένη. 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προβλήματα  εντοπίστηκαν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καταγράφηκαν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ομάδα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240029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δημιουργηθεί  δίκτυο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ποδηλατοδρόμων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  εσωτερικό αλλά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περίμετρο 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(29)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1594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κίνηση των ποδηλάτων εντός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πάρκου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ελεύθερη,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χωρίς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δεσμεύεται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περιορίζεται από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καθορισμένες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διόδους.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5113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κρίνεται απαραίτητο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προβλεφθεί διακριτός  ποδηλατόδρομος,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όμως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αναγκαίος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σχεδιασμός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ευρύτερου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δικτύου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 πόλη 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λαμβάνει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υπόψιν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59891" y="475487"/>
          <a:ext cx="13780005" cy="98206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9820656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5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εκδηλώσεων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κλπ).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μελέτης κατά τη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διάρκεια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26364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πολλών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επιτόπιων επισκέψεων,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στόχο 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διαμόρφωση  προτάσεων/λύσεων.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8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πρόταση, μέσω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νέων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1280">
                        <a:lnSpc>
                          <a:spcPct val="9580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διαμορφώσεων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 αναβάθμισης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αποκατάστασης των παλαιών,  επιτυγχάνει 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ενός  ζωντανού πυρήνα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που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λειτουργεί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ευεργετικά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τόσο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περιβαλλοντικά όσο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κοινωνικά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πόλη,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ώστε  να 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ανταποκρίνεται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 διαφορετικές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δραστηριότητες,  ηλικιακές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ομάδες, τύπο  αναψυχής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προσδοκώμενη  απομόνωση.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μπορεί 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φιλοξενήσει πληθώρα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εκδηλώσεων,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συναυλίες,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φεστιβάλ,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υπαίθριες προβολές  ταινιών, εικαστικές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εκθέσεις,  εγκαταστάσεις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τέχνης,  υπαίθριες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αγορές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κ.α.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μπορούν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καθοριστούν από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σύνολο της κοινωνίας 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τοπικών φορέων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οργανώσεων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δρουν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δραστηριοποιούνται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στόχο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αναβίωση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ανασύνταξη 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Παπαστράτειου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5725">
                        <a:lnSpc>
                          <a:spcPct val="9580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Στόχος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πρότασης δεν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προκαθορίσει τον τρόπο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οικειοποίησης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από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πολίτες, θέτοντας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φραγμούς 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επισκεψιμότητα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καθορίζοντας συγκεκριμένα  είδη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εκδηλώσεων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μπορούν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λαμβάνουν χώρα εκεί,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 η διαμόρφωσή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αυτών από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ίδιους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χρήστες σύμφωνα 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ανάγκες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επιθυμίες  τους.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20"/>
                        </a:lnSpc>
                      </a:pPr>
                      <a:r>
                        <a:rPr sz="1400" u="heavy" spc="-35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u="heavy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26.1  </a:t>
                      </a:r>
                      <a:r>
                        <a:rPr sz="1400" b="1" i="1" u="heavy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Πρόβλεψη</a:t>
                      </a:r>
                      <a:r>
                        <a:rPr sz="1400" b="1" i="1" u="heavy" spc="-5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u="heavy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χωροταξικών,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10"/>
                        </a:lnSpc>
                      </a:pPr>
                      <a:r>
                        <a:rPr sz="1400" u="heavy" spc="-35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u="heavy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πληθυσμιακών και</a:t>
                      </a:r>
                      <a:r>
                        <a:rPr sz="1400" b="1" i="1" u="heavy" spc="-1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u="heavy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κοινωνικών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10"/>
                        </a:lnSpc>
                      </a:pPr>
                      <a:r>
                        <a:rPr sz="1400" u="heavy" spc="-35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u="heavy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μεγεθών</a:t>
                      </a:r>
                      <a:r>
                        <a:rPr sz="1400" b="1" i="1" u="heavy" spc="-9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u="heavy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(όπως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10"/>
                        </a:lnSpc>
                      </a:pPr>
                      <a:r>
                        <a:rPr sz="1400" u="heavy" spc="-35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u="heavy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επισκεψιμότητα</a:t>
                      </a:r>
                      <a:r>
                        <a:rPr sz="1400" b="1" i="1" u="heavy" spc="-1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u="heavy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πάρκου,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45"/>
                        </a:lnSpc>
                      </a:pPr>
                      <a:r>
                        <a:rPr sz="1400" u="heavy" spc="-35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u="heavy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διοργάνωση </a:t>
                      </a:r>
                      <a:r>
                        <a:rPr sz="1400" b="1" i="1" u="heavy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εκδηλώσεων</a:t>
                      </a:r>
                      <a:r>
                        <a:rPr sz="1400" b="1" i="1" u="heavy" spc="-5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u="heavy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κλπ)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5001" y="5804280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70">
                <a:moveTo>
                  <a:pt x="0" y="204215"/>
                </a:moveTo>
                <a:lnTo>
                  <a:pt x="1860803" y="204215"/>
                </a:lnTo>
                <a:lnTo>
                  <a:pt x="1860803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16389" y="5804280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70">
                <a:moveTo>
                  <a:pt x="0" y="204215"/>
                </a:moveTo>
                <a:lnTo>
                  <a:pt x="4676266" y="204215"/>
                </a:lnTo>
                <a:lnTo>
                  <a:pt x="4676266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001" y="8672829"/>
            <a:ext cx="1861185" cy="205740"/>
          </a:xfrm>
          <a:custGeom>
            <a:avLst/>
            <a:gdLst/>
            <a:ahLst/>
            <a:cxnLst/>
            <a:rect l="l" t="t" r="r" b="b"/>
            <a:pathLst>
              <a:path w="1861184" h="205740">
                <a:moveTo>
                  <a:pt x="0" y="205739"/>
                </a:moveTo>
                <a:lnTo>
                  <a:pt x="1860803" y="205739"/>
                </a:lnTo>
                <a:lnTo>
                  <a:pt x="1860803" y="0"/>
                </a:lnTo>
                <a:lnTo>
                  <a:pt x="0" y="0"/>
                </a:lnTo>
                <a:lnTo>
                  <a:pt x="0" y="20573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716389" y="8672829"/>
            <a:ext cx="4676775" cy="205740"/>
          </a:xfrm>
          <a:custGeom>
            <a:avLst/>
            <a:gdLst/>
            <a:ahLst/>
            <a:cxnLst/>
            <a:rect l="l" t="t" r="r" b="b"/>
            <a:pathLst>
              <a:path w="4676775" h="205740">
                <a:moveTo>
                  <a:pt x="0" y="205739"/>
                </a:moveTo>
                <a:lnTo>
                  <a:pt x="4676266" y="205739"/>
                </a:lnTo>
                <a:lnTo>
                  <a:pt x="4676266" y="0"/>
                </a:lnTo>
                <a:lnTo>
                  <a:pt x="0" y="0"/>
                </a:lnTo>
                <a:lnTo>
                  <a:pt x="0" y="20573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55001" y="9497567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70">
                <a:moveTo>
                  <a:pt x="0" y="204216"/>
                </a:moveTo>
                <a:lnTo>
                  <a:pt x="1860803" y="204216"/>
                </a:lnTo>
                <a:lnTo>
                  <a:pt x="1860803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59891" y="475487"/>
          <a:ext cx="13780005" cy="9636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959863"/>
                <a:gridCol w="4776851"/>
              </a:tblGrid>
              <a:tr h="5322696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αντιπλημμυρικές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ts val="16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κατασκευές.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υπερυψωμένου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(κατά 20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cm,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προτεινόμενα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29539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μελέτη)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δικτύου μονοπατιών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διαδρόμων.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Σημειωτέον ότι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η 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επιφάνεια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λεκανών απορροής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δεν </a:t>
                      </a:r>
                      <a:r>
                        <a:rPr sz="1400" u="sng" spc="-10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οριζόντια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αλλά  κεκλιμένη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ελάχιστη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μέση κλίση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προαναφερόμενων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λεκανών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απορροής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ανέρχεται σε 3% (Λεκάνες 2 –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4),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επομένως 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τμήμα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κρατήσει προσωρινά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νερό 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έντονης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βροχόπτωσης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μόνον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εκείνο που λόγω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κλίσης του  εδάφους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βρίσκεται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υψομετρικά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χαμηλότερα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τα  υπερυψωμένα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μονοπάτια (περίπου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1/5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έκτασης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κάθε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μέρους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λεκάνης).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Παίρνοντας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υπόψη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ταχύτητα κίνησης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ώρα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22555">
                        <a:lnSpc>
                          <a:spcPct val="9580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έντονης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βροχόπτωσης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κατόπιν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επίτευξης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έδαφος του  βαθμού κορεσμού (υπολογίσθηκε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0,2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m/s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ενδεικτική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στάθμη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10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mm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πλημμυρικής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βροχόπτωσης για 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συνθήκες 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Δυτικής Στερεάς Ελλάδας,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καταλαμβάνει δεύτερη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θέση  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Ελλάδα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ένταση βροχοπτώσεων μετά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Ήπειρο 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έχει μέση ένταση βροχοπτώσεων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φτάνει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μεταξύ 60 –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80  mm/h),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τότε για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ελάχιστο δυνατό συντελεστή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απορροής σε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δασικό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τμήμα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πάρκου (θεωρείται ευνοϊκή περίπτωση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 σύγκριση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πλατείες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επενδυμένες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όπου ο  συντελεστής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απορροής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μέγιστος), η υπερχείλιση των  λεκανών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απορροής μπορεί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αρχίσει ήδη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μετά 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20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30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λεπτά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εάν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έχουμε να κάνουμε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πλημμυρική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βροχόπτωση.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8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Κατόπιν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παραπάνω, θεωρούμε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ότι 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διαστάσεις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26415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διάταξη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δικτύου αποστράγγισης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προτείνονται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  μελέτη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απολύτως δικαιολογημένες και</a:t>
                      </a:r>
                      <a:r>
                        <a:rPr sz="14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απαραίτητες.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68549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607695">
                        <a:lnSpc>
                          <a:spcPct val="960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Αποκατάσταση  μπορντούρων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εσωτερικών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οδών  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6510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ύπαρξη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θάμνων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 πάρκο δρα όντως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ευεργετικά για το  μικροκλίμα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αλλά και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πανίδα.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λόγο αυτό,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μελέτη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φυτεύονται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ολόκληρη 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έκταση  αλλά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περιμετρικά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4398 θάμνοι 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λειτουργήσουν 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φυσικά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εμπόδια 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εισροή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θερμών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αέριων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μαζών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την πλευρά 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πόλης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1686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Ακόμη, καθώς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επιθυμείται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ελεύθερη μετακίνηση και  πρόσβαση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επισκεπτών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όλο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πάρκο,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συμπεριλαμβανομένων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σημείων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υψηλού πρασίνου,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1594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θεωρείται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απαραίτητη η οπτική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διείσδυση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όλα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σημεία 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προς οποιαδήποτε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κατεύθυνση,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γεγονός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συμβάλλει στην  αίσθηση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ασφάλειας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προσανατολισμού, η αποκατάσταση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μπορντούρων 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δράσει</a:t>
                      </a:r>
                      <a:r>
                        <a:rPr sz="14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ανασταλτικά.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4737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5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5.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228600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Κατασκευή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 κατασκευές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πικ-νικ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στα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πλατώματα.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ts val="152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10)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 &amp;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5570">
                        <a:lnSpc>
                          <a:spcPct val="9570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 υφιστάμενο πλάτωμα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βόρειο τμήμα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πάρκου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διατηρείται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προκειμένου να εξυπηρετεί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είσοδο οχημάτων  έκτακτης ανάγκης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(π.χ.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όπως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πυροσβεστικά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ασθενοφόρα) και  συντήρησης, ούτως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ώστε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αποφεύγεται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κίνησή τους στο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υπόλοιπο κομμάτι υψηλού πρασίνου.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ύπαρξη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λοιπόν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μόνιμων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κατασκευών,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όπως κιόσκια, τραπεζόπαγκοι,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όργανα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0268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6.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209550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Κατασκευή Skateboard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περιοχή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09742" y="484123"/>
            <a:ext cx="2324100" cy="9817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5244">
              <a:lnSpc>
                <a:spcPts val="1610"/>
              </a:lnSpc>
            </a:pPr>
            <a:r>
              <a:rPr sz="1400" u="heavy" spc="-355" dirty="0">
                <a:solidFill>
                  <a:srgbClr val="355221"/>
                </a:solidFill>
                <a:latin typeface="Times New Roman"/>
                <a:cs typeface="Times New Roman"/>
              </a:rPr>
              <a:t> </a:t>
            </a:r>
            <a:r>
              <a:rPr sz="1400" b="1" i="1" u="heavy" dirty="0">
                <a:solidFill>
                  <a:srgbClr val="355221"/>
                </a:solidFill>
                <a:latin typeface="Times New Roman"/>
                <a:cs typeface="Times New Roman"/>
              </a:rPr>
              <a:t>( προσθετη </a:t>
            </a:r>
            <a:r>
              <a:rPr sz="1400" b="1" i="1" u="heavy" spc="-5" dirty="0">
                <a:solidFill>
                  <a:srgbClr val="355221"/>
                </a:solidFill>
                <a:latin typeface="Times New Roman"/>
                <a:cs typeface="Times New Roman"/>
              </a:rPr>
              <a:t>τεκμηρίωση για</a:t>
            </a:r>
            <a:r>
              <a:rPr sz="1400" b="1" i="1" u="heavy" spc="-50" dirty="0">
                <a:solidFill>
                  <a:srgbClr val="355221"/>
                </a:solidFill>
                <a:latin typeface="Times New Roman"/>
                <a:cs typeface="Times New Roman"/>
              </a:rPr>
              <a:t> </a:t>
            </a:r>
            <a:r>
              <a:rPr sz="1400" b="1" i="1" u="heavy" spc="-5" dirty="0">
                <a:solidFill>
                  <a:srgbClr val="355221"/>
                </a:solidFill>
                <a:latin typeface="Times New Roman"/>
                <a:cs typeface="Times New Roman"/>
              </a:rPr>
              <a:t>το  </a:t>
            </a:r>
            <a:r>
              <a:rPr sz="1400" b="1" i="1" u="heavy" spc="5" dirty="0">
                <a:solidFill>
                  <a:srgbClr val="355221"/>
                </a:solidFill>
                <a:latin typeface="Times New Roman"/>
                <a:cs typeface="Times New Roman"/>
              </a:rPr>
              <a:t>6)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495"/>
              </a:lnSpc>
            </a:pP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Είναι κοινός αποδεκτό ότι </a:t>
            </a:r>
            <a:r>
              <a:rPr sz="1400" i="1" spc="-10" dirty="0">
                <a:solidFill>
                  <a:srgbClr val="355221"/>
                </a:solidFill>
                <a:latin typeface="Times New Roman"/>
                <a:cs typeface="Times New Roman"/>
              </a:rPr>
              <a:t>το</a:t>
            </a:r>
            <a:endParaRPr sz="1400">
              <a:latin typeface="Times New Roman"/>
              <a:cs typeface="Times New Roman"/>
            </a:endParaRPr>
          </a:p>
          <a:p>
            <a:pPr marL="12700" marR="54610">
              <a:lnSpc>
                <a:spcPct val="95900"/>
              </a:lnSpc>
              <a:spcBef>
                <a:spcPts val="30"/>
              </a:spcBef>
            </a:pP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πάρκο σήμερα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παρουσιάζει 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υποβαθμισμένη </a:t>
            </a:r>
            <a:r>
              <a:rPr sz="1400" i="1" spc="-10" dirty="0">
                <a:solidFill>
                  <a:srgbClr val="355221"/>
                </a:solidFill>
                <a:latin typeface="Times New Roman"/>
                <a:cs typeface="Times New Roman"/>
              </a:rPr>
              <a:t>εικόνα,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τόσο 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λειτουργικά όσο </a:t>
            </a:r>
            <a:r>
              <a:rPr sz="1400" i="1" spc="-10" dirty="0">
                <a:solidFill>
                  <a:srgbClr val="355221"/>
                </a:solidFill>
                <a:latin typeface="Times New Roman"/>
                <a:cs typeface="Times New Roman"/>
              </a:rPr>
              <a:t>και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αισθητικά. 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Η επισκεψιμότητά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του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είναι 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περιορισμένη, λόγω των  ελλείψεων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σε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συντήρηση,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των  εκτενών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καταστροφών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που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έχει  υποστεί, των ανοργάνωτων και  κατακερματισμένων επιφανειών  πρασίνου,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των  εγκαταλελειμμένων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κτιριακών 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εγκαταστάσεων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και της 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δυσκολίας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πρόσβασης και 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μετακίνησης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στους χώρους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του 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ατόμων όλων των κοινωνικών 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ομάδων.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Όλα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τα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παραπάνω 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προβλήματα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εντοπίστηκαν και  καταγράφηκαν από την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ομάδα  μελέτης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κατά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τη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διάρκεια 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πολλών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επιτόπιων επισκέψεων, 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με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στόχο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η νέα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σχεδιαστική  πρόταση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να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προτείνει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λύσεις σε 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αυτά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τα</a:t>
            </a:r>
            <a:r>
              <a:rPr sz="1400" i="1" spc="-50" dirty="0">
                <a:solidFill>
                  <a:srgbClr val="355221"/>
                </a:solidFill>
                <a:latin typeface="Times New Roman"/>
                <a:cs typeface="Times New Roman"/>
              </a:rPr>
              <a:t>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ζητήματα.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ts val="1610"/>
              </a:lnSpc>
              <a:spcBef>
                <a:spcPts val="40"/>
              </a:spcBef>
            </a:pP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Η πρόταση,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μέσω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των νέων 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διαμορφώσεων και της  αναβάθμισης και  αποκατάστασης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των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παλαιών,  επιτυγχάνει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τη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δημιουργία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ενός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ts val="1610"/>
              </a:lnSpc>
              <a:spcBef>
                <a:spcPts val="10"/>
              </a:spcBef>
            </a:pP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ζωντανού πυρήνα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που</a:t>
            </a:r>
            <a:r>
              <a:rPr sz="1400" i="1" spc="-65" dirty="0">
                <a:solidFill>
                  <a:srgbClr val="355221"/>
                </a:solidFill>
                <a:latin typeface="Times New Roman"/>
                <a:cs typeface="Times New Roman"/>
              </a:rPr>
              <a:t>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λειτουργεί 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ευεργετικά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τόσο</a:t>
            </a:r>
            <a:r>
              <a:rPr sz="1400" i="1" spc="-35" dirty="0">
                <a:solidFill>
                  <a:srgbClr val="355221"/>
                </a:solidFill>
                <a:latin typeface="Times New Roman"/>
                <a:cs typeface="Times New Roman"/>
              </a:rPr>
              <a:t>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περιβαλλοντικά</a:t>
            </a:r>
            <a:endParaRPr sz="1400">
              <a:latin typeface="Times New Roman"/>
              <a:cs typeface="Times New Roman"/>
            </a:endParaRPr>
          </a:p>
          <a:p>
            <a:pPr marL="12700" marR="21590">
              <a:lnSpc>
                <a:spcPts val="1610"/>
              </a:lnSpc>
            </a:pP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όσο και κοινωνικά για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την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πόλη.  Κάθε προτεινόμενος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χώρος  μπορεί να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ανταποκρίνεται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σε 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διαφορετικές</a:t>
            </a:r>
            <a:r>
              <a:rPr sz="1400" i="1" spc="-15" dirty="0">
                <a:solidFill>
                  <a:srgbClr val="355221"/>
                </a:solidFill>
                <a:latin typeface="Times New Roman"/>
                <a:cs typeface="Times New Roman"/>
              </a:rPr>
              <a:t>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δραστηριότητες,</a:t>
            </a:r>
            <a:endParaRPr sz="1400">
              <a:latin typeface="Times New Roman"/>
              <a:cs typeface="Times New Roman"/>
            </a:endParaRPr>
          </a:p>
          <a:p>
            <a:pPr marL="12700" marR="110489">
              <a:lnSpc>
                <a:spcPts val="1610"/>
              </a:lnSpc>
              <a:spcBef>
                <a:spcPts val="10"/>
              </a:spcBef>
            </a:pP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ηλικιακές ομάδες, τύπο  αναψυχής και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προσδοκώμενη 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απομόνωση. Επίσης,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μπορεί να 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φιλοξενήσει πληθώρα 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εκδηλώσεων,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συναυλίες,  φεστιβάλ, υπαίθριες προβολές</a:t>
            </a:r>
            <a:endParaRPr sz="1400">
              <a:latin typeface="Times New Roman"/>
              <a:cs typeface="Times New Roman"/>
            </a:endParaRPr>
          </a:p>
          <a:p>
            <a:pPr marL="12700" marR="40005">
              <a:lnSpc>
                <a:spcPts val="1610"/>
              </a:lnSpc>
              <a:spcBef>
                <a:spcPts val="10"/>
              </a:spcBef>
            </a:pP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ταινιών,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εικαστικές εκθέσεις, 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εγκαταστάσεις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τέχνης,</a:t>
            </a:r>
            <a:r>
              <a:rPr sz="1400" i="1" spc="-50" dirty="0">
                <a:solidFill>
                  <a:srgbClr val="355221"/>
                </a:solidFill>
                <a:latin typeface="Times New Roman"/>
                <a:cs typeface="Times New Roman"/>
              </a:rPr>
              <a:t>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υπαίθριες 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αγορές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κ.α.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που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μπορούν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να 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καθοριστούν από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το σύνολο της 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κοινωνίας και </a:t>
            </a:r>
            <a:r>
              <a:rPr sz="1400" i="1" dirty="0">
                <a:solidFill>
                  <a:srgbClr val="355221"/>
                </a:solidFill>
                <a:latin typeface="Times New Roman"/>
                <a:cs typeface="Times New Roman"/>
              </a:rPr>
              <a:t>των</a:t>
            </a:r>
            <a:r>
              <a:rPr sz="1400" i="1" spc="-45" dirty="0">
                <a:solidFill>
                  <a:srgbClr val="355221"/>
                </a:solidFill>
                <a:latin typeface="Times New Roman"/>
                <a:cs typeface="Times New Roman"/>
              </a:rPr>
              <a:t> </a:t>
            </a:r>
            <a:r>
              <a:rPr sz="1400" i="1" spc="-5" dirty="0">
                <a:solidFill>
                  <a:srgbClr val="355221"/>
                </a:solidFill>
                <a:latin typeface="Times New Roman"/>
                <a:cs typeface="Times New Roman"/>
              </a:rPr>
              <a:t>τοπικών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5987" y="478535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33272" y="478535"/>
            <a:ext cx="1157605" cy="0"/>
          </a:xfrm>
          <a:custGeom>
            <a:avLst/>
            <a:gdLst/>
            <a:ahLst/>
            <a:cxnLst/>
            <a:rect l="l" t="t" r="r" b="b"/>
            <a:pathLst>
              <a:path w="1157605">
                <a:moveTo>
                  <a:pt x="0" y="0"/>
                </a:moveTo>
                <a:lnTo>
                  <a:pt x="115702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96338" y="478535"/>
            <a:ext cx="1097280" cy="0"/>
          </a:xfrm>
          <a:custGeom>
            <a:avLst/>
            <a:gdLst/>
            <a:ahLst/>
            <a:cxnLst/>
            <a:rect l="l" t="t" r="r" b="b"/>
            <a:pathLst>
              <a:path w="1097279">
                <a:moveTo>
                  <a:pt x="0" y="0"/>
                </a:moveTo>
                <a:lnTo>
                  <a:pt x="109728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99714" y="478535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56910" y="478535"/>
            <a:ext cx="2446655" cy="0"/>
          </a:xfrm>
          <a:custGeom>
            <a:avLst/>
            <a:gdLst/>
            <a:ahLst/>
            <a:cxnLst/>
            <a:rect l="l" t="t" r="r" b="b"/>
            <a:pathLst>
              <a:path w="2446654">
                <a:moveTo>
                  <a:pt x="0" y="0"/>
                </a:moveTo>
                <a:lnTo>
                  <a:pt x="2446273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9281" y="478535"/>
            <a:ext cx="1862455" cy="0"/>
          </a:xfrm>
          <a:custGeom>
            <a:avLst/>
            <a:gdLst/>
            <a:ahLst/>
            <a:cxnLst/>
            <a:rect l="l" t="t" r="r" b="b"/>
            <a:pathLst>
              <a:path w="1862454">
                <a:moveTo>
                  <a:pt x="0" y="0"/>
                </a:moveTo>
                <a:lnTo>
                  <a:pt x="1862327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577705" y="478535"/>
            <a:ext cx="4862195" cy="0"/>
          </a:xfrm>
          <a:custGeom>
            <a:avLst/>
            <a:gdLst/>
            <a:ahLst/>
            <a:cxnLst/>
            <a:rect l="l" t="t" r="r" b="b"/>
            <a:pathLst>
              <a:path w="4862194">
                <a:moveTo>
                  <a:pt x="0" y="0"/>
                </a:moveTo>
                <a:lnTo>
                  <a:pt x="4862195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2940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989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989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5987" y="10299192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30224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7175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33272" y="10299192"/>
            <a:ext cx="1157605" cy="0"/>
          </a:xfrm>
          <a:custGeom>
            <a:avLst/>
            <a:gdLst/>
            <a:ahLst/>
            <a:cxnLst/>
            <a:rect l="l" t="t" r="r" b="b"/>
            <a:pathLst>
              <a:path w="1157605">
                <a:moveTo>
                  <a:pt x="0" y="0"/>
                </a:moveTo>
                <a:lnTo>
                  <a:pt x="115702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93289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90242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96338" y="10299192"/>
            <a:ext cx="1097280" cy="0"/>
          </a:xfrm>
          <a:custGeom>
            <a:avLst/>
            <a:gdLst/>
            <a:ahLst/>
            <a:cxnLst/>
            <a:rect l="l" t="t" r="r" b="b"/>
            <a:pathLst>
              <a:path w="1097279">
                <a:moveTo>
                  <a:pt x="0" y="0"/>
                </a:moveTo>
                <a:lnTo>
                  <a:pt x="109728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96666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93617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99714" y="10299192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53863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50815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256910" y="10299192"/>
            <a:ext cx="2446655" cy="0"/>
          </a:xfrm>
          <a:custGeom>
            <a:avLst/>
            <a:gdLst/>
            <a:ahLst/>
            <a:cxnLst/>
            <a:rect l="l" t="t" r="r" b="b"/>
            <a:pathLst>
              <a:path w="2446654">
                <a:moveTo>
                  <a:pt x="0" y="0"/>
                </a:moveTo>
                <a:lnTo>
                  <a:pt x="2446273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706232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03184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709281" y="10299192"/>
            <a:ext cx="1862455" cy="0"/>
          </a:xfrm>
          <a:custGeom>
            <a:avLst/>
            <a:gdLst/>
            <a:ahLst/>
            <a:cxnLst/>
            <a:rect l="l" t="t" r="r" b="b"/>
            <a:pathLst>
              <a:path w="1862454">
                <a:moveTo>
                  <a:pt x="0" y="0"/>
                </a:moveTo>
                <a:lnTo>
                  <a:pt x="1862327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574656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571608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577705" y="10299192"/>
            <a:ext cx="4862195" cy="0"/>
          </a:xfrm>
          <a:custGeom>
            <a:avLst/>
            <a:gdLst/>
            <a:ahLst/>
            <a:cxnLst/>
            <a:rect l="l" t="t" r="r" b="b"/>
            <a:pathLst>
              <a:path w="4862194">
                <a:moveTo>
                  <a:pt x="0" y="0"/>
                </a:moveTo>
                <a:lnTo>
                  <a:pt x="48621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4442947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4439900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439900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5434" y="3758818"/>
            <a:ext cx="1858010" cy="205740"/>
          </a:xfrm>
          <a:custGeom>
            <a:avLst/>
            <a:gdLst/>
            <a:ahLst/>
            <a:cxnLst/>
            <a:rect l="l" t="t" r="r" b="b"/>
            <a:pathLst>
              <a:path w="1858010" h="205739">
                <a:moveTo>
                  <a:pt x="0" y="205740"/>
                </a:moveTo>
                <a:lnTo>
                  <a:pt x="1858010" y="205740"/>
                </a:lnTo>
                <a:lnTo>
                  <a:pt x="1858010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04154" y="3758818"/>
            <a:ext cx="2350770" cy="205740"/>
          </a:xfrm>
          <a:custGeom>
            <a:avLst/>
            <a:gdLst/>
            <a:ahLst/>
            <a:cxnLst/>
            <a:rect l="l" t="t" r="r" b="b"/>
            <a:pathLst>
              <a:path w="2350770" h="205739">
                <a:moveTo>
                  <a:pt x="0" y="205740"/>
                </a:moveTo>
                <a:lnTo>
                  <a:pt x="2350262" y="205740"/>
                </a:lnTo>
                <a:lnTo>
                  <a:pt x="2350262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001" y="3758818"/>
            <a:ext cx="1769745" cy="205740"/>
          </a:xfrm>
          <a:custGeom>
            <a:avLst/>
            <a:gdLst/>
            <a:ahLst/>
            <a:cxnLst/>
            <a:rect l="l" t="t" r="r" b="b"/>
            <a:pathLst>
              <a:path w="1769745" h="205739">
                <a:moveTo>
                  <a:pt x="0" y="205740"/>
                </a:moveTo>
                <a:lnTo>
                  <a:pt x="1769364" y="205740"/>
                </a:lnTo>
                <a:lnTo>
                  <a:pt x="1769364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24948" y="3758818"/>
            <a:ext cx="4768215" cy="205740"/>
          </a:xfrm>
          <a:custGeom>
            <a:avLst/>
            <a:gdLst/>
            <a:ahLst/>
            <a:cxnLst/>
            <a:rect l="l" t="t" r="r" b="b"/>
            <a:pathLst>
              <a:path w="4768215" h="205739">
                <a:moveTo>
                  <a:pt x="0" y="205740"/>
                </a:moveTo>
                <a:lnTo>
                  <a:pt x="4767707" y="205740"/>
                </a:lnTo>
                <a:lnTo>
                  <a:pt x="4767707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45434" y="7651750"/>
            <a:ext cx="1858010" cy="204470"/>
          </a:xfrm>
          <a:custGeom>
            <a:avLst/>
            <a:gdLst/>
            <a:ahLst/>
            <a:cxnLst/>
            <a:rect l="l" t="t" r="r" b="b"/>
            <a:pathLst>
              <a:path w="1858010" h="204470">
                <a:moveTo>
                  <a:pt x="0" y="204216"/>
                </a:moveTo>
                <a:lnTo>
                  <a:pt x="1858010" y="204216"/>
                </a:lnTo>
                <a:lnTo>
                  <a:pt x="185801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04154" y="7651750"/>
            <a:ext cx="2350770" cy="204470"/>
          </a:xfrm>
          <a:custGeom>
            <a:avLst/>
            <a:gdLst/>
            <a:ahLst/>
            <a:cxnLst/>
            <a:rect l="l" t="t" r="r" b="b"/>
            <a:pathLst>
              <a:path w="2350770" h="204470">
                <a:moveTo>
                  <a:pt x="0" y="204216"/>
                </a:moveTo>
                <a:lnTo>
                  <a:pt x="2350262" y="204216"/>
                </a:lnTo>
                <a:lnTo>
                  <a:pt x="235026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55001" y="7651750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6"/>
                </a:moveTo>
                <a:lnTo>
                  <a:pt x="1769364" y="204216"/>
                </a:lnTo>
                <a:lnTo>
                  <a:pt x="1769364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624948" y="7651750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659891" y="475487"/>
          <a:ext cx="13780005" cy="96301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3277234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i="1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φορέων και οργανώσεων</a:t>
                      </a:r>
                      <a:r>
                        <a:rPr sz="1400" i="1" spc="-30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που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112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i="1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δρουν </a:t>
                      </a:r>
                      <a:r>
                        <a:rPr sz="1400" i="1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και δραστηριοποιούνται  </a:t>
                      </a:r>
                      <a:r>
                        <a:rPr sz="1400" i="1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i="1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στόχο </a:t>
                      </a:r>
                      <a:r>
                        <a:rPr sz="1400" i="1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i="1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αναβίωση και  </a:t>
                      </a:r>
                      <a:r>
                        <a:rPr sz="1400" i="1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ανασύνταξη </a:t>
                      </a:r>
                      <a:r>
                        <a:rPr sz="1400" i="1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του Παπαστράτειου  Πάρκου. Στόχος </a:t>
                      </a:r>
                      <a:r>
                        <a:rPr sz="1400" i="1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i="1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πρότασης  </a:t>
                      </a:r>
                      <a:r>
                        <a:rPr sz="1400" i="1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δεν </a:t>
                      </a:r>
                      <a:r>
                        <a:rPr sz="1400" i="1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είναι να προκαθορίσει τον  </a:t>
                      </a:r>
                      <a:r>
                        <a:rPr sz="1400" i="1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τρόπο </a:t>
                      </a:r>
                      <a:r>
                        <a:rPr sz="1400" i="1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οικειοποίησης </a:t>
                      </a:r>
                      <a:r>
                        <a:rPr sz="1400" i="1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i="1" spc="-6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πάρκου  από τους πολίτες, </a:t>
                      </a:r>
                      <a:r>
                        <a:rPr sz="1400" i="1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θέτοντας  φραγμούς στην </a:t>
                      </a:r>
                      <a:r>
                        <a:rPr sz="1400" i="1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επισκεψιμότητα  και καθορίζοντας </a:t>
                      </a:r>
                      <a:r>
                        <a:rPr sz="1400" i="1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συγκεκριμένα  είδη </a:t>
                      </a:r>
                      <a:r>
                        <a:rPr sz="1400" i="1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εκδηλώσεων που μπορούν  </a:t>
                      </a:r>
                      <a:r>
                        <a:rPr sz="1400" i="1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να λαμβάνουν </a:t>
                      </a:r>
                      <a:r>
                        <a:rPr sz="1400" i="1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χώρα εκεί, </a:t>
                      </a:r>
                      <a:r>
                        <a:rPr sz="1400" i="1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αλλά η  </a:t>
                      </a:r>
                      <a:r>
                        <a:rPr sz="1400" i="1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διαμόρφωσή αυτών από τους  ίδιους </a:t>
                      </a:r>
                      <a:r>
                        <a:rPr sz="1400" i="1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τους χρήστες </a:t>
                      </a:r>
                      <a:r>
                        <a:rPr sz="1400" i="1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σύμφωνα </a:t>
                      </a:r>
                      <a:r>
                        <a:rPr sz="1400" i="1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με  τις </a:t>
                      </a:r>
                      <a:r>
                        <a:rPr sz="1400" i="1" spc="-5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ανάγκες και </a:t>
                      </a:r>
                      <a:r>
                        <a:rPr sz="1400" i="1" dirty="0">
                          <a:solidFill>
                            <a:srgbClr val="355221"/>
                          </a:solidFill>
                          <a:latin typeface="Times New Roman"/>
                          <a:cs typeface="Times New Roman"/>
                        </a:rPr>
                        <a:t>τις επιθυμίες  τους.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91407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22555">
                        <a:lnSpc>
                          <a:spcPct val="95800"/>
                        </a:lnSpc>
                        <a:spcBef>
                          <a:spcPts val="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την  νομοθεσία 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 χρήσεις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γης, θα πρέπει  να αποτυπώνεται με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ακρίβεια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τοπογραφικό διάγραμμα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βασικό δίκτυο των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δρόμων,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μονοπατιών,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πλατειών κλπ, τα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οποία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πρέπει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ξεπερνούν 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10% της συνολικής  επιφάνειας.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30"/>
                        </a:lnSpc>
                      </a:pP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Αποτυπώνονται</a:t>
                      </a:r>
                      <a:r>
                        <a:rPr sz="1400" b="1" i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πλήρως.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3144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Η μελέτη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είναι απολύτως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σύμφωνη με τις</a:t>
                      </a:r>
                      <a:r>
                        <a:rPr sz="1400" b="1" i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προδιαγραφές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Ν.2828 στον οποίο  προβλέπονται και και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τηρήθηκαν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πλήρως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όλα </a:t>
                      </a:r>
                      <a:r>
                        <a:rPr sz="1400" b="1" i="1" spc="-10" dirty="0">
                          <a:latin typeface="Times New Roman"/>
                          <a:cs typeface="Times New Roman"/>
                        </a:rPr>
                        <a:t>τα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αναφερόμενα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στην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παρατήρηση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Νο</a:t>
                      </a:r>
                      <a:r>
                        <a:rPr sz="1400" b="1" i="1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6.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02870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Μέριμνα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 στάθμευση  αυτοκινήτων, σε  διάφορα σημεία,</a:t>
                      </a:r>
                      <a:r>
                        <a:rPr sz="14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καθώς  και μικρής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διάρκειας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στάση.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2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(28)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20014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πρόταση στοχεύει 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λειτουργική,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αισθητική και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οικολογική  αναβάθμιση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πάρκου. Ο σχεδιασμός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νέων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χώρων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στάθμευσης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εσωτερικό του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αξόνων που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οδηγούν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σε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αυτούς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σίγουρα έρχονται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αντίθετη με τα παραπάνω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καθώς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ισχύουσες</a:t>
                      </a:r>
                      <a:r>
                        <a:rPr sz="1400" u="sng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προδιαγραφές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κυκλοφορία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οχημάτων εντός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πάρκου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απαγορεύεται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15265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καθοδικά,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μοναδική εξαίρεση τις περιπτώσεις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ανάγκης, όπου  μέσω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κατάλληλα διαμορφωμένων διαδρομών επιτρέπεται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 πρόσβαση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ασθενοφόρα, πυροσβεστικά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οχήματα ή οχήματα 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εξυπηρετούν ανάγκες λειτουργίας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συντήρησής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έχει ληφθεί υπόψιν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προσέγγιση 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κεντρικής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πλατείας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9019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και του κηποθεάτρου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οχήματα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μεταφέρουν εξοπλισμό  στις περιπτώσεις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όπου αυτοί 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χώροι φιλοξενούν εκδηλώσεις.  Όλες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παραπάνω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διαδρομές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περιγράφονται στην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τεχνική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περιγραφή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διαδρομές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διαστρώνονται με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υδατοπερατό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σκυρόδεμα,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οποίο παρουσιάζει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μεγαλύτερη  αντοχή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βάρος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σύγκριση με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υπόλοιπα προτεινόμενα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υλικά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επίστρωσης.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61514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20129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αιτιολογημένη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επιλογή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δέντρων 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πρόκειται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φυτευτούν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(ρύπανση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δαπέδου,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συλλογή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κλπ)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(38)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9055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επιλογή των φυτεύσεων  (δένδρων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θάμνων) αφορά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βορειοδυτικό τμήμα του  Παπαστράτειου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 εκτάσεως 19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στρεμμάτων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όπου υπάρχουσα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νέα βλάστηση θα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πλαισιώσει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διαμορφώσει  την πλατεία,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αγορά, την  παιδική χαρά, 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εκκλησία,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 θέσεις θέας,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θέατρο,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7.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203835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Δυνατότητα άμεσης  επέμβασης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Πυροσβεστικών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οχημάτων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οχημάτων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αστυνομίας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εσωτερικό 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έκτακτης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ανάγκης.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 &amp;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60"/>
                        </a:lnSpc>
                      </a:pP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Προβλέπεται από την</a:t>
                      </a:r>
                      <a:r>
                        <a:rPr sz="1400" b="1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μελέτη.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5434" y="7195769"/>
            <a:ext cx="1858010" cy="205104"/>
          </a:xfrm>
          <a:custGeom>
            <a:avLst/>
            <a:gdLst/>
            <a:ahLst/>
            <a:cxnLst/>
            <a:rect l="l" t="t" r="r" b="b"/>
            <a:pathLst>
              <a:path w="1858010" h="205104">
                <a:moveTo>
                  <a:pt x="0" y="204520"/>
                </a:moveTo>
                <a:lnTo>
                  <a:pt x="1858010" y="204520"/>
                </a:lnTo>
                <a:lnTo>
                  <a:pt x="1858010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55001" y="7195769"/>
            <a:ext cx="1769745" cy="205104"/>
          </a:xfrm>
          <a:custGeom>
            <a:avLst/>
            <a:gdLst/>
            <a:ahLst/>
            <a:cxnLst/>
            <a:rect l="l" t="t" r="r" b="b"/>
            <a:pathLst>
              <a:path w="1769745" h="205104">
                <a:moveTo>
                  <a:pt x="0" y="204520"/>
                </a:moveTo>
                <a:lnTo>
                  <a:pt x="1769364" y="204520"/>
                </a:lnTo>
                <a:lnTo>
                  <a:pt x="1769364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624948" y="7195769"/>
            <a:ext cx="4768215" cy="205104"/>
          </a:xfrm>
          <a:custGeom>
            <a:avLst/>
            <a:gdLst/>
            <a:ahLst/>
            <a:cxnLst/>
            <a:rect l="l" t="t" r="r" b="b"/>
            <a:pathLst>
              <a:path w="4768215" h="205104">
                <a:moveTo>
                  <a:pt x="0" y="204520"/>
                </a:moveTo>
                <a:lnTo>
                  <a:pt x="4767707" y="204520"/>
                </a:lnTo>
                <a:lnTo>
                  <a:pt x="4767707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345434" y="8428990"/>
            <a:ext cx="1858010" cy="204470"/>
          </a:xfrm>
          <a:custGeom>
            <a:avLst/>
            <a:gdLst/>
            <a:ahLst/>
            <a:cxnLst/>
            <a:rect l="l" t="t" r="r" b="b"/>
            <a:pathLst>
              <a:path w="1858010" h="204470">
                <a:moveTo>
                  <a:pt x="0" y="204216"/>
                </a:moveTo>
                <a:lnTo>
                  <a:pt x="1858010" y="204216"/>
                </a:lnTo>
                <a:lnTo>
                  <a:pt x="185801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55001" y="8428990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6"/>
                </a:moveTo>
                <a:lnTo>
                  <a:pt x="1769364" y="204216"/>
                </a:lnTo>
                <a:lnTo>
                  <a:pt x="1769364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624948" y="8428990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59891" y="475487"/>
          <a:ext cx="13780005" cy="97932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6714109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συντριβάνια,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εισόδους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κλπ.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4798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 κριτήρια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επιλογή 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δασοπονικών ειδών  ακολουθούν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εξής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σειρά: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22605" marR="58419" indent="-228600">
                        <a:lnSpc>
                          <a:spcPct val="100299"/>
                        </a:lnSpc>
                        <a:spcBef>
                          <a:spcPts val="55"/>
                        </a:spcBef>
                        <a:buFont typeface="Symbol"/>
                        <a:buChar char=""/>
                        <a:tabLst>
                          <a:tab pos="522605" algn="l"/>
                          <a:tab pos="523240" algn="l"/>
                          <a:tab pos="1630045" algn="l"/>
                          <a:tab pos="1801495" algn="l"/>
                          <a:tab pos="1884045" algn="l"/>
                          <a:tab pos="2111375" algn="l"/>
                          <a:tab pos="2207895" algn="l"/>
                        </a:tabLst>
                      </a:pPr>
                      <a:r>
                        <a:rPr sz="1400" dirty="0">
                          <a:latin typeface="Century"/>
                          <a:cs typeface="Century"/>
                        </a:rPr>
                        <a:t>Οι</a:t>
                      </a:r>
                      <a:r>
                        <a:rPr sz="1400" spc="-10" dirty="0">
                          <a:latin typeface="Century"/>
                          <a:cs typeface="Century"/>
                        </a:rPr>
                        <a:t>κ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ο</a:t>
                      </a:r>
                      <a:r>
                        <a:rPr sz="1400" spc="-15" dirty="0">
                          <a:latin typeface="Century"/>
                          <a:cs typeface="Century"/>
                        </a:rPr>
                        <a:t>λ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ογική		ε</a:t>
                      </a:r>
                      <a:r>
                        <a:rPr sz="1400" spc="-15" dirty="0">
                          <a:latin typeface="Century"/>
                          <a:cs typeface="Century"/>
                        </a:rPr>
                        <a:t>κ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λογή  δα</a:t>
                      </a:r>
                      <a:r>
                        <a:rPr sz="1400" spc="-10" dirty="0">
                          <a:latin typeface="Century"/>
                          <a:cs typeface="Century"/>
                        </a:rPr>
                        <a:t>σ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ο</a:t>
                      </a:r>
                      <a:r>
                        <a:rPr sz="1400" spc="-10" dirty="0">
                          <a:latin typeface="Century"/>
                          <a:cs typeface="Century"/>
                        </a:rPr>
                        <a:t>πο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νικών			ε</a:t>
                      </a:r>
                      <a:r>
                        <a:rPr sz="1400" spc="-10" dirty="0">
                          <a:latin typeface="Century"/>
                          <a:cs typeface="Century"/>
                        </a:rPr>
                        <a:t>ι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δώ</a:t>
                      </a:r>
                      <a:r>
                        <a:rPr sz="1400" spc="-15" dirty="0">
                          <a:latin typeface="Century"/>
                          <a:cs typeface="Century"/>
                        </a:rPr>
                        <a:t>ν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,  σύμφωνα	</a:t>
                      </a:r>
                      <a:r>
                        <a:rPr sz="1400" spc="-10" dirty="0">
                          <a:latin typeface="Century"/>
                          <a:cs typeface="Century"/>
                        </a:rPr>
                        <a:t>μ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ε			</a:t>
                      </a:r>
                      <a:r>
                        <a:rPr sz="1400" spc="-10" dirty="0">
                          <a:latin typeface="Century"/>
                          <a:cs typeface="Century"/>
                        </a:rPr>
                        <a:t>τ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ο 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οικολογικό  </a:t>
                      </a:r>
                      <a:r>
                        <a:rPr sz="1400" spc="-10" dirty="0">
                          <a:latin typeface="Century"/>
                          <a:cs typeface="Century"/>
                        </a:rPr>
                        <a:t>π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εριβάλ</a:t>
                      </a:r>
                      <a:r>
                        <a:rPr sz="1400" spc="-20" dirty="0">
                          <a:latin typeface="Century"/>
                          <a:cs typeface="Century"/>
                        </a:rPr>
                        <a:t>λ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ον				τ</a:t>
                      </a:r>
                      <a:r>
                        <a:rPr sz="1400" spc="-10" dirty="0">
                          <a:latin typeface="Century"/>
                          <a:cs typeface="Century"/>
                        </a:rPr>
                        <a:t>η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ς 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περιοχής.</a:t>
                      </a:r>
                      <a:endParaRPr sz="1400">
                        <a:latin typeface="Century"/>
                        <a:cs typeface="Century"/>
                      </a:endParaRPr>
                    </a:p>
                    <a:p>
                      <a:pPr marL="522605" marR="57785" indent="-228600" algn="just">
                        <a:lnSpc>
                          <a:spcPct val="100299"/>
                        </a:lnSpc>
                        <a:spcBef>
                          <a:spcPts val="615"/>
                        </a:spcBef>
                        <a:buFont typeface="Symbol"/>
                        <a:buChar char=""/>
                        <a:tabLst>
                          <a:tab pos="523240" algn="l"/>
                        </a:tabLst>
                      </a:pPr>
                      <a:r>
                        <a:rPr sz="1400" spc="-5" dirty="0">
                          <a:latin typeface="Century"/>
                          <a:cs typeface="Century"/>
                        </a:rPr>
                        <a:t>Εκλογή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των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ειδών 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σύμφωνα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με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τις  λειτουργικές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τους  ιδιότητες</a:t>
                      </a:r>
                      <a:r>
                        <a:rPr sz="1400" spc="-65" dirty="0">
                          <a:latin typeface="Century"/>
                          <a:cs typeface="Century"/>
                        </a:rPr>
                        <a:t> 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και</a:t>
                      </a:r>
                      <a:endParaRPr sz="1400">
                        <a:latin typeface="Century"/>
                        <a:cs typeface="Century"/>
                      </a:endParaRPr>
                    </a:p>
                    <a:p>
                      <a:pPr marL="522605" marR="58419" indent="-228600">
                        <a:lnSpc>
                          <a:spcPct val="100699"/>
                        </a:lnSpc>
                        <a:spcBef>
                          <a:spcPts val="610"/>
                        </a:spcBef>
                        <a:buFont typeface="Symbol"/>
                        <a:buChar char=""/>
                        <a:tabLst>
                          <a:tab pos="522605" algn="l"/>
                          <a:tab pos="523240" algn="l"/>
                          <a:tab pos="1393825" algn="l"/>
                          <a:tab pos="1625600" algn="l"/>
                          <a:tab pos="1934210" algn="l"/>
                          <a:tab pos="2197100" algn="l"/>
                        </a:tabLst>
                      </a:pPr>
                      <a:r>
                        <a:rPr sz="1400" spc="-10" dirty="0">
                          <a:latin typeface="Century"/>
                          <a:cs typeface="Century"/>
                        </a:rPr>
                        <a:t>Ε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κ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λογή	των	</a:t>
                      </a:r>
                      <a:r>
                        <a:rPr sz="1400" spc="-10" dirty="0">
                          <a:latin typeface="Century"/>
                          <a:cs typeface="Century"/>
                        </a:rPr>
                        <a:t>ε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ιδ</a:t>
                      </a:r>
                      <a:r>
                        <a:rPr sz="1400" spc="-15" dirty="0">
                          <a:latin typeface="Century"/>
                          <a:cs typeface="Century"/>
                        </a:rPr>
                        <a:t>ώ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ν  σύμφωνα		</a:t>
                      </a:r>
                      <a:r>
                        <a:rPr sz="1400" spc="-10" dirty="0">
                          <a:latin typeface="Century"/>
                          <a:cs typeface="Century"/>
                        </a:rPr>
                        <a:t>μ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ε		τα</a:t>
                      </a:r>
                      <a:endParaRPr sz="1400">
                        <a:latin typeface="Century"/>
                        <a:cs typeface="Century"/>
                      </a:endParaRPr>
                    </a:p>
                    <a:p>
                      <a:pPr marL="522605" marR="58419">
                        <a:lnSpc>
                          <a:spcPct val="100000"/>
                        </a:lnSpc>
                        <a:tabLst>
                          <a:tab pos="2026285" algn="l"/>
                        </a:tabLst>
                      </a:pPr>
                      <a:r>
                        <a:rPr sz="1400" dirty="0">
                          <a:latin typeface="Century"/>
                          <a:cs typeface="Century"/>
                        </a:rPr>
                        <a:t>αισθ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η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τι</a:t>
                      </a:r>
                      <a:r>
                        <a:rPr sz="1400" spc="-10" dirty="0">
                          <a:latin typeface="Century"/>
                          <a:cs typeface="Century"/>
                        </a:rPr>
                        <a:t>κ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ά	τ</a:t>
                      </a:r>
                      <a:r>
                        <a:rPr sz="1400" spc="-10" dirty="0">
                          <a:latin typeface="Century"/>
                          <a:cs typeface="Century"/>
                        </a:rPr>
                        <a:t>ο</a:t>
                      </a:r>
                      <a:r>
                        <a:rPr sz="1400" dirty="0">
                          <a:latin typeface="Century"/>
                          <a:cs typeface="Century"/>
                        </a:rPr>
                        <a:t>υς  </a:t>
                      </a:r>
                      <a:r>
                        <a:rPr sz="1400" spc="-5" dirty="0">
                          <a:latin typeface="Century"/>
                          <a:cs typeface="Century"/>
                        </a:rPr>
                        <a:t>χαρακτηριστικά.</a:t>
                      </a:r>
                      <a:endParaRPr sz="1400">
                        <a:latin typeface="Century"/>
                        <a:cs typeface="Century"/>
                      </a:endParaRPr>
                    </a:p>
                    <a:p>
                      <a:pPr marL="65405" marR="124460">
                        <a:lnSpc>
                          <a:spcPct val="95800"/>
                        </a:lnSpc>
                        <a:spcBef>
                          <a:spcPts val="5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χρησιμοποίηση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ιθαγενών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ξενικών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φυτών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προτιμάται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μέση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λύση. Τα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φυτά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επιλέχθηκαν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περιλαμβάνουν  ιθαγενή είδη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έχουν  αισθητική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λειτουργική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αξία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ξενικά είδη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προσαρμόζονται στις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τοπικές  συνθήκες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 έρχονται σε  έντονη αντίθεση με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τοπίο.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1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………..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3296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64769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Θα πρέπει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αναφέρεται  πως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γίνεται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 συντήρηση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ξύλινων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περγκόλων και 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χρόνος  ζωής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21055" marR="174625" indent="-641985">
                        <a:lnSpc>
                          <a:spcPts val="161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σχολιαστεί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τον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Γ.Γ.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Δήμου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33985">
                        <a:lnSpc>
                          <a:spcPts val="1610"/>
                        </a:lnSpc>
                        <a:spcBef>
                          <a:spcPts val="6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σκίαση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γίνεται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περισσότερο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δέντρα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λιγότερο με  πέργκολες.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2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 &amp;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7907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Στην μελέτη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προβλέπεται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φύτευση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αναρριχόμενων φυτών στις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πέργολες.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7263">
                <a:tc rowSpan="2"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9.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535305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Δεν αναφέρονται  χρωματισμοί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 υδατοπερατού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σκυροδέματος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δαπέδων.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5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(30)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solidFill>
                      <a:srgbClr val="BEBEBE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9.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89535" indent="43815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Δημιουργία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βοτανικού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κήπου,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τμήμα της  βορειοδυτικής έκτασης,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όρους προσβάσιμο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φυλασσόμενο.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09220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(38)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7314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τέλος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απάντησης Νο38 της μελετητικής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ομάδας  επισημάνεται :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…………………..Στο Σχέδιο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Φύτευσης  καθορίζονται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επακριβώς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είδη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φυτών,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ακριβής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θέση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η ποσότητα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καθενός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είδους. Ο πίνακας που συνοδεύει  κάθε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τέτοιο σχέδιο δίνει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κοινά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επιστημονικά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ονόματα των  φυτών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καθορίζει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σύμβολο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κάθε είδος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ώστε 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διευκολύνεται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φύτευση τους.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πάρκο. 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σχέδια φύτευσης  εκπονούνται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πάντοτε υπολογίζοντας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μέγεθος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φυτών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όταν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3855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 υδατοπερατό σκυρόδεμα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683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ανοιχτού,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ψυχρού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χρώματος, ώστε να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παρουσιάζει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υψηλή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ανακλαστικότητα της  ηλιακής ακτινοβολίας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χαμηλή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απορρόφηση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θερμότητας κατά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καλοκαιρινούς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μήνες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5434" y="1918969"/>
            <a:ext cx="1858010" cy="204470"/>
          </a:xfrm>
          <a:custGeom>
            <a:avLst/>
            <a:gdLst/>
            <a:ahLst/>
            <a:cxnLst/>
            <a:rect l="l" t="t" r="r" b="b"/>
            <a:pathLst>
              <a:path w="1858010" h="204469">
                <a:moveTo>
                  <a:pt x="0" y="204216"/>
                </a:moveTo>
                <a:lnTo>
                  <a:pt x="1858010" y="204216"/>
                </a:lnTo>
                <a:lnTo>
                  <a:pt x="185801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04154" y="1918969"/>
            <a:ext cx="2350770" cy="204470"/>
          </a:xfrm>
          <a:custGeom>
            <a:avLst/>
            <a:gdLst/>
            <a:ahLst/>
            <a:cxnLst/>
            <a:rect l="l" t="t" r="r" b="b"/>
            <a:pathLst>
              <a:path w="2350770" h="204469">
                <a:moveTo>
                  <a:pt x="0" y="204216"/>
                </a:moveTo>
                <a:lnTo>
                  <a:pt x="2350262" y="204216"/>
                </a:lnTo>
                <a:lnTo>
                  <a:pt x="235026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001" y="1918969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69">
                <a:moveTo>
                  <a:pt x="0" y="204216"/>
                </a:moveTo>
                <a:lnTo>
                  <a:pt x="1769364" y="204216"/>
                </a:lnTo>
                <a:lnTo>
                  <a:pt x="1769364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345434" y="3560698"/>
            <a:ext cx="1858010" cy="205740"/>
          </a:xfrm>
          <a:custGeom>
            <a:avLst/>
            <a:gdLst/>
            <a:ahLst/>
            <a:cxnLst/>
            <a:rect l="l" t="t" r="r" b="b"/>
            <a:pathLst>
              <a:path w="1858010" h="205739">
                <a:moveTo>
                  <a:pt x="0" y="205740"/>
                </a:moveTo>
                <a:lnTo>
                  <a:pt x="1858010" y="205740"/>
                </a:lnTo>
                <a:lnTo>
                  <a:pt x="1858010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304154" y="3560698"/>
            <a:ext cx="2350770" cy="205740"/>
          </a:xfrm>
          <a:custGeom>
            <a:avLst/>
            <a:gdLst/>
            <a:ahLst/>
            <a:cxnLst/>
            <a:rect l="l" t="t" r="r" b="b"/>
            <a:pathLst>
              <a:path w="2350770" h="205739">
                <a:moveTo>
                  <a:pt x="0" y="205740"/>
                </a:moveTo>
                <a:lnTo>
                  <a:pt x="2350262" y="205740"/>
                </a:lnTo>
                <a:lnTo>
                  <a:pt x="2350262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55001" y="3560698"/>
            <a:ext cx="1769745" cy="205740"/>
          </a:xfrm>
          <a:custGeom>
            <a:avLst/>
            <a:gdLst/>
            <a:ahLst/>
            <a:cxnLst/>
            <a:rect l="l" t="t" r="r" b="b"/>
            <a:pathLst>
              <a:path w="1769745" h="205739">
                <a:moveTo>
                  <a:pt x="0" y="205740"/>
                </a:moveTo>
                <a:lnTo>
                  <a:pt x="1769364" y="205740"/>
                </a:lnTo>
                <a:lnTo>
                  <a:pt x="1769364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59891" y="475487"/>
          <a:ext cx="13780005" cy="96301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1437385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5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δεν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σκιάζονται.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αυτά φτάνουν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στάδιο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ωριμότητας.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4935">
                        <a:lnSpc>
                          <a:spcPct val="95600"/>
                        </a:lnSpc>
                        <a:spcBef>
                          <a:spcPts val="5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Επισημαίνουμε ότι ολόκληρο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Παπαστράτειο Πάρκο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αποτελεί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Βοτανικό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κήπο. Θα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μπορούσαν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να σημανθούν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αντιπροσωπευτικά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άτομα κάθε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είδους.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Ο Φορέας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Διαχείρισης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Πάρκου αργότερα μπορεί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αποφασίσει και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ορίσει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κάποια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εκπαιδευτική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ή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περιβαλλοντική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διαδρομή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  αντιπροσωπευτικά σημασμένα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άτομα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41728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10.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33350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Έλλειψη μελέτης  πυρασφάλειας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 σύνολο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πάρκου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(δεν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υπάρχει ολοκληρωμένο  δίκτυο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πυρόσβεσης).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60"/>
                        </a:lnSpc>
                      </a:pP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Προβλέπεται στην</a:t>
                      </a:r>
                      <a:r>
                        <a:rPr sz="1400" b="1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μελέτη.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10.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97155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ύπαρξη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ενός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φυλακίου δεν επαρκεί,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πρέπει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ορίζονται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ώρες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κλείνει, αν  κλείνει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 και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  θα παραμένει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φωτισμένο.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0195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απαντηθεί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και σχολιαστεί από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τον Γ.Γ.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Δήμου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</a:tr>
              <a:tr h="208788">
                <a:tc rowSpan="2"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0">
                        <a:lnSpc>
                          <a:spcPts val="15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65405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Ανεπαρκείς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πρόταση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φωτισμού, απουσιάζει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προσδιορισμός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θέσης 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κεντρικού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πίνακα.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ts val="152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(31)</a:t>
                      </a:r>
                      <a:r>
                        <a:rPr sz="14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3660">
                        <a:lnSpc>
                          <a:spcPct val="9580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μελέτη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προτείνει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είδος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θέσεις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φωτιστικών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σωμάτων,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εξυπηρετούν 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αναδεικνύουν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καλύτερο  τρόπο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νέο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σχεδιασμό, ενώ  ταυτόχρονα σέβονται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προφυλάσσουν τον υφιστάμενο.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ολοκληρωμένη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Ηλεκτρομηχανολογική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 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γίνει από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αρμόδια  υπηρεσία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Δήμου.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0">
                        <a:lnSpc>
                          <a:spcPts val="1535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85725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Αντικατάσταση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κρασπέδων από  σκυρόδεμα, με πέτρα 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κατάργηση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όλων 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εμφανών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στοιχείων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σκυρόδεμα.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5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16)</a:t>
                      </a:r>
                      <a:r>
                        <a:rPr sz="14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BEBEBE"/>
                    </a:solidFill>
                  </a:tcPr>
                </a:tc>
              </a:tr>
              <a:tr h="634225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στραγγιστηρίων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απαραίτητη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9621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αντιμετώπιση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πλημμυρικών φαινομένων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εντός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πάρκου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διάβρωσης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εδάφους του.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επιλογή των  κρασπέδων 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οπλισμένο σκυρόδεμα κρίνεται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σκόπιμη, καθώς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αποτελούν σταθερή κατασκευή,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οποία δε μπορεί να  απομακρυνθεί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ευκολία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βανδαλισμού.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9375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Αντιθέτως,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περίπτωση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χρησιμοποιηθούν άλλα υλικά προς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αντικατάσταση αυτών, όπως πέτρα,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απαιτείται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βαθύτερη  εκσκαφή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πακτωθούν,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χρήση τσιμέντου για τη  θεμελίωσή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τους,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μακροχρόνια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συντήρηση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τους, καθώς θα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πιο «ευαίσθητα»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βανδαλισμών,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υψηλότερο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κόστος</a:t>
                      </a:r>
                      <a:r>
                        <a:rPr sz="14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συντήρησης.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51510" algn="just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ανταποκριθεί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υλικό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όπως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πέτρα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αντίστοιχες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συνθήκες συγκράτησης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υλικών,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πρέπει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τριπλασιασθεί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πάχος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βάρος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φυτεμένων  επιφανειών είτε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μονοπατιών.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Άλλα στοιχεία οριοθέτησης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όπως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ξύλο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πιο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φιλικά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9852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περιβαλλοντικά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δεν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παρουσιάζουν καμία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αντοχή  μακροπρόθεσμα.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8105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Όσων 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υφιστάμενα μονοπάτια,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τωρινή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 κατάσταση 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χαρακτηριστεί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υποβαθμισμένη 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επικίνδυνη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χρήστες. 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περισσότερα σημεία 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 αδιάβατα κυρίως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ανθρώπους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κινητικά προβλήματα, άτομα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αναπηρικά καροτσάκια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ποδηλάτες,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ιδιαίτερα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μετά από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βροχοπτώσεις.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ανύπαρκτη αποστράγγιση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οι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λανθασμένες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54305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κλίσεις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δημιουργούν έντονα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διαρκώς διαβρωτικά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φαινόμενα 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έδαφος,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σημεία συγκέντρωσης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λιμναζόντων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υδάτων,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71450">
                        <a:lnSpc>
                          <a:spcPts val="161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δυσκολεύουν 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κίνηση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επισκεπτών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αποτελούν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εστίες  μόλυνσης. Τέλος,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επίστρωσή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με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θραυστό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υλικό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 καθιστά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επικίνδυνα στις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μικρές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ηλικίες,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καταπονεί ιδιαίτερα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άτομα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ασκούνται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καθημερινή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βάση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εκεί.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30536" y="474501"/>
            <a:ext cx="4730115" cy="98266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71755">
              <a:lnSpc>
                <a:spcPts val="161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Η επαναφορά των </a:t>
            </a:r>
            <a:r>
              <a:rPr sz="1400" spc="-5" dirty="0">
                <a:latin typeface="Times New Roman"/>
                <a:cs typeface="Times New Roman"/>
              </a:rPr>
              <a:t>μονοπατιών </a:t>
            </a:r>
            <a:r>
              <a:rPr sz="1400" dirty="0">
                <a:latin typeface="Times New Roman"/>
                <a:cs typeface="Times New Roman"/>
              </a:rPr>
              <a:t>στην </a:t>
            </a:r>
            <a:r>
              <a:rPr sz="1400" spc="-5" dirty="0">
                <a:latin typeface="Times New Roman"/>
                <a:cs typeface="Times New Roman"/>
              </a:rPr>
              <a:t>προγενέστερη μορφή </a:t>
            </a:r>
            <a:r>
              <a:rPr sz="1400" dirty="0">
                <a:latin typeface="Times New Roman"/>
                <a:cs typeface="Times New Roman"/>
              </a:rPr>
              <a:t>τους,  δηλαδή σε απλά </a:t>
            </a:r>
            <a:r>
              <a:rPr sz="1400" spc="-5" dirty="0">
                <a:latin typeface="Times New Roman"/>
                <a:cs typeface="Times New Roman"/>
              </a:rPr>
              <a:t>χωμάτινα μονοπάτια (χωρίς </a:t>
            </a:r>
            <a:r>
              <a:rPr sz="1400" dirty="0">
                <a:latin typeface="Times New Roman"/>
                <a:cs typeface="Times New Roman"/>
              </a:rPr>
              <a:t>το </a:t>
            </a:r>
            <a:r>
              <a:rPr sz="1400" spc="-5" dirty="0">
                <a:latin typeface="Times New Roman"/>
                <a:cs typeface="Times New Roman"/>
              </a:rPr>
              <a:t>χαλίκι), χωρίς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να</a:t>
            </a:r>
            <a:endParaRPr sz="1400">
              <a:latin typeface="Times New Roman"/>
              <a:cs typeface="Times New Roman"/>
            </a:endParaRPr>
          </a:p>
          <a:p>
            <a:pPr marL="12700" marR="49530">
              <a:lnSpc>
                <a:spcPts val="1610"/>
              </a:lnSpc>
            </a:pPr>
            <a:r>
              <a:rPr sz="1400" dirty="0">
                <a:latin typeface="Times New Roman"/>
                <a:cs typeface="Times New Roman"/>
              </a:rPr>
              <a:t>βρεθεί λύση για τα θέματα </a:t>
            </a:r>
            <a:r>
              <a:rPr sz="1400" spc="-5" dirty="0">
                <a:latin typeface="Times New Roman"/>
                <a:cs typeface="Times New Roman"/>
              </a:rPr>
              <a:t>της αποστράγγισης, </a:t>
            </a:r>
            <a:r>
              <a:rPr sz="1400" dirty="0">
                <a:latin typeface="Times New Roman"/>
                <a:cs typeface="Times New Roman"/>
              </a:rPr>
              <a:t>θα συμβάλει  </a:t>
            </a:r>
            <a:r>
              <a:rPr sz="1400" spc="-5" dirty="0">
                <a:latin typeface="Times New Roman"/>
                <a:cs typeface="Times New Roman"/>
              </a:rPr>
              <a:t>ουσιαστικά </a:t>
            </a:r>
            <a:r>
              <a:rPr sz="1400" dirty="0">
                <a:latin typeface="Times New Roman"/>
                <a:cs typeface="Times New Roman"/>
              </a:rPr>
              <a:t>στην επανάφορά της </a:t>
            </a:r>
            <a:r>
              <a:rPr sz="1400" spc="-5" dirty="0">
                <a:latin typeface="Times New Roman"/>
                <a:cs typeface="Times New Roman"/>
              </a:rPr>
              <a:t>παρούσας </a:t>
            </a:r>
            <a:r>
              <a:rPr sz="1400" dirty="0">
                <a:latin typeface="Times New Roman"/>
                <a:cs typeface="Times New Roman"/>
              </a:rPr>
              <a:t>κατάστασης σε </a:t>
            </a:r>
            <a:r>
              <a:rPr sz="1400" spc="-5" dirty="0">
                <a:latin typeface="Times New Roman"/>
                <a:cs typeface="Times New Roman"/>
              </a:rPr>
              <a:t>μικρό  </a:t>
            </a:r>
            <a:r>
              <a:rPr sz="1400" dirty="0">
                <a:latin typeface="Times New Roman"/>
                <a:cs typeface="Times New Roman"/>
              </a:rPr>
              <a:t>χρονικό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διάστημα.</a:t>
            </a:r>
            <a:endParaRPr sz="1400">
              <a:latin typeface="Times New Roman"/>
              <a:cs typeface="Times New Roman"/>
            </a:endParaRPr>
          </a:p>
          <a:p>
            <a:pPr marL="12700" marR="23495">
              <a:lnSpc>
                <a:spcPts val="1610"/>
              </a:lnSpc>
              <a:spcBef>
                <a:spcPts val="10"/>
              </a:spcBef>
            </a:pPr>
            <a:r>
              <a:rPr sz="1400" spc="-5" dirty="0">
                <a:latin typeface="Times New Roman"/>
                <a:cs typeface="Times New Roman"/>
              </a:rPr>
              <a:t>Το προτεινόμενο υλικό επίστρωσης τόσο </a:t>
            </a:r>
            <a:r>
              <a:rPr sz="1400" dirty="0">
                <a:latin typeface="Times New Roman"/>
                <a:cs typeface="Times New Roman"/>
              </a:rPr>
              <a:t>για τα </a:t>
            </a:r>
            <a:r>
              <a:rPr sz="1400" spc="-5" dirty="0">
                <a:latin typeface="Times New Roman"/>
                <a:cs typeface="Times New Roman"/>
              </a:rPr>
              <a:t>μονοπάτια </a:t>
            </a:r>
            <a:r>
              <a:rPr sz="1400" dirty="0">
                <a:latin typeface="Times New Roman"/>
                <a:cs typeface="Times New Roman"/>
              </a:rPr>
              <a:t>και τα  πλατώματα </a:t>
            </a:r>
            <a:r>
              <a:rPr sz="1400" spc="-5" dirty="0">
                <a:latin typeface="Times New Roman"/>
                <a:cs typeface="Times New Roman"/>
              </a:rPr>
              <a:t>στο δασικό τμήμα, όσο και για </a:t>
            </a:r>
            <a:r>
              <a:rPr sz="1400" dirty="0">
                <a:latin typeface="Times New Roman"/>
                <a:cs typeface="Times New Roman"/>
              </a:rPr>
              <a:t>το μεγαλύτερο  κομμάτι </a:t>
            </a:r>
            <a:r>
              <a:rPr sz="1400" spc="-5" dirty="0">
                <a:latin typeface="Times New Roman"/>
                <a:cs typeface="Times New Roman"/>
              </a:rPr>
              <a:t>της </a:t>
            </a:r>
            <a:r>
              <a:rPr sz="1400" dirty="0">
                <a:latin typeface="Times New Roman"/>
                <a:cs typeface="Times New Roman"/>
              </a:rPr>
              <a:t>νέας </a:t>
            </a:r>
            <a:r>
              <a:rPr sz="1400" spc="-5" dirty="0">
                <a:latin typeface="Times New Roman"/>
                <a:cs typeface="Times New Roman"/>
              </a:rPr>
              <a:t>διαμόρφωσης, είναι </a:t>
            </a:r>
            <a:r>
              <a:rPr sz="1400" dirty="0">
                <a:latin typeface="Times New Roman"/>
                <a:cs typeface="Times New Roman"/>
              </a:rPr>
              <a:t>ένα χωμάτινο </a:t>
            </a:r>
            <a:r>
              <a:rPr sz="1400" spc="-5" dirty="0">
                <a:latin typeface="Times New Roman"/>
                <a:cs typeface="Times New Roman"/>
              </a:rPr>
              <a:t>δάπεδο, </a:t>
            </a:r>
            <a:r>
              <a:rPr sz="1400" dirty="0">
                <a:latin typeface="Times New Roman"/>
                <a:cs typeface="Times New Roman"/>
              </a:rPr>
              <a:t>το  μείγμα </a:t>
            </a:r>
            <a:r>
              <a:rPr sz="1400" spc="-5" dirty="0">
                <a:latin typeface="Times New Roman"/>
                <a:cs typeface="Times New Roman"/>
              </a:rPr>
              <a:t>του οποίου έχει </a:t>
            </a:r>
            <a:r>
              <a:rPr sz="1400" dirty="0">
                <a:latin typeface="Times New Roman"/>
                <a:cs typeface="Times New Roman"/>
              </a:rPr>
              <a:t>μόνο φυσικά υλικά </a:t>
            </a:r>
            <a:r>
              <a:rPr sz="1400" spc="-5" dirty="0">
                <a:latin typeface="Times New Roman"/>
                <a:cs typeface="Times New Roman"/>
              </a:rPr>
              <a:t>και </a:t>
            </a:r>
            <a:r>
              <a:rPr sz="1400" dirty="0">
                <a:latin typeface="Times New Roman"/>
                <a:cs typeface="Times New Roman"/>
              </a:rPr>
              <a:t>η τελική του  </a:t>
            </a:r>
            <a:r>
              <a:rPr sz="1400" spc="-5" dirty="0">
                <a:latin typeface="Times New Roman"/>
                <a:cs typeface="Times New Roman"/>
              </a:rPr>
              <a:t>μορφή </a:t>
            </a:r>
            <a:r>
              <a:rPr sz="1400" dirty="0">
                <a:latin typeface="Times New Roman"/>
                <a:cs typeface="Times New Roman"/>
              </a:rPr>
              <a:t>παραπέμπει σε </a:t>
            </a:r>
            <a:r>
              <a:rPr sz="1400" spc="-5" dirty="0">
                <a:latin typeface="Times New Roman"/>
                <a:cs typeface="Times New Roman"/>
              </a:rPr>
              <a:t>απλό χωμάτινο δάπεδο. Παρουσιάζει </a:t>
            </a:r>
            <a:r>
              <a:rPr sz="1400" dirty="0">
                <a:latin typeface="Times New Roman"/>
                <a:cs typeface="Times New Roman"/>
              </a:rPr>
              <a:t>όμως  αυξημένη </a:t>
            </a:r>
            <a:r>
              <a:rPr sz="1400" spc="-5" dirty="0">
                <a:latin typeface="Times New Roman"/>
                <a:cs typeface="Times New Roman"/>
              </a:rPr>
              <a:t>δυνατότητα απορρόφησης επιφανειακών </a:t>
            </a:r>
            <a:r>
              <a:rPr sz="1400" dirty="0">
                <a:latin typeface="Times New Roman"/>
                <a:cs typeface="Times New Roman"/>
              </a:rPr>
              <a:t>υδάτων,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η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45"/>
              </a:lnSpc>
            </a:pPr>
            <a:r>
              <a:rPr sz="1400" spc="-5" dirty="0">
                <a:latin typeface="Times New Roman"/>
                <a:cs typeface="Times New Roman"/>
              </a:rPr>
              <a:t>οποία πολλαπλασιάζεται </a:t>
            </a:r>
            <a:r>
              <a:rPr sz="1400" dirty="0">
                <a:latin typeface="Times New Roman"/>
                <a:cs typeface="Times New Roman"/>
              </a:rPr>
              <a:t>με την προσθήκη βάσης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από</a:t>
            </a:r>
            <a:endParaRPr sz="1400">
              <a:latin typeface="Times New Roman"/>
              <a:cs typeface="Times New Roman"/>
            </a:endParaRPr>
          </a:p>
          <a:p>
            <a:pPr marL="12700" marR="38100">
              <a:lnSpc>
                <a:spcPct val="95800"/>
              </a:lnSpc>
              <a:spcBef>
                <a:spcPts val="35"/>
              </a:spcBef>
            </a:pPr>
            <a:r>
              <a:rPr sz="1400" spc="-5" dirty="0">
                <a:latin typeface="Times New Roman"/>
                <a:cs typeface="Times New Roman"/>
              </a:rPr>
              <a:t>διαβαθμισμένο χαλίκι. </a:t>
            </a:r>
            <a:r>
              <a:rPr sz="1400" dirty="0">
                <a:latin typeface="Times New Roman"/>
                <a:cs typeface="Times New Roman"/>
              </a:rPr>
              <a:t>Ταυτόχρονα, το </a:t>
            </a:r>
            <a:r>
              <a:rPr sz="1400" spc="-5" dirty="0">
                <a:latin typeface="Times New Roman"/>
                <a:cs typeface="Times New Roman"/>
              </a:rPr>
              <a:t>διαβαθμισμένο </a:t>
            </a:r>
            <a:r>
              <a:rPr sz="1400" dirty="0">
                <a:latin typeface="Times New Roman"/>
                <a:cs typeface="Times New Roman"/>
              </a:rPr>
              <a:t>χαλίκι  κάτω από το υλικό </a:t>
            </a:r>
            <a:r>
              <a:rPr sz="1400" spc="-5" dirty="0">
                <a:latin typeface="Times New Roman"/>
                <a:cs typeface="Times New Roman"/>
              </a:rPr>
              <a:t>επίστρωσης </a:t>
            </a:r>
            <a:r>
              <a:rPr sz="1400" dirty="0">
                <a:latin typeface="Times New Roman"/>
                <a:cs typeface="Times New Roman"/>
              </a:rPr>
              <a:t>βοηθάει </a:t>
            </a:r>
            <a:r>
              <a:rPr sz="1400" spc="-5" dirty="0">
                <a:latin typeface="Times New Roman"/>
                <a:cs typeface="Times New Roman"/>
              </a:rPr>
              <a:t>στην χάραξη </a:t>
            </a:r>
            <a:r>
              <a:rPr sz="1400" dirty="0">
                <a:latin typeface="Times New Roman"/>
                <a:cs typeface="Times New Roman"/>
              </a:rPr>
              <a:t>των  </a:t>
            </a:r>
            <a:r>
              <a:rPr sz="1400" spc="-5" dirty="0">
                <a:latin typeface="Times New Roman"/>
                <a:cs typeface="Times New Roman"/>
              </a:rPr>
              <a:t>απαραίτητων </a:t>
            </a:r>
            <a:r>
              <a:rPr sz="1400" dirty="0">
                <a:latin typeface="Times New Roman"/>
                <a:cs typeface="Times New Roman"/>
              </a:rPr>
              <a:t>για </a:t>
            </a:r>
            <a:r>
              <a:rPr sz="1400" spc="-5" dirty="0">
                <a:latin typeface="Times New Roman"/>
                <a:cs typeface="Times New Roman"/>
              </a:rPr>
              <a:t>την </a:t>
            </a:r>
            <a:r>
              <a:rPr sz="1400" dirty="0">
                <a:latin typeface="Times New Roman"/>
                <a:cs typeface="Times New Roman"/>
              </a:rPr>
              <a:t>αποστράγγιση </a:t>
            </a:r>
            <a:r>
              <a:rPr sz="1400" spc="-5" dirty="0">
                <a:latin typeface="Times New Roman"/>
                <a:cs typeface="Times New Roman"/>
              </a:rPr>
              <a:t>κλίσεων </a:t>
            </a:r>
            <a:r>
              <a:rPr sz="1400" dirty="0">
                <a:latin typeface="Times New Roman"/>
                <a:cs typeface="Times New Roman"/>
              </a:rPr>
              <a:t>στα </a:t>
            </a:r>
            <a:r>
              <a:rPr sz="1400" spc="-5" dirty="0">
                <a:latin typeface="Times New Roman"/>
                <a:cs typeface="Times New Roman"/>
              </a:rPr>
              <a:t>μονοπάτια, ενώ  </a:t>
            </a:r>
            <a:r>
              <a:rPr sz="1400" dirty="0">
                <a:latin typeface="Times New Roman"/>
                <a:cs typeface="Times New Roman"/>
              </a:rPr>
              <a:t>συγχρόνως αυξάνει </a:t>
            </a:r>
            <a:r>
              <a:rPr sz="1400" spc="-5" dirty="0">
                <a:latin typeface="Times New Roman"/>
                <a:cs typeface="Times New Roman"/>
              </a:rPr>
              <a:t>την </a:t>
            </a:r>
            <a:r>
              <a:rPr sz="1400" dirty="0">
                <a:latin typeface="Times New Roman"/>
                <a:cs typeface="Times New Roman"/>
              </a:rPr>
              <a:t>αντοχή </a:t>
            </a:r>
            <a:r>
              <a:rPr sz="1400" spc="-5" dirty="0">
                <a:latin typeface="Times New Roman"/>
                <a:cs typeface="Times New Roman"/>
              </a:rPr>
              <a:t>του υλικού </a:t>
            </a:r>
            <a:r>
              <a:rPr sz="1400" dirty="0">
                <a:latin typeface="Times New Roman"/>
                <a:cs typeface="Times New Roman"/>
              </a:rPr>
              <a:t>στο βάρος </a:t>
            </a:r>
            <a:r>
              <a:rPr sz="1400" spc="-5" dirty="0">
                <a:latin typeface="Times New Roman"/>
                <a:cs typeface="Times New Roman"/>
              </a:rPr>
              <a:t>που μπορεί  </a:t>
            </a:r>
            <a:r>
              <a:rPr sz="1400" dirty="0">
                <a:latin typeface="Times New Roman"/>
                <a:cs typeface="Times New Roman"/>
              </a:rPr>
              <a:t>να </a:t>
            </a:r>
            <a:r>
              <a:rPr sz="1400" spc="-5" dirty="0">
                <a:latin typeface="Times New Roman"/>
                <a:cs typeface="Times New Roman"/>
              </a:rPr>
              <a:t>δεχθεί, </a:t>
            </a:r>
            <a:r>
              <a:rPr sz="1400" dirty="0">
                <a:latin typeface="Times New Roman"/>
                <a:cs typeface="Times New Roman"/>
              </a:rPr>
              <a:t>καθώς δεν θα </a:t>
            </a:r>
            <a:r>
              <a:rPr sz="1400" spc="-5" dirty="0">
                <a:latin typeface="Times New Roman"/>
                <a:cs typeface="Times New Roman"/>
              </a:rPr>
              <a:t>πρέπει </a:t>
            </a:r>
            <a:r>
              <a:rPr sz="1400" dirty="0">
                <a:latin typeface="Times New Roman"/>
                <a:cs typeface="Times New Roman"/>
              </a:rPr>
              <a:t>να ξεχνάμε ότι το </a:t>
            </a:r>
            <a:r>
              <a:rPr sz="1400" spc="-5" dirty="0">
                <a:latin typeface="Times New Roman"/>
                <a:cs typeface="Times New Roman"/>
              </a:rPr>
              <a:t>δασικό τμήμα  </a:t>
            </a:r>
            <a:r>
              <a:rPr sz="1400" dirty="0">
                <a:latin typeface="Times New Roman"/>
                <a:cs typeface="Times New Roman"/>
              </a:rPr>
              <a:t>του </a:t>
            </a:r>
            <a:r>
              <a:rPr sz="1400" spc="-5" dirty="0">
                <a:latin typeface="Times New Roman"/>
                <a:cs typeface="Times New Roman"/>
              </a:rPr>
              <a:t>Πάρκου χρήζει </a:t>
            </a:r>
            <a:r>
              <a:rPr sz="1400" dirty="0">
                <a:latin typeface="Times New Roman"/>
                <a:cs typeface="Times New Roman"/>
              </a:rPr>
              <a:t>συντήρησης, η οποία </a:t>
            </a:r>
            <a:r>
              <a:rPr sz="1400" spc="-5" dirty="0">
                <a:latin typeface="Times New Roman"/>
                <a:cs typeface="Times New Roman"/>
              </a:rPr>
              <a:t>μπορεί </a:t>
            </a:r>
            <a:r>
              <a:rPr sz="1400" dirty="0">
                <a:latin typeface="Times New Roman"/>
                <a:cs typeface="Times New Roman"/>
              </a:rPr>
              <a:t>να </a:t>
            </a:r>
            <a:r>
              <a:rPr sz="1400" spc="-5" dirty="0">
                <a:latin typeface="Times New Roman"/>
                <a:cs typeface="Times New Roman"/>
              </a:rPr>
              <a:t>γίνει μόνο </a:t>
            </a:r>
            <a:r>
              <a:rPr sz="1400" spc="-10" dirty="0">
                <a:latin typeface="Times New Roman"/>
                <a:cs typeface="Times New Roman"/>
              </a:rPr>
              <a:t>με  </a:t>
            </a:r>
            <a:r>
              <a:rPr sz="1400" dirty="0">
                <a:latin typeface="Times New Roman"/>
                <a:cs typeface="Times New Roman"/>
              </a:rPr>
              <a:t>καλαθοφόρα </a:t>
            </a:r>
            <a:r>
              <a:rPr sz="1400" spc="-5" dirty="0">
                <a:latin typeface="Times New Roman"/>
                <a:cs typeface="Times New Roman"/>
              </a:rPr>
              <a:t>ανυψωτικά </a:t>
            </a:r>
            <a:r>
              <a:rPr sz="1400" dirty="0">
                <a:latin typeface="Times New Roman"/>
                <a:cs typeface="Times New Roman"/>
              </a:rPr>
              <a:t>οχήματα ή </a:t>
            </a:r>
            <a:r>
              <a:rPr sz="1400" spc="-5" dirty="0">
                <a:latin typeface="Times New Roman"/>
                <a:cs typeface="Times New Roman"/>
              </a:rPr>
              <a:t>φορτηγά, </a:t>
            </a:r>
            <a:r>
              <a:rPr sz="1400" dirty="0">
                <a:latin typeface="Times New Roman"/>
                <a:cs typeface="Times New Roman"/>
              </a:rPr>
              <a:t>τουλάχιστον σε  </a:t>
            </a:r>
            <a:r>
              <a:rPr sz="1400" spc="-5" dirty="0">
                <a:latin typeface="Times New Roman"/>
                <a:cs typeface="Times New Roman"/>
              </a:rPr>
              <a:t>ετήσια </a:t>
            </a:r>
            <a:r>
              <a:rPr sz="1400" dirty="0">
                <a:latin typeface="Times New Roman"/>
                <a:cs typeface="Times New Roman"/>
              </a:rPr>
              <a:t>βάση. </a:t>
            </a:r>
            <a:r>
              <a:rPr sz="1400" spc="-5" dirty="0">
                <a:latin typeface="Times New Roman"/>
                <a:cs typeface="Times New Roman"/>
              </a:rPr>
              <a:t>Θα </a:t>
            </a:r>
            <a:r>
              <a:rPr sz="1400" dirty="0">
                <a:latin typeface="Times New Roman"/>
                <a:cs typeface="Times New Roman"/>
              </a:rPr>
              <a:t>πρέπει </a:t>
            </a:r>
            <a:r>
              <a:rPr sz="1400" spc="-5" dirty="0">
                <a:latin typeface="Times New Roman"/>
                <a:cs typeface="Times New Roman"/>
              </a:rPr>
              <a:t>επίσης </a:t>
            </a:r>
            <a:r>
              <a:rPr sz="1400" dirty="0">
                <a:latin typeface="Times New Roman"/>
                <a:cs typeface="Times New Roman"/>
              </a:rPr>
              <a:t>να επισημανθεί η ανώδυνη  επίλυση του </a:t>
            </a:r>
            <a:r>
              <a:rPr sz="1400" spc="-5" dirty="0">
                <a:latin typeface="Times New Roman"/>
                <a:cs typeface="Times New Roman"/>
              </a:rPr>
              <a:t>προβλήματος </a:t>
            </a:r>
            <a:r>
              <a:rPr sz="1400" dirty="0">
                <a:latin typeface="Times New Roman"/>
                <a:cs typeface="Times New Roman"/>
              </a:rPr>
              <a:t>των δικτύων, </a:t>
            </a:r>
            <a:r>
              <a:rPr sz="1400" spc="-5" dirty="0">
                <a:latin typeface="Times New Roman"/>
                <a:cs typeface="Times New Roman"/>
              </a:rPr>
              <a:t>καθώς </a:t>
            </a:r>
            <a:r>
              <a:rPr sz="1400" dirty="0">
                <a:latin typeface="Times New Roman"/>
                <a:cs typeface="Times New Roman"/>
              </a:rPr>
              <a:t>μέσω της  ανύψωσης των </a:t>
            </a:r>
            <a:r>
              <a:rPr sz="1400" spc="-5" dirty="0">
                <a:latin typeface="Times New Roman"/>
                <a:cs typeface="Times New Roman"/>
              </a:rPr>
              <a:t>μονοπατιών </a:t>
            </a:r>
            <a:r>
              <a:rPr sz="1400" dirty="0">
                <a:latin typeface="Times New Roman"/>
                <a:cs typeface="Times New Roman"/>
              </a:rPr>
              <a:t>και </a:t>
            </a:r>
            <a:r>
              <a:rPr sz="1400" spc="-5" dirty="0">
                <a:latin typeface="Times New Roman"/>
                <a:cs typeface="Times New Roman"/>
              </a:rPr>
              <a:t>της </a:t>
            </a:r>
            <a:r>
              <a:rPr sz="1400" dirty="0">
                <a:latin typeface="Times New Roman"/>
                <a:cs typeface="Times New Roman"/>
              </a:rPr>
              <a:t>εγκατάστασης σωλήνα </a:t>
            </a:r>
            <a:r>
              <a:rPr sz="1400" spc="-5" dirty="0">
                <a:latin typeface="Times New Roman"/>
                <a:cs typeface="Times New Roman"/>
              </a:rPr>
              <a:t>απ’  όπου </a:t>
            </a:r>
            <a:r>
              <a:rPr sz="1400" dirty="0">
                <a:latin typeface="Times New Roman"/>
                <a:cs typeface="Times New Roman"/>
              </a:rPr>
              <a:t>θα </a:t>
            </a:r>
            <a:r>
              <a:rPr sz="1400" spc="-5" dirty="0">
                <a:latin typeface="Times New Roman"/>
                <a:cs typeface="Times New Roman"/>
              </a:rPr>
              <a:t>περνάνε καλώδια </a:t>
            </a:r>
            <a:r>
              <a:rPr sz="1400" dirty="0">
                <a:latin typeface="Times New Roman"/>
                <a:cs typeface="Times New Roman"/>
              </a:rPr>
              <a:t>και άλλες υποδομές για τον  </a:t>
            </a:r>
            <a:r>
              <a:rPr sz="1400" spc="-5" dirty="0">
                <a:latin typeface="Times New Roman"/>
                <a:cs typeface="Times New Roman"/>
              </a:rPr>
              <a:t>ηλεκτροφωτισμό, αποφεύγεται </a:t>
            </a:r>
            <a:r>
              <a:rPr sz="1400" dirty="0">
                <a:latin typeface="Times New Roman"/>
                <a:cs typeface="Times New Roman"/>
              </a:rPr>
              <a:t>η εκσκαφή </a:t>
            </a:r>
            <a:r>
              <a:rPr sz="1400" spc="-5" dirty="0">
                <a:latin typeface="Times New Roman"/>
                <a:cs typeface="Times New Roman"/>
              </a:rPr>
              <a:t>και </a:t>
            </a:r>
            <a:r>
              <a:rPr sz="1400" dirty="0">
                <a:latin typeface="Times New Roman"/>
                <a:cs typeface="Times New Roman"/>
              </a:rPr>
              <a:t>πλήγωση των  </a:t>
            </a:r>
            <a:r>
              <a:rPr sz="1400" spc="-5" dirty="0">
                <a:latin typeface="Times New Roman"/>
                <a:cs typeface="Times New Roman"/>
              </a:rPr>
              <a:t>ριζών </a:t>
            </a:r>
            <a:r>
              <a:rPr sz="1400" dirty="0">
                <a:latin typeface="Times New Roman"/>
                <a:cs typeface="Times New Roman"/>
              </a:rPr>
              <a:t>των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δέντρων.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ts val="161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Με αυτό </a:t>
            </a:r>
            <a:r>
              <a:rPr sz="1400" spc="-5" dirty="0">
                <a:latin typeface="Times New Roman"/>
                <a:cs typeface="Times New Roman"/>
              </a:rPr>
              <a:t>τον τρόπο, </a:t>
            </a:r>
            <a:r>
              <a:rPr sz="1400" spc="-10" dirty="0">
                <a:latin typeface="Times New Roman"/>
                <a:cs typeface="Times New Roman"/>
              </a:rPr>
              <a:t>τα </a:t>
            </a:r>
            <a:r>
              <a:rPr sz="1400" spc="-5" dirty="0">
                <a:latin typeface="Times New Roman"/>
                <a:cs typeface="Times New Roman"/>
              </a:rPr>
              <a:t>μονοπάτια αποκτούν καθαρή </a:t>
            </a:r>
            <a:r>
              <a:rPr sz="1400" dirty="0">
                <a:latin typeface="Times New Roman"/>
                <a:cs typeface="Times New Roman"/>
              </a:rPr>
              <a:t>και  </a:t>
            </a:r>
            <a:r>
              <a:rPr sz="1400" spc="-5" dirty="0">
                <a:latin typeface="Times New Roman"/>
                <a:cs typeface="Times New Roman"/>
              </a:rPr>
              <a:t>ενοποιημένη εικόνα, </a:t>
            </a:r>
            <a:r>
              <a:rPr sz="1400" dirty="0">
                <a:latin typeface="Times New Roman"/>
                <a:cs typeface="Times New Roman"/>
              </a:rPr>
              <a:t>που παραπέμπει </a:t>
            </a:r>
            <a:r>
              <a:rPr sz="1400" spc="-5" dirty="0">
                <a:latin typeface="Times New Roman"/>
                <a:cs typeface="Times New Roman"/>
              </a:rPr>
              <a:t>στην </a:t>
            </a:r>
            <a:r>
              <a:rPr sz="1400" dirty="0">
                <a:latin typeface="Times New Roman"/>
                <a:cs typeface="Times New Roman"/>
              </a:rPr>
              <a:t>προγενέστερη </a:t>
            </a:r>
            <a:r>
              <a:rPr sz="1400" spc="-5" dirty="0">
                <a:latin typeface="Times New Roman"/>
                <a:cs typeface="Times New Roman"/>
              </a:rPr>
              <a:t>φυσική  </a:t>
            </a:r>
            <a:r>
              <a:rPr sz="1400" dirty="0">
                <a:latin typeface="Times New Roman"/>
                <a:cs typeface="Times New Roman"/>
              </a:rPr>
              <a:t>τους κατάσταση, </a:t>
            </a:r>
            <a:r>
              <a:rPr sz="1400" spc="-5" dirty="0">
                <a:latin typeface="Times New Roman"/>
                <a:cs typeface="Times New Roman"/>
              </a:rPr>
              <a:t>χωρίς επικίνδυνα </a:t>
            </a:r>
            <a:r>
              <a:rPr sz="1400" dirty="0">
                <a:latin typeface="Times New Roman"/>
                <a:cs typeface="Times New Roman"/>
              </a:rPr>
              <a:t>ή </a:t>
            </a:r>
            <a:r>
              <a:rPr sz="1400" spc="-5" dirty="0">
                <a:latin typeface="Times New Roman"/>
                <a:cs typeface="Times New Roman"/>
              </a:rPr>
              <a:t>ολισθηρά </a:t>
            </a:r>
            <a:r>
              <a:rPr sz="1400" dirty="0">
                <a:latin typeface="Times New Roman"/>
                <a:cs typeface="Times New Roman"/>
              </a:rPr>
              <a:t>σημεία, φιλόξενα  </a:t>
            </a:r>
            <a:r>
              <a:rPr sz="1400" spc="-5" dirty="0">
                <a:latin typeface="Times New Roman"/>
                <a:cs typeface="Times New Roman"/>
              </a:rPr>
              <a:t>προς </a:t>
            </a:r>
            <a:r>
              <a:rPr sz="1400" dirty="0">
                <a:latin typeface="Times New Roman"/>
                <a:cs typeface="Times New Roman"/>
              </a:rPr>
              <a:t>όλους </a:t>
            </a:r>
            <a:r>
              <a:rPr sz="1400" spc="-5" dirty="0">
                <a:latin typeface="Times New Roman"/>
                <a:cs typeface="Times New Roman"/>
              </a:rPr>
              <a:t>τους </a:t>
            </a:r>
            <a:r>
              <a:rPr sz="1400" dirty="0">
                <a:latin typeface="Times New Roman"/>
                <a:cs typeface="Times New Roman"/>
              </a:rPr>
              <a:t>χρήστες </a:t>
            </a:r>
            <a:r>
              <a:rPr sz="1400" spc="-5" dirty="0">
                <a:latin typeface="Times New Roman"/>
                <a:cs typeface="Times New Roman"/>
              </a:rPr>
              <a:t>και αποτελεσματικά </a:t>
            </a:r>
            <a:r>
              <a:rPr sz="1400" dirty="0">
                <a:latin typeface="Times New Roman"/>
                <a:cs typeface="Times New Roman"/>
              </a:rPr>
              <a:t>για τη </a:t>
            </a:r>
            <a:r>
              <a:rPr sz="1400" spc="-5" dirty="0">
                <a:latin typeface="Times New Roman"/>
                <a:cs typeface="Times New Roman"/>
              </a:rPr>
              <a:t>διευκόλυνση  </a:t>
            </a:r>
            <a:r>
              <a:rPr sz="1400" dirty="0">
                <a:latin typeface="Times New Roman"/>
                <a:cs typeface="Times New Roman"/>
              </a:rPr>
              <a:t>της συντήρησης του υπάρχοντος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πρασίνου.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35"/>
              </a:lnSpc>
            </a:pPr>
            <a:r>
              <a:rPr sz="1400" spc="-5" dirty="0">
                <a:latin typeface="Times New Roman"/>
                <a:cs typeface="Times New Roman"/>
              </a:rPr>
              <a:t>Τα μικρά κράσπεδα, </a:t>
            </a:r>
            <a:r>
              <a:rPr sz="1400" dirty="0">
                <a:latin typeface="Times New Roman"/>
                <a:cs typeface="Times New Roman"/>
              </a:rPr>
              <a:t>που </a:t>
            </a:r>
            <a:r>
              <a:rPr sz="1400" spc="-5" dirty="0">
                <a:latin typeface="Times New Roman"/>
                <a:cs typeface="Times New Roman"/>
              </a:rPr>
              <a:t>προτείνονται </a:t>
            </a:r>
            <a:r>
              <a:rPr sz="1400" dirty="0">
                <a:latin typeface="Times New Roman"/>
                <a:cs typeface="Times New Roman"/>
              </a:rPr>
              <a:t>στα </a:t>
            </a:r>
            <a:r>
              <a:rPr sz="1400" spc="-5" dirty="0">
                <a:latin typeface="Times New Roman"/>
                <a:cs typeface="Times New Roman"/>
              </a:rPr>
              <a:t>όρια </a:t>
            </a:r>
            <a:r>
              <a:rPr sz="1400" dirty="0">
                <a:latin typeface="Times New Roman"/>
                <a:cs typeface="Times New Roman"/>
              </a:rPr>
              <a:t>των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μονοπατιών,</a:t>
            </a:r>
            <a:endParaRPr sz="1400">
              <a:latin typeface="Times New Roman"/>
              <a:cs typeface="Times New Roman"/>
            </a:endParaRPr>
          </a:p>
          <a:p>
            <a:pPr marL="12700" marR="8255">
              <a:lnSpc>
                <a:spcPct val="9580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τοποθετούνται </a:t>
            </a:r>
            <a:r>
              <a:rPr sz="1400" spc="-5" dirty="0">
                <a:latin typeface="Times New Roman"/>
                <a:cs typeface="Times New Roman"/>
              </a:rPr>
              <a:t>καθαρά </a:t>
            </a:r>
            <a:r>
              <a:rPr sz="1400" dirty="0">
                <a:latin typeface="Times New Roman"/>
                <a:cs typeface="Times New Roman"/>
              </a:rPr>
              <a:t>για </a:t>
            </a:r>
            <a:r>
              <a:rPr sz="1400" spc="-5" dirty="0">
                <a:latin typeface="Times New Roman"/>
                <a:cs typeface="Times New Roman"/>
              </a:rPr>
              <a:t>την οριοθέτηση </a:t>
            </a:r>
            <a:r>
              <a:rPr sz="1400" dirty="0">
                <a:latin typeface="Times New Roman"/>
                <a:cs typeface="Times New Roman"/>
              </a:rPr>
              <a:t>τόσο </a:t>
            </a:r>
            <a:r>
              <a:rPr sz="1400" spc="-5" dirty="0">
                <a:latin typeface="Times New Roman"/>
                <a:cs typeface="Times New Roman"/>
              </a:rPr>
              <a:t>του υλικού  επίστρωσης, </a:t>
            </a:r>
            <a:r>
              <a:rPr sz="1400" dirty="0">
                <a:latin typeface="Times New Roman"/>
                <a:cs typeface="Times New Roman"/>
              </a:rPr>
              <a:t>όσο </a:t>
            </a:r>
            <a:r>
              <a:rPr sz="1400" spc="-5" dirty="0">
                <a:latin typeface="Times New Roman"/>
                <a:cs typeface="Times New Roman"/>
              </a:rPr>
              <a:t>και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φυσικών κροκάλων, </a:t>
            </a:r>
            <a:r>
              <a:rPr sz="1400" dirty="0">
                <a:latin typeface="Times New Roman"/>
                <a:cs typeface="Times New Roman"/>
              </a:rPr>
              <a:t>οι </a:t>
            </a:r>
            <a:r>
              <a:rPr sz="1400" spc="-5" dirty="0">
                <a:latin typeface="Times New Roman"/>
                <a:cs typeface="Times New Roman"/>
              </a:rPr>
              <a:t>οποίες  </a:t>
            </a:r>
            <a:r>
              <a:rPr sz="1400" dirty="0">
                <a:latin typeface="Times New Roman"/>
                <a:cs typeface="Times New Roman"/>
              </a:rPr>
              <a:t>πληρώνουν τα </a:t>
            </a:r>
            <a:r>
              <a:rPr sz="1400" spc="-5" dirty="0">
                <a:latin typeface="Times New Roman"/>
                <a:cs typeface="Times New Roman"/>
              </a:rPr>
              <a:t>μικρά φρεάτια </a:t>
            </a:r>
            <a:r>
              <a:rPr sz="1400" dirty="0">
                <a:latin typeface="Times New Roman"/>
                <a:cs typeface="Times New Roman"/>
              </a:rPr>
              <a:t>που </a:t>
            </a:r>
            <a:r>
              <a:rPr sz="1400" spc="-5" dirty="0">
                <a:latin typeface="Times New Roman"/>
                <a:cs typeface="Times New Roman"/>
              </a:rPr>
              <a:t>κρίθηκαν απαραίτητα στην  </a:t>
            </a:r>
            <a:r>
              <a:rPr sz="1400" dirty="0">
                <a:latin typeface="Times New Roman"/>
                <a:cs typeface="Times New Roman"/>
              </a:rPr>
              <a:t>μελέτη </a:t>
            </a:r>
            <a:r>
              <a:rPr sz="1400" spc="-5" dirty="0">
                <a:latin typeface="Times New Roman"/>
                <a:cs typeface="Times New Roman"/>
              </a:rPr>
              <a:t>αποστράγγισης. </a:t>
            </a:r>
            <a:r>
              <a:rPr sz="1400" dirty="0">
                <a:latin typeface="Times New Roman"/>
                <a:cs typeface="Times New Roman"/>
              </a:rPr>
              <a:t>Με </a:t>
            </a:r>
            <a:r>
              <a:rPr sz="1400" spc="-5" dirty="0">
                <a:latin typeface="Times New Roman"/>
                <a:cs typeface="Times New Roman"/>
              </a:rPr>
              <a:t>την </a:t>
            </a:r>
            <a:r>
              <a:rPr sz="1400" dirty="0">
                <a:latin typeface="Times New Roman"/>
                <a:cs typeface="Times New Roman"/>
              </a:rPr>
              <a:t>υπερύψωση </a:t>
            </a:r>
            <a:r>
              <a:rPr sz="1400" spc="-5" dirty="0">
                <a:latin typeface="Times New Roman"/>
                <a:cs typeface="Times New Roman"/>
              </a:rPr>
              <a:t>της </a:t>
            </a:r>
            <a:r>
              <a:rPr sz="1400" dirty="0">
                <a:latin typeface="Times New Roman"/>
                <a:cs typeface="Times New Roman"/>
              </a:rPr>
              <a:t>στάθμης των  </a:t>
            </a:r>
            <a:r>
              <a:rPr sz="1400" spc="-5" dirty="0">
                <a:latin typeface="Times New Roman"/>
                <a:cs typeface="Times New Roman"/>
              </a:rPr>
              <a:t>μονοπατιών </a:t>
            </a:r>
            <a:r>
              <a:rPr sz="1400" dirty="0">
                <a:latin typeface="Times New Roman"/>
                <a:cs typeface="Times New Roman"/>
              </a:rPr>
              <a:t>κατά 0,20μ, δηλαδή όσο ένα </a:t>
            </a:r>
            <a:r>
              <a:rPr sz="1400" spc="-5" dirty="0">
                <a:latin typeface="Times New Roman"/>
                <a:cs typeface="Times New Roman"/>
              </a:rPr>
              <a:t>σκαλοπάτι, </a:t>
            </a:r>
            <a:r>
              <a:rPr sz="1400" dirty="0">
                <a:latin typeface="Times New Roman"/>
                <a:cs typeface="Times New Roman"/>
              </a:rPr>
              <a:t>η </a:t>
            </a:r>
            <a:r>
              <a:rPr sz="1400" spc="-5" dirty="0">
                <a:latin typeface="Times New Roman"/>
                <a:cs typeface="Times New Roman"/>
              </a:rPr>
              <a:t>οποία  </a:t>
            </a:r>
            <a:r>
              <a:rPr sz="1400" dirty="0">
                <a:latin typeface="Times New Roman"/>
                <a:cs typeface="Times New Roman"/>
              </a:rPr>
              <a:t>γίνεται </a:t>
            </a:r>
            <a:r>
              <a:rPr sz="1400" spc="-5" dirty="0">
                <a:latin typeface="Times New Roman"/>
                <a:cs typeface="Times New Roman"/>
              </a:rPr>
              <a:t>για </a:t>
            </a:r>
            <a:r>
              <a:rPr sz="1400" dirty="0">
                <a:latin typeface="Times New Roman"/>
                <a:cs typeface="Times New Roman"/>
              </a:rPr>
              <a:t>την </a:t>
            </a:r>
            <a:r>
              <a:rPr sz="1400" spc="-5" dirty="0">
                <a:latin typeface="Times New Roman"/>
                <a:cs typeface="Times New Roman"/>
              </a:rPr>
              <a:t>προστασία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ριζών </a:t>
            </a:r>
            <a:r>
              <a:rPr sz="1400" dirty="0">
                <a:latin typeface="Times New Roman"/>
                <a:cs typeface="Times New Roman"/>
              </a:rPr>
              <a:t>που έχουν </a:t>
            </a:r>
            <a:r>
              <a:rPr sz="1400" spc="-5" dirty="0">
                <a:latin typeface="Times New Roman"/>
                <a:cs typeface="Times New Roman"/>
              </a:rPr>
              <a:t>επεκταθεί </a:t>
            </a:r>
            <a:r>
              <a:rPr sz="1400" dirty="0">
                <a:latin typeface="Times New Roman"/>
                <a:cs typeface="Times New Roman"/>
              </a:rPr>
              <a:t>εντός  των </a:t>
            </a:r>
            <a:r>
              <a:rPr sz="1400" spc="-5" dirty="0">
                <a:latin typeface="Times New Roman"/>
                <a:cs typeface="Times New Roman"/>
              </a:rPr>
              <a:t>ορίων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μονοπατιών, </a:t>
            </a:r>
            <a:r>
              <a:rPr sz="1400" dirty="0">
                <a:latin typeface="Times New Roman"/>
                <a:cs typeface="Times New Roman"/>
              </a:rPr>
              <a:t>ο μόνος </a:t>
            </a:r>
            <a:r>
              <a:rPr sz="1400" spc="-5" dirty="0">
                <a:latin typeface="Times New Roman"/>
                <a:cs typeface="Times New Roman"/>
              </a:rPr>
              <a:t>ασφαλής </a:t>
            </a:r>
            <a:r>
              <a:rPr sz="1400" dirty="0">
                <a:latin typeface="Times New Roman"/>
                <a:cs typeface="Times New Roman"/>
              </a:rPr>
              <a:t>τρόπος για να  </a:t>
            </a:r>
            <a:r>
              <a:rPr sz="1400" spc="-5" dirty="0">
                <a:latin typeface="Times New Roman"/>
                <a:cs typeface="Times New Roman"/>
              </a:rPr>
              <a:t>συγκρατηθούν </a:t>
            </a:r>
            <a:r>
              <a:rPr sz="1400" dirty="0">
                <a:latin typeface="Times New Roman"/>
                <a:cs typeface="Times New Roman"/>
              </a:rPr>
              <a:t>τα νέα υλικά </a:t>
            </a:r>
            <a:r>
              <a:rPr sz="1400" spc="-5" dirty="0">
                <a:latin typeface="Times New Roman"/>
                <a:cs typeface="Times New Roman"/>
              </a:rPr>
              <a:t>είναι </a:t>
            </a:r>
            <a:r>
              <a:rPr sz="1400" dirty="0">
                <a:latin typeface="Times New Roman"/>
                <a:cs typeface="Times New Roman"/>
              </a:rPr>
              <a:t>μέσω κρασπέδων από  οπλισμένο </a:t>
            </a:r>
            <a:r>
              <a:rPr sz="1400" spc="-5" dirty="0">
                <a:latin typeface="Times New Roman"/>
                <a:cs typeface="Times New Roman"/>
              </a:rPr>
              <a:t>σκυρόδεμα. Τα </a:t>
            </a:r>
            <a:r>
              <a:rPr sz="1400" dirty="0">
                <a:latin typeface="Times New Roman"/>
                <a:cs typeface="Times New Roman"/>
              </a:rPr>
              <a:t>συγκεκριμένα τοιχία μπορούν τα  </a:t>
            </a:r>
            <a:r>
              <a:rPr sz="1400" spc="-5" dirty="0">
                <a:latin typeface="Times New Roman"/>
                <a:cs typeface="Times New Roman"/>
              </a:rPr>
              <a:t>διακοπούν </a:t>
            </a:r>
            <a:r>
              <a:rPr sz="1400" dirty="0">
                <a:latin typeface="Times New Roman"/>
                <a:cs typeface="Times New Roman"/>
              </a:rPr>
              <a:t>σημειακά σε </a:t>
            </a:r>
            <a:r>
              <a:rPr sz="1400" spc="-5" dirty="0">
                <a:latin typeface="Times New Roman"/>
                <a:cs typeface="Times New Roman"/>
              </a:rPr>
              <a:t>περίπτωση </a:t>
            </a:r>
            <a:r>
              <a:rPr sz="1400" dirty="0">
                <a:latin typeface="Times New Roman"/>
                <a:cs typeface="Times New Roman"/>
              </a:rPr>
              <a:t>που </a:t>
            </a:r>
            <a:r>
              <a:rPr sz="1400" spc="-5" dirty="0">
                <a:latin typeface="Times New Roman"/>
                <a:cs typeface="Times New Roman"/>
              </a:rPr>
              <a:t>συναντήσουν ριζικό  </a:t>
            </a:r>
            <a:r>
              <a:rPr sz="1400" dirty="0">
                <a:latin typeface="Times New Roman"/>
                <a:cs typeface="Times New Roman"/>
              </a:rPr>
              <a:t>σύστημα, ενώ οι </a:t>
            </a:r>
            <a:r>
              <a:rPr sz="1400" spc="-5" dirty="0">
                <a:latin typeface="Times New Roman"/>
                <a:cs typeface="Times New Roman"/>
              </a:rPr>
              <a:t>εκσκαφές </a:t>
            </a:r>
            <a:r>
              <a:rPr sz="1400" dirty="0">
                <a:latin typeface="Times New Roman"/>
                <a:cs typeface="Times New Roman"/>
              </a:rPr>
              <a:t>για </a:t>
            </a:r>
            <a:r>
              <a:rPr sz="1400" spc="-5" dirty="0">
                <a:latin typeface="Times New Roman"/>
                <a:cs typeface="Times New Roman"/>
              </a:rPr>
              <a:t>την εγκατάστασή </a:t>
            </a:r>
            <a:r>
              <a:rPr sz="1400" dirty="0">
                <a:latin typeface="Times New Roman"/>
                <a:cs typeface="Times New Roman"/>
              </a:rPr>
              <a:t>τους </a:t>
            </a:r>
            <a:r>
              <a:rPr sz="1400" spc="-5" dirty="0">
                <a:latin typeface="Times New Roman"/>
                <a:cs typeface="Times New Roman"/>
              </a:rPr>
              <a:t>είναι  </a:t>
            </a:r>
            <a:r>
              <a:rPr sz="1400" dirty="0">
                <a:latin typeface="Times New Roman"/>
                <a:cs typeface="Times New Roman"/>
              </a:rPr>
              <a:t>ελάχιστες έως μηδαμινές. Τέλος, το </a:t>
            </a:r>
            <a:r>
              <a:rPr sz="1400" spc="-5" dirty="0">
                <a:latin typeface="Times New Roman"/>
                <a:cs typeface="Times New Roman"/>
              </a:rPr>
              <a:t>νερό που </a:t>
            </a:r>
            <a:r>
              <a:rPr sz="1400" dirty="0">
                <a:latin typeface="Times New Roman"/>
                <a:cs typeface="Times New Roman"/>
              </a:rPr>
              <a:t>θα </a:t>
            </a:r>
            <a:r>
              <a:rPr sz="1400" spc="-5" dirty="0">
                <a:latin typeface="Times New Roman"/>
                <a:cs typeface="Times New Roman"/>
              </a:rPr>
              <a:t>απορρέει  επιφανειακά, </a:t>
            </a:r>
            <a:r>
              <a:rPr sz="1400" dirty="0">
                <a:latin typeface="Times New Roman"/>
                <a:cs typeface="Times New Roman"/>
              </a:rPr>
              <a:t>θα κατευθύνεται στο </a:t>
            </a:r>
            <a:r>
              <a:rPr sz="1400" spc="-5" dirty="0">
                <a:latin typeface="Times New Roman"/>
                <a:cs typeface="Times New Roman"/>
              </a:rPr>
              <a:t>υφιστάμενο πράσινο,  </a:t>
            </a:r>
            <a:r>
              <a:rPr sz="1400" dirty="0">
                <a:latin typeface="Times New Roman"/>
                <a:cs typeface="Times New Roman"/>
              </a:rPr>
              <a:t>συμβάλλοντας έτσι στη φυσική </a:t>
            </a:r>
            <a:r>
              <a:rPr sz="1400" spc="-5" dirty="0">
                <a:latin typeface="Times New Roman"/>
                <a:cs typeface="Times New Roman"/>
              </a:rPr>
              <a:t>άρδευση </a:t>
            </a:r>
            <a:r>
              <a:rPr sz="1400" dirty="0">
                <a:latin typeface="Times New Roman"/>
                <a:cs typeface="Times New Roman"/>
              </a:rPr>
              <a:t>του </a:t>
            </a:r>
            <a:r>
              <a:rPr sz="1400" spc="-5" dirty="0">
                <a:latin typeface="Times New Roman"/>
                <a:cs typeface="Times New Roman"/>
              </a:rPr>
              <a:t>υπάρχοντος φυτικού  </a:t>
            </a:r>
            <a:r>
              <a:rPr sz="1400" dirty="0">
                <a:latin typeface="Times New Roman"/>
                <a:cs typeface="Times New Roman"/>
              </a:rPr>
              <a:t>υλικού </a:t>
            </a:r>
            <a:r>
              <a:rPr sz="1400" spc="-5" dirty="0">
                <a:latin typeface="Times New Roman"/>
                <a:cs typeface="Times New Roman"/>
              </a:rPr>
              <a:t>και την επιβίωσή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τους.</a:t>
            </a:r>
            <a:endParaRPr sz="1400">
              <a:latin typeface="Times New Roman"/>
              <a:cs typeface="Times New Roman"/>
            </a:endParaRPr>
          </a:p>
          <a:p>
            <a:pPr marL="12700" marR="9525">
              <a:lnSpc>
                <a:spcPts val="1610"/>
              </a:lnSpc>
              <a:spcBef>
                <a:spcPts val="40"/>
              </a:spcBef>
            </a:pPr>
            <a:r>
              <a:rPr sz="1400" spc="-5" dirty="0">
                <a:latin typeface="Times New Roman"/>
                <a:cs typeface="Times New Roman"/>
              </a:rPr>
              <a:t>Το </a:t>
            </a:r>
            <a:r>
              <a:rPr sz="1400" dirty="0">
                <a:latin typeface="Times New Roman"/>
                <a:cs typeface="Times New Roman"/>
              </a:rPr>
              <a:t>χυτό </a:t>
            </a:r>
            <a:r>
              <a:rPr sz="1400" spc="-5" dirty="0">
                <a:latin typeface="Times New Roman"/>
                <a:cs typeface="Times New Roman"/>
              </a:rPr>
              <a:t>υδατοπερατό </a:t>
            </a:r>
            <a:r>
              <a:rPr sz="1400" dirty="0">
                <a:latin typeface="Times New Roman"/>
                <a:cs typeface="Times New Roman"/>
              </a:rPr>
              <a:t>σκυρόδεμα, </a:t>
            </a:r>
            <a:r>
              <a:rPr sz="1400" spc="-5" dirty="0">
                <a:latin typeface="Times New Roman"/>
                <a:cs typeface="Times New Roman"/>
              </a:rPr>
              <a:t>προτείνεται </a:t>
            </a:r>
            <a:r>
              <a:rPr sz="1400" dirty="0">
                <a:latin typeface="Times New Roman"/>
                <a:cs typeface="Times New Roman"/>
              </a:rPr>
              <a:t>σε συγκεκριμένα  και </a:t>
            </a:r>
            <a:r>
              <a:rPr sz="1400" spc="-5" dirty="0">
                <a:latin typeface="Times New Roman"/>
                <a:cs typeface="Times New Roman"/>
              </a:rPr>
              <a:t>περιορισμένα </a:t>
            </a:r>
            <a:r>
              <a:rPr sz="1400" dirty="0">
                <a:latin typeface="Times New Roman"/>
                <a:cs typeface="Times New Roman"/>
              </a:rPr>
              <a:t>σημεία της </a:t>
            </a:r>
            <a:r>
              <a:rPr sz="1400" spc="-5" dirty="0">
                <a:latin typeface="Times New Roman"/>
                <a:cs typeface="Times New Roman"/>
              </a:rPr>
              <a:t>διαμόρφωσης, </a:t>
            </a:r>
            <a:r>
              <a:rPr sz="1400" dirty="0">
                <a:latin typeface="Times New Roman"/>
                <a:cs typeface="Times New Roman"/>
              </a:rPr>
              <a:t>η έκταση των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οποίων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5987" y="478535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33272" y="478535"/>
            <a:ext cx="1157605" cy="0"/>
          </a:xfrm>
          <a:custGeom>
            <a:avLst/>
            <a:gdLst/>
            <a:ahLst/>
            <a:cxnLst/>
            <a:rect l="l" t="t" r="r" b="b"/>
            <a:pathLst>
              <a:path w="1157605">
                <a:moveTo>
                  <a:pt x="0" y="0"/>
                </a:moveTo>
                <a:lnTo>
                  <a:pt x="115702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96338" y="478535"/>
            <a:ext cx="1097280" cy="0"/>
          </a:xfrm>
          <a:custGeom>
            <a:avLst/>
            <a:gdLst/>
            <a:ahLst/>
            <a:cxnLst/>
            <a:rect l="l" t="t" r="r" b="b"/>
            <a:pathLst>
              <a:path w="1097279">
                <a:moveTo>
                  <a:pt x="0" y="0"/>
                </a:moveTo>
                <a:lnTo>
                  <a:pt x="109728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99714" y="478535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56910" y="478535"/>
            <a:ext cx="2446655" cy="0"/>
          </a:xfrm>
          <a:custGeom>
            <a:avLst/>
            <a:gdLst/>
            <a:ahLst/>
            <a:cxnLst/>
            <a:rect l="l" t="t" r="r" b="b"/>
            <a:pathLst>
              <a:path w="2446654">
                <a:moveTo>
                  <a:pt x="0" y="0"/>
                </a:moveTo>
                <a:lnTo>
                  <a:pt x="2446273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9281" y="478535"/>
            <a:ext cx="1862455" cy="0"/>
          </a:xfrm>
          <a:custGeom>
            <a:avLst/>
            <a:gdLst/>
            <a:ahLst/>
            <a:cxnLst/>
            <a:rect l="l" t="t" r="r" b="b"/>
            <a:pathLst>
              <a:path w="1862454">
                <a:moveTo>
                  <a:pt x="0" y="0"/>
                </a:moveTo>
                <a:lnTo>
                  <a:pt x="1862327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577705" y="478535"/>
            <a:ext cx="4862195" cy="0"/>
          </a:xfrm>
          <a:custGeom>
            <a:avLst/>
            <a:gdLst/>
            <a:ahLst/>
            <a:cxnLst/>
            <a:rect l="l" t="t" r="r" b="b"/>
            <a:pathLst>
              <a:path w="4862194">
                <a:moveTo>
                  <a:pt x="0" y="0"/>
                </a:moveTo>
                <a:lnTo>
                  <a:pt x="4862195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2940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989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989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5987" y="10299192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30224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7175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33272" y="10299192"/>
            <a:ext cx="1157605" cy="0"/>
          </a:xfrm>
          <a:custGeom>
            <a:avLst/>
            <a:gdLst/>
            <a:ahLst/>
            <a:cxnLst/>
            <a:rect l="l" t="t" r="r" b="b"/>
            <a:pathLst>
              <a:path w="1157605">
                <a:moveTo>
                  <a:pt x="0" y="0"/>
                </a:moveTo>
                <a:lnTo>
                  <a:pt x="115702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93289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90242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96338" y="10299192"/>
            <a:ext cx="1097280" cy="0"/>
          </a:xfrm>
          <a:custGeom>
            <a:avLst/>
            <a:gdLst/>
            <a:ahLst/>
            <a:cxnLst/>
            <a:rect l="l" t="t" r="r" b="b"/>
            <a:pathLst>
              <a:path w="1097279">
                <a:moveTo>
                  <a:pt x="0" y="0"/>
                </a:moveTo>
                <a:lnTo>
                  <a:pt x="109728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96666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93617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99714" y="10299192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53863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50815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256910" y="10299192"/>
            <a:ext cx="2446655" cy="0"/>
          </a:xfrm>
          <a:custGeom>
            <a:avLst/>
            <a:gdLst/>
            <a:ahLst/>
            <a:cxnLst/>
            <a:rect l="l" t="t" r="r" b="b"/>
            <a:pathLst>
              <a:path w="2446654">
                <a:moveTo>
                  <a:pt x="0" y="0"/>
                </a:moveTo>
                <a:lnTo>
                  <a:pt x="2446273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706232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03184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709281" y="10299192"/>
            <a:ext cx="1862455" cy="0"/>
          </a:xfrm>
          <a:custGeom>
            <a:avLst/>
            <a:gdLst/>
            <a:ahLst/>
            <a:cxnLst/>
            <a:rect l="l" t="t" r="r" b="b"/>
            <a:pathLst>
              <a:path w="1862454">
                <a:moveTo>
                  <a:pt x="0" y="0"/>
                </a:moveTo>
                <a:lnTo>
                  <a:pt x="1862327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574656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571608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577705" y="10299192"/>
            <a:ext cx="4862195" cy="0"/>
          </a:xfrm>
          <a:custGeom>
            <a:avLst/>
            <a:gdLst/>
            <a:ahLst/>
            <a:cxnLst/>
            <a:rect l="l" t="t" r="r" b="b"/>
            <a:pathLst>
              <a:path w="4862194">
                <a:moveTo>
                  <a:pt x="0" y="0"/>
                </a:moveTo>
                <a:lnTo>
                  <a:pt x="48621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4442947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4439900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439900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5434" y="4985587"/>
            <a:ext cx="1858010" cy="206375"/>
          </a:xfrm>
          <a:custGeom>
            <a:avLst/>
            <a:gdLst/>
            <a:ahLst/>
            <a:cxnLst/>
            <a:rect l="l" t="t" r="r" b="b"/>
            <a:pathLst>
              <a:path w="1858010" h="206375">
                <a:moveTo>
                  <a:pt x="0" y="206044"/>
                </a:moveTo>
                <a:lnTo>
                  <a:pt x="1858010" y="206044"/>
                </a:lnTo>
                <a:lnTo>
                  <a:pt x="1858010" y="0"/>
                </a:lnTo>
                <a:lnTo>
                  <a:pt x="0" y="0"/>
                </a:lnTo>
                <a:lnTo>
                  <a:pt x="0" y="20604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04154" y="4985587"/>
            <a:ext cx="2350770" cy="206375"/>
          </a:xfrm>
          <a:custGeom>
            <a:avLst/>
            <a:gdLst/>
            <a:ahLst/>
            <a:cxnLst/>
            <a:rect l="l" t="t" r="r" b="b"/>
            <a:pathLst>
              <a:path w="2350770" h="206375">
                <a:moveTo>
                  <a:pt x="0" y="206044"/>
                </a:moveTo>
                <a:lnTo>
                  <a:pt x="2350262" y="206044"/>
                </a:lnTo>
                <a:lnTo>
                  <a:pt x="2350262" y="0"/>
                </a:lnTo>
                <a:lnTo>
                  <a:pt x="0" y="0"/>
                </a:lnTo>
                <a:lnTo>
                  <a:pt x="0" y="20604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001" y="4985587"/>
            <a:ext cx="1769745" cy="206375"/>
          </a:xfrm>
          <a:custGeom>
            <a:avLst/>
            <a:gdLst/>
            <a:ahLst/>
            <a:cxnLst/>
            <a:rect l="l" t="t" r="r" b="b"/>
            <a:pathLst>
              <a:path w="1769745" h="206375">
                <a:moveTo>
                  <a:pt x="0" y="206044"/>
                </a:moveTo>
                <a:lnTo>
                  <a:pt x="1769364" y="206044"/>
                </a:lnTo>
                <a:lnTo>
                  <a:pt x="1769364" y="0"/>
                </a:lnTo>
                <a:lnTo>
                  <a:pt x="0" y="0"/>
                </a:lnTo>
                <a:lnTo>
                  <a:pt x="0" y="20604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24948" y="4985587"/>
            <a:ext cx="4768215" cy="206375"/>
          </a:xfrm>
          <a:custGeom>
            <a:avLst/>
            <a:gdLst/>
            <a:ahLst/>
            <a:cxnLst/>
            <a:rect l="l" t="t" r="r" b="b"/>
            <a:pathLst>
              <a:path w="4768215" h="206375">
                <a:moveTo>
                  <a:pt x="0" y="206044"/>
                </a:moveTo>
                <a:lnTo>
                  <a:pt x="4767707" y="206044"/>
                </a:lnTo>
                <a:lnTo>
                  <a:pt x="4767707" y="0"/>
                </a:lnTo>
                <a:lnTo>
                  <a:pt x="0" y="0"/>
                </a:lnTo>
                <a:lnTo>
                  <a:pt x="0" y="20604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45434" y="9491471"/>
            <a:ext cx="1858010" cy="204470"/>
          </a:xfrm>
          <a:custGeom>
            <a:avLst/>
            <a:gdLst/>
            <a:ahLst/>
            <a:cxnLst/>
            <a:rect l="l" t="t" r="r" b="b"/>
            <a:pathLst>
              <a:path w="1858010" h="204470">
                <a:moveTo>
                  <a:pt x="0" y="204215"/>
                </a:moveTo>
                <a:lnTo>
                  <a:pt x="1858010" y="204215"/>
                </a:lnTo>
                <a:lnTo>
                  <a:pt x="1858010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04154" y="9491471"/>
            <a:ext cx="2350770" cy="204470"/>
          </a:xfrm>
          <a:custGeom>
            <a:avLst/>
            <a:gdLst/>
            <a:ahLst/>
            <a:cxnLst/>
            <a:rect l="l" t="t" r="r" b="b"/>
            <a:pathLst>
              <a:path w="2350770" h="204470">
                <a:moveTo>
                  <a:pt x="0" y="204215"/>
                </a:moveTo>
                <a:lnTo>
                  <a:pt x="2350262" y="204215"/>
                </a:lnTo>
                <a:lnTo>
                  <a:pt x="2350262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55001" y="9491471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5"/>
                </a:moveTo>
                <a:lnTo>
                  <a:pt x="1769364" y="204215"/>
                </a:lnTo>
                <a:lnTo>
                  <a:pt x="1769364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624948" y="9491471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5"/>
                </a:moveTo>
                <a:lnTo>
                  <a:pt x="4767707" y="204215"/>
                </a:lnTo>
                <a:lnTo>
                  <a:pt x="476770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659891" y="475487"/>
          <a:ext cx="13780005" cy="96301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4504055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μελετήθηκε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κατάλληλα έτσι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ώστε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πρόσβαση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7475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σε οχήματα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εκτάκτου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ανάγκης, επιλύοντας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πρόβλημα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πυρόσβεσης. Το ανωτέρω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υλικό έχει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ίδιες ιδιότητες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το  χωμάτινο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δάπεδο (απορροφά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επιφανειακά ύδατα,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διαστρώνεται πάνω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διαβαθμισμένο χαλίκι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όχι πλάκα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σκυρόδεμα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οπλισμένο)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συγχρόνως παρουσιάζει  μεγαλύτερη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αντοχή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βάρος, έτσι ώστε να μην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καταστρέφεται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χρήζει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συντήρησης κάθε φορά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όχημα βαρέως τύπου  (πυροσβετικό,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ασθενοφόρο) χρειαστεί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εισέλθει στο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Πάρκο.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42545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είναι πορώδες και ανοιχτού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χρώματος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έτσι ώστε 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απαραίτητη ανακλαστικότητα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ηλιακή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ακτινοβολία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υψηλός συντελεστής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εκπομπής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υπέρυθρης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6065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ακτινοβολίας.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Τέλος, από τη στιγμή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τοποθετείται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μαλακό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υπόστρωμα επιτυγχάνεται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χαμηλή επιφανειακή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θερμοκρασία,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φυτεύσεις δεντροστοιχιών στο μεγαλύτερό του μήκος  εξασφαλίζουν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σκίασή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συμβάλλει στη  θερμική άνεση των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χρηστών.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Όλα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υλικά επίστρωσης θεωρούνται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μαλακά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9812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δημιουργούν σκληρές επιφάνειες από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άσφαλτο,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τσιμέντο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 πλακόστρωση,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σύμφωνα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ΦΕΚ 1528/21-06-2013, άρθρο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3,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6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§1Ε.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0583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5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12.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59055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Αναντιστοιχία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σχεδίων  και τευχών μελέτης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άρθρα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προμετρήσεων  και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τιμολόγησης.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2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(32)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5565">
                        <a:lnSpc>
                          <a:spcPct val="9580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κείμενο της τεχνικής  περιγραφής γίνεται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εκτενής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επιλογών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 υλικά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επίστρωσης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αστικό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εξοπλισμό 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κάθε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υποπεριοχή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πάρκου. Οι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επιλογές αυτές έγιναν σύμφωνα 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λειτουργικά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οικολογικά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κριτήρια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περιγράφονται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επίσης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συγκεκριμένο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κείμενο.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Υπάρχουν,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σχέδια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όλων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υποπεριοχών,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 διαφορετικές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κλίμακες,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όπου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εμφανή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σημεία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οι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τοποθετούνται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ανωτέρω. Η αναλυτική τους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περιγραφή βρίσκεται μόνο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άρθρα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τιμολογίων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καθώς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θεωρήθηκε σκόπιμο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ίδιο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τεύχος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επαναλαμβάνονται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ίδια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στοιχεία.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12.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341630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Κατάργηση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περαιτέρω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σηματοδότησης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εισόδων.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2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(22)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93675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Έχει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γίνει από την ομάδα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μελέτης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αποτύπωση όλων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υφιστάμενων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δομημένων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χώρων,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όσων 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περίγραμμά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και τα ύψη τους. Η λεπτομερείς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αποτύπωσή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θα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πρέπει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γίνει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αναλάβουν 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επί μέρους  μελέτες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αποκατάστασης και επανάχρησής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0268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13.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330835">
                        <a:lnSpc>
                          <a:spcPts val="1610"/>
                        </a:lnSpc>
                        <a:spcBef>
                          <a:spcPts val="6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Έλλειψη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ενεργειακού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υπολογισμού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6263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Οι Η/Μ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έχουν  συνυπολογίσει και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411480">
                        <a:lnSpc>
                          <a:spcPts val="1610"/>
                        </a:lnSpc>
                        <a:spcBef>
                          <a:spcPts val="6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Επανεκτίμηση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αποστράγγισης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(35)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0772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σχέδιο (Σχ. Φ.3)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αντίστοιχο τεύχος δικτύου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αποστράγγισης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υποβληθείσας Μελέτης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Διαχείρισης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5001" y="7031177"/>
            <a:ext cx="1769745" cy="205104"/>
          </a:xfrm>
          <a:custGeom>
            <a:avLst/>
            <a:gdLst/>
            <a:ahLst/>
            <a:cxnLst/>
            <a:rect l="l" t="t" r="r" b="b"/>
            <a:pathLst>
              <a:path w="1769745" h="205104">
                <a:moveTo>
                  <a:pt x="0" y="204520"/>
                </a:moveTo>
                <a:lnTo>
                  <a:pt x="1769364" y="204520"/>
                </a:lnTo>
                <a:lnTo>
                  <a:pt x="1769364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24948" y="7031177"/>
            <a:ext cx="4768215" cy="205104"/>
          </a:xfrm>
          <a:custGeom>
            <a:avLst/>
            <a:gdLst/>
            <a:ahLst/>
            <a:cxnLst/>
            <a:rect l="l" t="t" r="r" b="b"/>
            <a:pathLst>
              <a:path w="4768215" h="205104">
                <a:moveTo>
                  <a:pt x="0" y="204520"/>
                </a:moveTo>
                <a:lnTo>
                  <a:pt x="4767707" y="204520"/>
                </a:lnTo>
                <a:lnTo>
                  <a:pt x="4767707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59891" y="475487"/>
          <a:ext cx="13780005" cy="90098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6549516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καθορίζει-προβλέπει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1303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ενεργειακές ανάγκες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ενεργειακό υπολογισμό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51765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έχει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καθορίσει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προβλέπει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ενεργειακές  ανάγκες του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(υπερβολική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7462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πρόβλεψη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αποστράγγισης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  παλαιό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κομμάτι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ελλιπής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πρόβλεψη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  υπόλοιπο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κομμάτι).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αντιμετωπίζεται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πρόβλημα αποφόρτισης της περιοχής</a:t>
                      </a:r>
                      <a:r>
                        <a:rPr sz="14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9215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επιφανειακές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απορροές των βροχοπτώσεων. Η  συνολική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περιοχή 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διαχωρίστηκε,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τα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μορφολογικά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τοπογραφικά δεδομένα,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επί μέρους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λεκάνες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απορροής 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περιλαμβάνουν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μικρότερα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τμήματα  συγκέντρωσης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βρόχινου νερού που διαμορφώνονται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μεταξύ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 υπερυψωμένου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(κατά 20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cm,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προτεινόμενα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  μελέτη)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δικτύου μονοπατιών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διαδρόμων.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Σημειωτέον ότι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η 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επιφάνεια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λεκανών απορροής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δεν </a:t>
                      </a:r>
                      <a:r>
                        <a:rPr sz="1400" u="sng" spc="-10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οριζόντια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αλλά  κεκλιμένη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ελάχιστη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μέση κλίση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προαναφερόμενων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λεκανών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απορροής ανέρχεται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3% (Λεκάνες 2 –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4),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επομένως 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τμήμα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κρατήσει προσωρινά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νερό 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έντονης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βροχόπτωσης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μόνον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εκείνο που λόγω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κλίσης του  εδάφους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βρίσκεται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υψομετρικά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χαμηλότερα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τα υπερυψωμένα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μονοπάτια (περίπου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1/5 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έκτασης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κάθε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επί μέρους  λεκάνης).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44450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Παίρνοντας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υπόψη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ταχύτητα κίνησης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ώρα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έντονης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βροχόπτωσης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κατόπιν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επίτευξης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έδαφος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6205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βαθμού κορεσμού (υπολογίσθηκε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0,2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m/s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ενδεικτική  στάθμη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10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mm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πλημμυρικής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βροχόπτωσης για 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συνθήκες 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Δυτικής Στερεάς Ελλάδας,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καταλαμβάνει δεύτερη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θέση  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Ελλάδα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ένταση βροχοπτώσεων μετά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Ήπειρο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έχει  μέση ένταση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βροχοπτώσεων 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φτάνει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μεταξύ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60 –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80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mm/h),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τότε για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ελάχιστο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δυνατό συντελεστή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απορροής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δασικό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9535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τμήμα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(θεωρείται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ευνοϊκή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σύγκριση με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πλατείες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επενδυμένες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περιοχές όπου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συντελεστής  απορροής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μέγιστος), η υπερχείλιση των λεκανών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απορροής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αρχίσει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ήδη μετά 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20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30 λεπτά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εάν έχουμε να  κάνουμε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πλημμυρική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βροχόπτωση.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Κατόπιν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παραπάνω, θεωρούμε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ότι 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διαστάσεις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73355">
                        <a:lnSpc>
                          <a:spcPts val="162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διάταξη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δικτύου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ποστράγγισης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προτείνονται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μελέτη 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απολύτως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δικαιολογημένες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απαραίτητες.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60371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14.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73025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Ενεργοποίηση της  υπηρεσίας πρασίνου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Δήμου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την  εύρυθμη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λειτουργία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2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(9)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&amp; Δημοτική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43510">
                        <a:lnSpc>
                          <a:spcPct val="960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ομάδα μελέτης,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στελεχώνεται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από δασολόγους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πολυετούς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πείρας αλλά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ενός Καθηγητή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Πανεπιστημίου, είναι  διατεθειμένη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προσφέρει 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συμβουλευτικές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υπηρεσίες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όποτε αυτές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ζητηθούν από τον αρμόδιο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φορέα.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9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-------------------------------------------------------------------------------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95605">
                        <a:lnSpc>
                          <a:spcPts val="1610"/>
                        </a:lnSpc>
                        <a:spcBef>
                          <a:spcPts val="95"/>
                        </a:spcBef>
                      </a:pP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Τμήμα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Συντήρησης Πρασίνου του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Δήμου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Αγρινίου  πιμελείται συστηματικά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της συντήρησης του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πρασίνου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στο  Πάρκο.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Ο Δήμος εχει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ήδη ξεκινήσει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τη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διαδικασία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για την</a:t>
                      </a:r>
                      <a:r>
                        <a:rPr sz="1400" b="1" i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διοργάνωση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9845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ειδικών εκπαιδευτικών σεμιναρίων στο αμέσως επόμενο  χρονικό διάστημα</a:t>
                      </a:r>
                      <a:r>
                        <a:rPr sz="1400" b="1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4736" y="475436"/>
            <a:ext cx="13673455" cy="1021715"/>
          </a:xfrm>
          <a:prstGeom prst="rect">
            <a:avLst/>
          </a:prstGeom>
          <a:solidFill>
            <a:srgbClr val="BEBEBE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7930"/>
              </a:lnSpc>
            </a:pPr>
            <a:r>
              <a:rPr dirty="0"/>
              <a:t>7. </a:t>
            </a:r>
            <a:r>
              <a:rPr spc="-5" dirty="0"/>
              <a:t>ΜΑΡΓΑΡΑ</a:t>
            </a:r>
            <a:r>
              <a:rPr spc="-80" dirty="0"/>
              <a:t> </a:t>
            </a:r>
            <a:r>
              <a:rPr dirty="0"/>
              <a:t>ΝΤΟΡΑ</a:t>
            </a:r>
          </a:p>
        </p:txBody>
      </p:sp>
      <p:sp>
        <p:nvSpPr>
          <p:cNvPr id="3" name="object 3"/>
          <p:cNvSpPr/>
          <p:nvPr/>
        </p:nvSpPr>
        <p:spPr>
          <a:xfrm>
            <a:off x="1080516" y="2429509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69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80516" y="2633725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69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0516" y="2837941"/>
            <a:ext cx="1062990" cy="205740"/>
          </a:xfrm>
          <a:custGeom>
            <a:avLst/>
            <a:gdLst/>
            <a:ahLst/>
            <a:cxnLst/>
            <a:rect l="l" t="t" r="r" b="b"/>
            <a:pathLst>
              <a:path w="1062989" h="205739">
                <a:moveTo>
                  <a:pt x="0" y="205740"/>
                </a:moveTo>
                <a:lnTo>
                  <a:pt x="1062532" y="205740"/>
                </a:lnTo>
                <a:lnTo>
                  <a:pt x="1062532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80516" y="3248278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80516" y="3452494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55001" y="2429509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69">
                <a:moveTo>
                  <a:pt x="0" y="204216"/>
                </a:moveTo>
                <a:lnTo>
                  <a:pt x="1769364" y="204216"/>
                </a:lnTo>
                <a:lnTo>
                  <a:pt x="1769364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624948" y="2429509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69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755001" y="4276978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5"/>
                </a:moveTo>
                <a:lnTo>
                  <a:pt x="1769364" y="204215"/>
                </a:lnTo>
                <a:lnTo>
                  <a:pt x="1769364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643236" y="4276978"/>
            <a:ext cx="1137285" cy="204470"/>
          </a:xfrm>
          <a:custGeom>
            <a:avLst/>
            <a:gdLst/>
            <a:ahLst/>
            <a:cxnLst/>
            <a:rect l="l" t="t" r="r" b="b"/>
            <a:pathLst>
              <a:path w="1137284" h="204470">
                <a:moveTo>
                  <a:pt x="0" y="204215"/>
                </a:moveTo>
                <a:lnTo>
                  <a:pt x="1137208" y="204215"/>
                </a:lnTo>
                <a:lnTo>
                  <a:pt x="1137208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55001" y="5918580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5"/>
                </a:moveTo>
                <a:lnTo>
                  <a:pt x="1769364" y="204215"/>
                </a:lnTo>
                <a:lnTo>
                  <a:pt x="1769364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624948" y="5918580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5"/>
                </a:moveTo>
                <a:lnTo>
                  <a:pt x="4767707" y="204215"/>
                </a:lnTo>
                <a:lnTo>
                  <a:pt x="476770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634745" y="1897633"/>
          <a:ext cx="13780005" cy="5631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475488">
                <a:tc>
                  <a:txBody>
                    <a:bodyPr/>
                    <a:lstStyle/>
                    <a:p>
                      <a:pPr marL="105410" marR="74930" indent="-26034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α/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Ον/πωνυμο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 marR="48895" indent="-10668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ερομ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ί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υποβολής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 marR="313690" indent="10160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 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165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26870" marR="1619885" algn="ctr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προτάσεων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710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342900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Ντόρα 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αργάρα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16230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Τρείς (3)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Απριλίου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2017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60960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Τοποθέτηση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πινακίδων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ταυτότητας δέντρων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φυτών, μνημείων και  σημείων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ιστορική-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πολιτισμική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αξία.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6)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525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σήμανση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σημαντικών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αντιπροσωπευτικών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δένδρων και  θάμνων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σαφώς επιθυμητή.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Παρόλα αυτά,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σήμανση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όλων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δένδρων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θάμνων 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ήταν αντιαισθητική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κοστοβόρα. Θα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μπορούσαν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σημανθούν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αντιπροσωπευτικά  άτομα κάθε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είδους,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εντάσσονταν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κάποια  εκπαιδευτική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περιβαλλοντική διαδρομή,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μπορέσει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αποφασισθεί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ορισθεί αργότερα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τον φορέα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Διαχείρισης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43126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94615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Δημιουργία οδηγού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 περιλαμβάνει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πληροφορίες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πανίδα,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χλωρίδα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ιστορικά-πολιτισμικά  στοιχεία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ts val="15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60"/>
                        </a:lnSpc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Αποδεκτή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και ενδιαφέρουσα</a:t>
                      </a:r>
                      <a:r>
                        <a:rPr sz="1400" b="1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πρόταση.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41728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419734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Δημιουργία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διαδραστικού web  based παιχνίδι για  παιδιά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φωτο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ερωτήσεις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το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περιεχόμενο 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60"/>
                        </a:lnSpc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Αποδεκτή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και ενδιαφέρουσα</a:t>
                      </a:r>
                      <a:r>
                        <a:rPr sz="1400" b="1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πρόταση.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4736" y="475436"/>
            <a:ext cx="13673455" cy="1021715"/>
          </a:xfrm>
          <a:prstGeom prst="rect">
            <a:avLst/>
          </a:prstGeom>
          <a:solidFill>
            <a:srgbClr val="BEBEBE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7930"/>
              </a:lnSpc>
            </a:pPr>
            <a:r>
              <a:rPr dirty="0"/>
              <a:t>8. </a:t>
            </a:r>
            <a:r>
              <a:rPr spc="-5" dirty="0"/>
              <a:t>ΤΡΑΠΕΖΙΩΤΗΣ</a:t>
            </a:r>
            <a:r>
              <a:rPr spc="-40" dirty="0"/>
              <a:t> </a:t>
            </a:r>
            <a:r>
              <a:rPr spc="-5" dirty="0"/>
              <a:t>ΔΗΜΗΤΡΙΟΣ</a:t>
            </a:r>
          </a:p>
        </p:txBody>
      </p:sp>
      <p:sp>
        <p:nvSpPr>
          <p:cNvPr id="3" name="object 3"/>
          <p:cNvSpPr/>
          <p:nvPr/>
        </p:nvSpPr>
        <p:spPr>
          <a:xfrm>
            <a:off x="1080516" y="2225293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69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80516" y="2429509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69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0516" y="2837941"/>
            <a:ext cx="1062990" cy="205740"/>
          </a:xfrm>
          <a:custGeom>
            <a:avLst/>
            <a:gdLst/>
            <a:ahLst/>
            <a:cxnLst/>
            <a:rect l="l" t="t" r="r" b="b"/>
            <a:pathLst>
              <a:path w="1062989" h="205739">
                <a:moveTo>
                  <a:pt x="0" y="205740"/>
                </a:moveTo>
                <a:lnTo>
                  <a:pt x="1062532" y="205740"/>
                </a:lnTo>
                <a:lnTo>
                  <a:pt x="1062532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80516" y="3043758"/>
            <a:ext cx="1062990" cy="205104"/>
          </a:xfrm>
          <a:custGeom>
            <a:avLst/>
            <a:gdLst/>
            <a:ahLst/>
            <a:cxnLst/>
            <a:rect l="l" t="t" r="r" b="b"/>
            <a:pathLst>
              <a:path w="1062989" h="205105">
                <a:moveTo>
                  <a:pt x="0" y="204520"/>
                </a:moveTo>
                <a:lnTo>
                  <a:pt x="1062532" y="204520"/>
                </a:lnTo>
                <a:lnTo>
                  <a:pt x="1062532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80516" y="3248278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80516" y="3452494"/>
            <a:ext cx="1062990" cy="175260"/>
          </a:xfrm>
          <a:custGeom>
            <a:avLst/>
            <a:gdLst/>
            <a:ahLst/>
            <a:cxnLst/>
            <a:rect l="l" t="t" r="r" b="b"/>
            <a:pathLst>
              <a:path w="1062989" h="175260">
                <a:moveTo>
                  <a:pt x="0" y="175259"/>
                </a:moveTo>
                <a:lnTo>
                  <a:pt x="1062532" y="175259"/>
                </a:lnTo>
                <a:lnTo>
                  <a:pt x="1062532" y="0"/>
                </a:lnTo>
                <a:lnTo>
                  <a:pt x="0" y="0"/>
                </a:lnTo>
                <a:lnTo>
                  <a:pt x="0" y="17525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80516" y="3627754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80516" y="3831970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80516" y="4036186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80516" y="4240402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5"/>
                </a:moveTo>
                <a:lnTo>
                  <a:pt x="1062532" y="204215"/>
                </a:lnTo>
                <a:lnTo>
                  <a:pt x="1062532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80516" y="4444618"/>
            <a:ext cx="1062990" cy="205740"/>
          </a:xfrm>
          <a:custGeom>
            <a:avLst/>
            <a:gdLst/>
            <a:ahLst/>
            <a:cxnLst/>
            <a:rect l="l" t="t" r="r" b="b"/>
            <a:pathLst>
              <a:path w="1062989" h="205739">
                <a:moveTo>
                  <a:pt x="0" y="205739"/>
                </a:moveTo>
                <a:lnTo>
                  <a:pt x="1062532" y="205739"/>
                </a:lnTo>
                <a:lnTo>
                  <a:pt x="1062532" y="0"/>
                </a:lnTo>
                <a:lnTo>
                  <a:pt x="0" y="0"/>
                </a:lnTo>
                <a:lnTo>
                  <a:pt x="0" y="20573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45434" y="2225293"/>
            <a:ext cx="1858010" cy="204470"/>
          </a:xfrm>
          <a:custGeom>
            <a:avLst/>
            <a:gdLst/>
            <a:ahLst/>
            <a:cxnLst/>
            <a:rect l="l" t="t" r="r" b="b"/>
            <a:pathLst>
              <a:path w="1858010" h="204469">
                <a:moveTo>
                  <a:pt x="0" y="204216"/>
                </a:moveTo>
                <a:lnTo>
                  <a:pt x="1858010" y="204216"/>
                </a:lnTo>
                <a:lnTo>
                  <a:pt x="185801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304154" y="2225293"/>
            <a:ext cx="2350770" cy="204470"/>
          </a:xfrm>
          <a:custGeom>
            <a:avLst/>
            <a:gdLst/>
            <a:ahLst/>
            <a:cxnLst/>
            <a:rect l="l" t="t" r="r" b="b"/>
            <a:pathLst>
              <a:path w="2350770" h="204469">
                <a:moveTo>
                  <a:pt x="0" y="204216"/>
                </a:moveTo>
                <a:lnTo>
                  <a:pt x="2350262" y="204216"/>
                </a:lnTo>
                <a:lnTo>
                  <a:pt x="235026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755001" y="2225293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69">
                <a:moveTo>
                  <a:pt x="0" y="204216"/>
                </a:moveTo>
                <a:lnTo>
                  <a:pt x="1769364" y="204216"/>
                </a:lnTo>
                <a:lnTo>
                  <a:pt x="1769364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624948" y="2225293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69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45434" y="9797795"/>
            <a:ext cx="1858010" cy="204470"/>
          </a:xfrm>
          <a:custGeom>
            <a:avLst/>
            <a:gdLst/>
            <a:ahLst/>
            <a:cxnLst/>
            <a:rect l="l" t="t" r="r" b="b"/>
            <a:pathLst>
              <a:path w="1858010" h="204470">
                <a:moveTo>
                  <a:pt x="0" y="204216"/>
                </a:moveTo>
                <a:lnTo>
                  <a:pt x="1858010" y="204216"/>
                </a:lnTo>
                <a:lnTo>
                  <a:pt x="185801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304154" y="9797795"/>
            <a:ext cx="2350770" cy="204470"/>
          </a:xfrm>
          <a:custGeom>
            <a:avLst/>
            <a:gdLst/>
            <a:ahLst/>
            <a:cxnLst/>
            <a:rect l="l" t="t" r="r" b="b"/>
            <a:pathLst>
              <a:path w="2350770" h="204470">
                <a:moveTo>
                  <a:pt x="0" y="204216"/>
                </a:moveTo>
                <a:lnTo>
                  <a:pt x="2350262" y="204216"/>
                </a:lnTo>
                <a:lnTo>
                  <a:pt x="235026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755001" y="9797795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6"/>
                </a:moveTo>
                <a:lnTo>
                  <a:pt x="1769364" y="204216"/>
                </a:lnTo>
                <a:lnTo>
                  <a:pt x="1769364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624948" y="9797795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634745" y="1693417"/>
          <a:ext cx="13780005" cy="84876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473964">
                <a:tc>
                  <a:txBody>
                    <a:bodyPr/>
                    <a:lstStyle/>
                    <a:p>
                      <a:pPr marL="105410" marR="74930" indent="-26034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α/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Ον/πωνυμο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 marR="48895" indent="-10668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ερομ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ί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υποβολής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 marR="313690" indent="10160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 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165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26870" marR="1619885" algn="ctr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προτάσεων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5991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81915">
                        <a:lnSpc>
                          <a:spcPts val="1610"/>
                        </a:lnSpc>
                        <a:spcBef>
                          <a:spcPts val="2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Τρα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εζι</a:t>
                      </a:r>
                      <a:r>
                        <a:rPr sz="1400" b="1" spc="-35" dirty="0">
                          <a:latin typeface="Times New Roman"/>
                          <a:cs typeface="Times New Roman"/>
                        </a:rPr>
                        <a:t>ώ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ς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Δημήτριος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63195">
                        <a:lnSpc>
                          <a:spcPts val="3229"/>
                        </a:lnSpc>
                        <a:spcBef>
                          <a:spcPts val="309"/>
                        </a:spcBef>
                        <a:tabLst>
                          <a:tab pos="51943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Κατέθεσε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Έξη	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(6)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01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παρατηρήσεις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&amp;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0330">
                        <a:lnSpc>
                          <a:spcPts val="161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Δεκαέξι (16)  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19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Απριλίου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2017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221615">
                        <a:lnSpc>
                          <a:spcPct val="960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μελέτη δεν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λαμβάνει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υπόψη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ύπαρξη  αρχαιολογικών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ευρημάτων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(15)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4300">
                        <a:lnSpc>
                          <a:spcPts val="1610"/>
                        </a:lnSpc>
                        <a:spcBef>
                          <a:spcPts val="6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Δεν έχει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ολοκληρωθεί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  των ευρημάτων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την  αρχαιολογική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υπηρεσία.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03835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 προτείνονται  επεμβάσεις στα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σημεία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 υπάρχουν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τυχόν αρχαιολογικά  ευρήματα.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90805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Επιλογή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φυτών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φυσικές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φυτοκοινωνίες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φυσική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αναγέννηση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βλάστησης  Φύτευση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φυλλοβόλων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περίμετρο 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(38)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4798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επιλογή των φυτεύσεων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(δένδρων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θάμνων) 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βορειοδυτικό τμήμα του Παπαστράτειου πάρκου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εκτάσεως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19  περίπου στρεμμάτων όπου υπάρχουσα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νέα βλάστηση θα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πλαισιώσει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διαμορφώσει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πλατεία, 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αγορά,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 παιδική χαρά, 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εκκλησία,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θέσεις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θέας,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θέατρο,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 συντριβάνια,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εισόδους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κλπ.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191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 κριτήρια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επιλογή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των δασοπονικών ειδών ακολουθούν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εξής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σειρά: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Οικολογική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εκλογή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δασοπονικών ειδών, σύμφωνα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14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οικολογικό περιβάλλον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περιοχής.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07975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Εκλογή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των ειδών σύμφωνα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λειτουργικές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ιδιότητες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Εκλογή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των ειδών σύμφωνα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αισθητικά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1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χαρακτηριστικά.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3749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χρησιμοποίηση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ιθαγενών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ξενικών φυτών  προτιμάται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μέση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λύση. 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φυτά του 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επιλέχθηκαν  περιλαμβάνουν ιθαγενή είδη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έχουν αισθητική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λειτουργική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αξία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ξενικά είδη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προσαρμόζονται στις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τοπικές συνθήκες και δεν έρχονται σε έντονη αντίθεση με το  τοπίο.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6776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φυτά 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σχετική βιβλιογραφία  κατατάσσονται………………………………….…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…………………..Στο Σχέδιο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Φύτευσης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καθορίζονται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επακριβώς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06705">
                        <a:lnSpc>
                          <a:spcPct val="9580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είδη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φυτών,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ακριβής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θέση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η ποσότητα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καθενός είδους. 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πίνακας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συνοδεύει κάθε τέτοιο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σχέδιο  δίνει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κοινά επιστημονικά ονόματα των φυτών και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καθορίζει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σύμβολο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κάθε είδος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ώστε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διευκολύνεται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φύτευση  τους.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πάρκο. 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σχέδια φύτευσης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εκπονούνται πάντοτε  υπολογίζοντας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μέγεθος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όταν αυτά φτάνουν σε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στάδιο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ωριμότητας.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604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Επισημαίνουμε ότι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ολόκληρο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Παπαστράτειο Πάρκο αποτελεί  Βοτανικό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κήπο.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Θα μπορούσαν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σημανθούν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αντιπροσωπευτικά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άτομα κάθε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είδους.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Φορέας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Διαχείρισης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αργότερα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492125">
                        <a:lnSpc>
                          <a:spcPts val="161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αποφασίσει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ορίσει κάποια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εκπαιδευτική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περιβαλλοντική διαδρομή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αντιπροσωπευτικά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σημασμένα  άτομα.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4528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συντριβάνια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(3)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ύπαρξη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ελεύθερων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ts val="16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Ήπιες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παρεμβάσεις-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&amp; Δημοτική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50"/>
                        </a:lnSpc>
                      </a:pP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Οι παρεμβάσεις είναι</a:t>
                      </a:r>
                      <a:r>
                        <a:rPr sz="1400" b="1" i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ήπιες.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5434" y="1918969"/>
            <a:ext cx="1858010" cy="204470"/>
          </a:xfrm>
          <a:custGeom>
            <a:avLst/>
            <a:gdLst/>
            <a:ahLst/>
            <a:cxnLst/>
            <a:rect l="l" t="t" r="r" b="b"/>
            <a:pathLst>
              <a:path w="1858010" h="204469">
                <a:moveTo>
                  <a:pt x="0" y="204216"/>
                </a:moveTo>
                <a:lnTo>
                  <a:pt x="1858010" y="204216"/>
                </a:lnTo>
                <a:lnTo>
                  <a:pt x="185801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04154" y="1918969"/>
            <a:ext cx="2350770" cy="204470"/>
          </a:xfrm>
          <a:custGeom>
            <a:avLst/>
            <a:gdLst/>
            <a:ahLst/>
            <a:cxnLst/>
            <a:rect l="l" t="t" r="r" b="b"/>
            <a:pathLst>
              <a:path w="2350770" h="204469">
                <a:moveTo>
                  <a:pt x="0" y="204216"/>
                </a:moveTo>
                <a:lnTo>
                  <a:pt x="2350262" y="204216"/>
                </a:lnTo>
                <a:lnTo>
                  <a:pt x="235026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001" y="1918969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69">
                <a:moveTo>
                  <a:pt x="0" y="204216"/>
                </a:moveTo>
                <a:lnTo>
                  <a:pt x="1769364" y="204216"/>
                </a:lnTo>
                <a:lnTo>
                  <a:pt x="1769364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24948" y="1918969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69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45434" y="7037272"/>
            <a:ext cx="1858010" cy="205104"/>
          </a:xfrm>
          <a:custGeom>
            <a:avLst/>
            <a:gdLst/>
            <a:ahLst/>
            <a:cxnLst/>
            <a:rect l="l" t="t" r="r" b="b"/>
            <a:pathLst>
              <a:path w="1858010" h="205104">
                <a:moveTo>
                  <a:pt x="0" y="204520"/>
                </a:moveTo>
                <a:lnTo>
                  <a:pt x="1858010" y="204520"/>
                </a:lnTo>
                <a:lnTo>
                  <a:pt x="1858010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04154" y="7037272"/>
            <a:ext cx="2350770" cy="205104"/>
          </a:xfrm>
          <a:custGeom>
            <a:avLst/>
            <a:gdLst/>
            <a:ahLst/>
            <a:cxnLst/>
            <a:rect l="l" t="t" r="r" b="b"/>
            <a:pathLst>
              <a:path w="2350770" h="205104">
                <a:moveTo>
                  <a:pt x="0" y="204520"/>
                </a:moveTo>
                <a:lnTo>
                  <a:pt x="2350262" y="204520"/>
                </a:lnTo>
                <a:lnTo>
                  <a:pt x="2350262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55001" y="7037272"/>
            <a:ext cx="1769745" cy="205104"/>
          </a:xfrm>
          <a:custGeom>
            <a:avLst/>
            <a:gdLst/>
            <a:ahLst/>
            <a:cxnLst/>
            <a:rect l="l" t="t" r="r" b="b"/>
            <a:pathLst>
              <a:path w="1769745" h="205104">
                <a:moveTo>
                  <a:pt x="0" y="204520"/>
                </a:moveTo>
                <a:lnTo>
                  <a:pt x="1769364" y="204520"/>
                </a:lnTo>
                <a:lnTo>
                  <a:pt x="1769364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624948" y="7037272"/>
            <a:ext cx="4768215" cy="205104"/>
          </a:xfrm>
          <a:custGeom>
            <a:avLst/>
            <a:gdLst/>
            <a:ahLst/>
            <a:cxnLst/>
            <a:rect l="l" t="t" r="r" b="b"/>
            <a:pathLst>
              <a:path w="4768215" h="205104">
                <a:moveTo>
                  <a:pt x="0" y="204520"/>
                </a:moveTo>
                <a:lnTo>
                  <a:pt x="4767707" y="204520"/>
                </a:lnTo>
                <a:lnTo>
                  <a:pt x="4767707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659891" y="475487"/>
          <a:ext cx="13780005" cy="96301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1437385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ακριβές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κατασκευές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21907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δύσκολη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δαπανηρή  συντήρηση.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Χρησιμοποίηση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μεγάλης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47955">
                        <a:lnSpc>
                          <a:spcPct val="96100"/>
                        </a:lnSpc>
                        <a:spcBef>
                          <a:spcPts val="3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ποσότητας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σκυροδέματος μέσα σε  ευαίσθητο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οικοσύστημα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επιφανειών νερού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4668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απαραίτητες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τέτοιου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είδους  αναπλάσεις, ως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Παθητικές 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Μέθοδοι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Δροσισμού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αρχικά,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πανίδα του  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(πουλιά, μικρά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θηλαστικά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κτλ).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σεβασμός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ύφος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9017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ιστορία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(π.χ.  ανάδειξη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μνημείου  πεσόντων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καπνεργατών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κλπ)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249554">
                        <a:lnSpc>
                          <a:spcPts val="1610"/>
                        </a:lnSpc>
                        <a:spcBef>
                          <a:spcPts val="20"/>
                        </a:spcBef>
                      </a:pP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Προβλέπεται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ανάδειξη του μνημείου των πεσόντων και </a:t>
                      </a:r>
                      <a:r>
                        <a:rPr sz="1400" b="1" i="1" spc="-10" dirty="0">
                          <a:latin typeface="Times New Roman"/>
                          <a:cs typeface="Times New Roman"/>
                        </a:rPr>
                        <a:t>των 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λοιπών</a:t>
                      </a:r>
                      <a:r>
                        <a:rPr sz="1400" b="1" i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μνημείων.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18227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39065" indent="43815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προτεινόμενος λόφος  πρόκειται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διακόψει  οπτικά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λειτουργικά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λειτουργική 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αμφίδρομη σχέση 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κηποθεάτρου με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υπόλοιπο φυσικό  περιβάλλον του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18)</a:t>
                      </a:r>
                      <a:r>
                        <a:rPr sz="14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985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αρχές του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βιοκλιματικού σχεδιασμού,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αναγλύφου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(υπερύψωση 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υποβάθμιση  υποενοτήτων)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μία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περιοχή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συμβάλλει στη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διευκόλυνση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ροής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αέρα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άρα την  μείωση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θερμοκρασίας κατά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θερινούς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μήνες.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5090">
                        <a:lnSpc>
                          <a:spcPct val="9580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λόγο αυτό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επιλέχθηκε  και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λόφου,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 συνδυασμό με 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μικρή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υποβάθμιση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παιδικής  χαράς, εξασφαλίζει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 υψομετρική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εναλλαγή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αναγλύφου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συμβάλλει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αυτή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κατεύθυνση.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239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Επιπλέον ο λόφος λειτουργεί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θέση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θέας, αλλά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ενισχύει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οπτική 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ηχητική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απομόνωση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239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κηποθεάτρου,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γεγονός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 ζητούμενο και απαραίτητο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 την εύρυθμη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λειτουργία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07950">
                        <a:lnSpc>
                          <a:spcPct val="960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Σύνταξη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ατομικού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μητρώου-χωρικής  βάσης δεδομένων για  κάθε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δέντρο και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θάμνο.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&amp; Δημοτική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50"/>
                        </a:lnSpc>
                      </a:pP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Εμπεριέχεται και είναι βασικό στοιχείο της</a:t>
                      </a:r>
                      <a:r>
                        <a:rPr sz="1400" b="1" i="1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μελέτης.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74542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4.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334010">
                        <a:lnSpc>
                          <a:spcPct val="960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προσεχθεί 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προσβασιμότητα 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στα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άτομα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αναπηρία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(5)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10515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Ως άτομα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ειδικές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ανάγκες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μπορούν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νοηθούν: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42672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Α)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Τυφλοί ή με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διαταραχές  όρασης.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Β) Κωφοί ή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βαρύκοοι.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874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Γ) Άτομα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σοβαρές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κινητικές  διαταραχές.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Δ) Άτομα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νοητική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στέρηση.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04545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Ε)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Άτομα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ειδικές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μαθησιακές και</a:t>
                      </a:r>
                      <a:r>
                        <a:rPr sz="14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άλλες  δυσκολίες.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ΣΤ)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Άτομα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ψυχικές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νόσους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7566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συναισθηματικές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αναστολές.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63500">
                        <a:lnSpc>
                          <a:spcPct val="960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Συντήρηση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υπάρχουσας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βλάστησης και  ανασύσταση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δενδρώνα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αμπελώνα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(38)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3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Αναλυτική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τεκμηρίωση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 απάντηση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Νο38 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ομάδας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μελέτης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5001" y="5191632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70">
                <a:moveTo>
                  <a:pt x="0" y="204215"/>
                </a:moveTo>
                <a:lnTo>
                  <a:pt x="1860803" y="204215"/>
                </a:lnTo>
                <a:lnTo>
                  <a:pt x="1860803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16389" y="5191632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70">
                <a:moveTo>
                  <a:pt x="0" y="204215"/>
                </a:moveTo>
                <a:lnTo>
                  <a:pt x="4676266" y="204215"/>
                </a:lnTo>
                <a:lnTo>
                  <a:pt x="4676266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001" y="6014592"/>
            <a:ext cx="1861185" cy="205740"/>
          </a:xfrm>
          <a:custGeom>
            <a:avLst/>
            <a:gdLst/>
            <a:ahLst/>
            <a:cxnLst/>
            <a:rect l="l" t="t" r="r" b="b"/>
            <a:pathLst>
              <a:path w="1861184" h="205739">
                <a:moveTo>
                  <a:pt x="0" y="205739"/>
                </a:moveTo>
                <a:lnTo>
                  <a:pt x="1860803" y="205739"/>
                </a:lnTo>
                <a:lnTo>
                  <a:pt x="1860803" y="0"/>
                </a:lnTo>
                <a:lnTo>
                  <a:pt x="0" y="0"/>
                </a:lnTo>
                <a:lnTo>
                  <a:pt x="0" y="20573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716389" y="6014592"/>
            <a:ext cx="4676775" cy="205740"/>
          </a:xfrm>
          <a:custGeom>
            <a:avLst/>
            <a:gdLst/>
            <a:ahLst/>
            <a:cxnLst/>
            <a:rect l="l" t="t" r="r" b="b"/>
            <a:pathLst>
              <a:path w="4676775" h="205739">
                <a:moveTo>
                  <a:pt x="0" y="205739"/>
                </a:moveTo>
                <a:lnTo>
                  <a:pt x="4676266" y="205739"/>
                </a:lnTo>
                <a:lnTo>
                  <a:pt x="4676266" y="0"/>
                </a:lnTo>
                <a:lnTo>
                  <a:pt x="0" y="0"/>
                </a:lnTo>
                <a:lnTo>
                  <a:pt x="0" y="20573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55001" y="7657845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70">
                <a:moveTo>
                  <a:pt x="0" y="204216"/>
                </a:moveTo>
                <a:lnTo>
                  <a:pt x="1860803" y="204216"/>
                </a:lnTo>
                <a:lnTo>
                  <a:pt x="1860803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716389" y="7657845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70">
                <a:moveTo>
                  <a:pt x="0" y="204216"/>
                </a:moveTo>
                <a:lnTo>
                  <a:pt x="4676266" y="204216"/>
                </a:lnTo>
                <a:lnTo>
                  <a:pt x="4676266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55001" y="8686545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70">
                <a:moveTo>
                  <a:pt x="0" y="204216"/>
                </a:moveTo>
                <a:lnTo>
                  <a:pt x="1860803" y="204216"/>
                </a:lnTo>
                <a:lnTo>
                  <a:pt x="1860803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16389" y="8686545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70">
                <a:moveTo>
                  <a:pt x="0" y="204216"/>
                </a:moveTo>
                <a:lnTo>
                  <a:pt x="4676266" y="204216"/>
                </a:lnTo>
                <a:lnTo>
                  <a:pt x="4676266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659891" y="475487"/>
          <a:ext cx="13780005" cy="96423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959863"/>
                <a:gridCol w="4776851"/>
              </a:tblGrid>
              <a:tr h="4708525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5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παιδικών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χαρών.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γυμναστικής,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δυσχέραινε την προστασία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πάρκου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7526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παράδειγμα εκδήλωσης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πυρκαγιάς. 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 κομμάτι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αυτό είναι ήδη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αρκετά σκιασμένο λόγω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 περιμετρικής δασικής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βλάστησης,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αποτέλεσμα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κατασκευή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κιοσκιού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μην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εξυπηρετεί κάποιον σκοπό.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εγκατάσταση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τραπεζοκαθισμάτων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οργάνων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γυμναστικής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συγκεκριμένες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θέσεις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προβλεφθεί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ανά πασά στιγμή 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Δήμο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 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εκάστοτε φορέα διαχείρισης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4478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είσοδος οποιουδήποτε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μέλους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κοινωνίας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Αγρινίου  επιθυμείται και κρίνεται αναγκαία,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προϋπόθεση όμως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μην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δημιουργεί όχληση προς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υπόλοιπους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χρήστες.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κατασκευή μιας πίστας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skateboard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ικανοποιούσε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985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σαφέστατα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μεγάλη μερίδα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νέων,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προϋποθέτει όμως κάποιες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προδιαγραφές, καθώς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απομόνωση,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μην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ενοχλούνται από τον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θόρυβο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αλλά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πιθανούς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κινδύνους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υπόλοιποι χρήστες και ηλικιακές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ομάδες.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δημιουργία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μιας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τέτοιας υποδομής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χώρο της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παιδικής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02284">
                        <a:lnSpc>
                          <a:spcPts val="1620"/>
                        </a:lnSpc>
                        <a:spcBef>
                          <a:spcPts val="6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χαράς των εφήβων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απευθυνόταν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πολύ συγκεκριμένη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μερίδα εφήβων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νέων, αποκλείοντας τους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υπόλοιπους.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------------------------------------------------------------------------------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33045">
                        <a:lnSpc>
                          <a:spcPts val="1610"/>
                        </a:lnSpc>
                        <a:spcBef>
                          <a:spcPts val="95"/>
                        </a:spcBef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Έχει ήδη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κατασκευαστεί προσφάτως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κοντινή απόσταση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(  στην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περιοχή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Παναιτωλικού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)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πίστα Skateboard </a:t>
                      </a:r>
                      <a:r>
                        <a:rPr sz="1400" b="1" i="1" spc="-10" dirty="0">
                          <a:latin typeface="Times New Roman"/>
                          <a:cs typeface="Times New Roman"/>
                        </a:rPr>
                        <a:t>με 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σύγχρονες</a:t>
                      </a:r>
                      <a:r>
                        <a:rPr sz="1400" b="1" i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προδιαγραφές.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448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7.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513080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Αναρριχόμενα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στις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πέργολες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νέες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πέργολες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(14)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Σε όλες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πέργκολές προτείνεται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φύτευση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αναρριχώμενων.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4325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 algn="just">
                        <a:lnSpc>
                          <a:spcPts val="15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217804" algn="just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Ανθώνας στα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παρτέρια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μετά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προτομές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εκκλησία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2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(12)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63195">
                        <a:lnSpc>
                          <a:spcPct val="9570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Στόχος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πρότασης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αναβιώσει η ιστορικότητα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χαρακτήρας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Παπαστράτειου Πάρκου.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χαρακτηριστικά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αποτελούσε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ύπαρξη ετήσιων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φυτών, 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ανανεώνονταν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λόγω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παρτέρια.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τον λόγο  αυτό,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διατηρούμε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 χρήση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φυτωρίου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Δήμου, όπου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 καλλιεργούνται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εποχιακά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φυτά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εξυπηρετούν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ανάγκες  του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28700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83185">
                        <a:lnSpc>
                          <a:spcPts val="1610"/>
                        </a:lnSpc>
                        <a:spcBef>
                          <a:spcPts val="6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Αναδημιουργία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 μπορντούρας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παράλληλα  με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αναψυκτήριο προς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χώρο 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αγοράς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(11)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5303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στόχο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μεταξύ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άλλων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διαχωρισμό των χρήσεων στο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συγκεκριμένο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χώρο καθώς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ηχομόνωση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έχει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προβλεφθεί  Μεσογειακός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κήπος με τη χρήση αγρωστωδών φυτών,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θάμνων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δένδρων.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37385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10.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77470">
                        <a:lnSpc>
                          <a:spcPct val="95700"/>
                        </a:lnSpc>
                        <a:spcBef>
                          <a:spcPts val="2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Μόνιμο και  αποκλειστικό  εργατοτεχνικό και  επιστημονικό προσωπικό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συντήρησης του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(9)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&amp; Δημοτική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1496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ομάδα μελέτης,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στελεχώνεται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από δασολόγους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πολυετούς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πείρας αλλά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ενός Καθηγητή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Πανεπιστημίου,  είναι διατεθειμένη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προσφέρει 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συμβουλευτικές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 υπηρεσίες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όποτε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αυτές ζητηθούν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αρμόδιο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φορέα.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9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------------------------------------------------------------------------------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70"/>
                        </a:lnSpc>
                      </a:pP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Τμήμα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Συντήρησης Πρασίνου του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Δήμου</a:t>
                      </a:r>
                      <a:r>
                        <a:rPr sz="1400" b="1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Αγρινίου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09742" y="479551"/>
            <a:ext cx="2327275" cy="9821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725170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Ζ) Χανσενικά </a:t>
            </a:r>
            <a:r>
              <a:rPr sz="1400" dirty="0">
                <a:latin typeface="Times New Roman"/>
                <a:cs typeface="Times New Roman"/>
              </a:rPr>
              <a:t>άτομα.  </a:t>
            </a:r>
            <a:r>
              <a:rPr sz="1400" spc="-5" dirty="0">
                <a:latin typeface="Times New Roman"/>
                <a:cs typeface="Times New Roman"/>
              </a:rPr>
              <a:t>Η) Επιληπτικά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άτομα.</a:t>
            </a:r>
            <a:endParaRPr sz="1400">
              <a:latin typeface="Times New Roman"/>
              <a:cs typeface="Times New Roman"/>
            </a:endParaRPr>
          </a:p>
          <a:p>
            <a:pPr marL="12700" marR="543560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Θ) </a:t>
            </a:r>
            <a:r>
              <a:rPr sz="1400" dirty="0">
                <a:latin typeface="Times New Roman"/>
                <a:cs typeface="Times New Roman"/>
              </a:rPr>
              <a:t>Άτομα με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διαταραχές  προσωπικότητας.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35"/>
              </a:lnSpc>
            </a:pPr>
            <a:r>
              <a:rPr sz="1400" dirty="0">
                <a:latin typeface="Times New Roman"/>
                <a:cs typeface="Times New Roman"/>
              </a:rPr>
              <a:t>Ι) Άτομα </a:t>
            </a:r>
            <a:r>
              <a:rPr sz="1400" spc="-5" dirty="0">
                <a:latin typeface="Times New Roman"/>
                <a:cs typeface="Times New Roman"/>
              </a:rPr>
              <a:t>που δεν ανήκουν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στις</a:t>
            </a:r>
            <a:endParaRPr sz="1400">
              <a:latin typeface="Times New Roman"/>
              <a:cs typeface="Times New Roman"/>
            </a:endParaRPr>
          </a:p>
          <a:p>
            <a:pPr marL="12700" marR="445770">
              <a:lnSpc>
                <a:spcPts val="1610"/>
              </a:lnSpc>
              <a:spcBef>
                <a:spcPts val="80"/>
              </a:spcBef>
            </a:pPr>
            <a:r>
              <a:rPr sz="1400" dirty="0">
                <a:latin typeface="Times New Roman"/>
                <a:cs typeface="Times New Roman"/>
              </a:rPr>
              <a:t>παραπάνω </a:t>
            </a:r>
            <a:r>
              <a:rPr sz="1400" spc="-5" dirty="0">
                <a:latin typeface="Times New Roman"/>
                <a:cs typeface="Times New Roman"/>
              </a:rPr>
              <a:t>κατηγορίες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και  </a:t>
            </a:r>
            <a:r>
              <a:rPr sz="1400" spc="-5" dirty="0">
                <a:latin typeface="Times New Roman"/>
                <a:cs typeface="Times New Roman"/>
              </a:rPr>
              <a:t>παρουσιάζουν διαταραχή  προσωπικότητας.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30"/>
              </a:lnSpc>
            </a:pPr>
            <a:r>
              <a:rPr sz="1400" dirty="0">
                <a:latin typeface="Times New Roman"/>
                <a:cs typeface="Times New Roman"/>
              </a:rPr>
              <a:t>Ως εκ </a:t>
            </a:r>
            <a:r>
              <a:rPr sz="1400" spc="-5" dirty="0">
                <a:latin typeface="Times New Roman"/>
                <a:cs typeface="Times New Roman"/>
              </a:rPr>
              <a:t>τούτου, </a:t>
            </a:r>
            <a:r>
              <a:rPr sz="1400" dirty="0">
                <a:latin typeface="Times New Roman"/>
                <a:cs typeface="Times New Roman"/>
              </a:rPr>
              <a:t>τα </a:t>
            </a:r>
            <a:r>
              <a:rPr sz="1400" spc="-5" dirty="0">
                <a:latin typeface="Times New Roman"/>
                <a:cs typeface="Times New Roman"/>
              </a:rPr>
              <a:t>παιχνίδια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που</a:t>
            </a:r>
            <a:endParaRPr sz="1400">
              <a:latin typeface="Times New Roman"/>
              <a:cs typeface="Times New Roman"/>
            </a:endParaRPr>
          </a:p>
          <a:p>
            <a:pPr marL="12700" marR="70485">
              <a:lnSpc>
                <a:spcPct val="95900"/>
              </a:lnSpc>
              <a:spcBef>
                <a:spcPts val="30"/>
              </a:spcBef>
            </a:pPr>
            <a:r>
              <a:rPr sz="1400" dirty="0">
                <a:latin typeface="Times New Roman"/>
                <a:cs typeface="Times New Roman"/>
              </a:rPr>
              <a:t>έχουν </a:t>
            </a:r>
            <a:r>
              <a:rPr sz="1400" spc="-5" dirty="0">
                <a:latin typeface="Times New Roman"/>
                <a:cs typeface="Times New Roman"/>
              </a:rPr>
              <a:t>επιλεγεί </a:t>
            </a:r>
            <a:r>
              <a:rPr sz="1400" dirty="0">
                <a:latin typeface="Times New Roman"/>
                <a:cs typeface="Times New Roman"/>
              </a:rPr>
              <a:t>να  εγκατασταθούν στην </a:t>
            </a:r>
            <a:r>
              <a:rPr sz="1400" spc="-5" dirty="0">
                <a:latin typeface="Times New Roman"/>
                <a:cs typeface="Times New Roman"/>
              </a:rPr>
              <a:t>παιδική  χαρά, </a:t>
            </a:r>
            <a:r>
              <a:rPr sz="1400" dirty="0">
                <a:latin typeface="Times New Roman"/>
                <a:cs typeface="Times New Roman"/>
              </a:rPr>
              <a:t>πληρούν </a:t>
            </a:r>
            <a:r>
              <a:rPr sz="1400" spc="-5" dirty="0">
                <a:latin typeface="Times New Roman"/>
                <a:cs typeface="Times New Roman"/>
              </a:rPr>
              <a:t>όλες τις  προϋποθέσεις </a:t>
            </a:r>
            <a:r>
              <a:rPr sz="1400" dirty="0">
                <a:latin typeface="Times New Roman"/>
                <a:cs typeface="Times New Roman"/>
              </a:rPr>
              <a:t>για ΑΜΕΑ.  </a:t>
            </a:r>
            <a:r>
              <a:rPr sz="1400" spc="-5" dirty="0">
                <a:latin typeface="Times New Roman"/>
                <a:cs typeface="Times New Roman"/>
              </a:rPr>
              <a:t>Επίσης, </a:t>
            </a:r>
            <a:r>
              <a:rPr sz="1400" dirty="0">
                <a:latin typeface="Times New Roman"/>
                <a:cs typeface="Times New Roman"/>
              </a:rPr>
              <a:t>η πρόσβαση και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χρήση  των </a:t>
            </a:r>
            <a:r>
              <a:rPr sz="1400" spc="-5" dirty="0">
                <a:latin typeface="Times New Roman"/>
                <a:cs typeface="Times New Roman"/>
              </a:rPr>
              <a:t>παιχνιδιών από </a:t>
            </a:r>
            <a:r>
              <a:rPr sz="1400" dirty="0">
                <a:latin typeface="Times New Roman"/>
                <a:cs typeface="Times New Roman"/>
              </a:rPr>
              <a:t>άτομα με  </a:t>
            </a:r>
            <a:r>
              <a:rPr sz="1400" spc="-5" dirty="0">
                <a:latin typeface="Times New Roman"/>
                <a:cs typeface="Times New Roman"/>
              </a:rPr>
              <a:t>κινητικές </a:t>
            </a:r>
            <a:r>
              <a:rPr sz="1400" dirty="0">
                <a:latin typeface="Times New Roman"/>
                <a:cs typeface="Times New Roman"/>
              </a:rPr>
              <a:t>δυσκολίες  </a:t>
            </a:r>
            <a:r>
              <a:rPr sz="1400" spc="-5" dirty="0">
                <a:latin typeface="Times New Roman"/>
                <a:cs typeface="Times New Roman"/>
              </a:rPr>
              <a:t>προβλέπεται και διευκολύνεται  </a:t>
            </a:r>
            <a:r>
              <a:rPr sz="1400" dirty="0">
                <a:latin typeface="Times New Roman"/>
                <a:cs typeface="Times New Roman"/>
              </a:rPr>
              <a:t>με τη χρήση ραμπών και </a:t>
            </a:r>
            <a:r>
              <a:rPr sz="1400" spc="-5" dirty="0">
                <a:latin typeface="Times New Roman"/>
                <a:cs typeface="Times New Roman"/>
              </a:rPr>
              <a:t>τις  ήπιες κλίσεις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τους.</a:t>
            </a:r>
            <a:endParaRPr sz="1400">
              <a:latin typeface="Times New Roman"/>
              <a:cs typeface="Times New Roman"/>
            </a:endParaRPr>
          </a:p>
          <a:p>
            <a:pPr marL="12700" marR="343535">
              <a:lnSpc>
                <a:spcPct val="95700"/>
              </a:lnSpc>
            </a:pPr>
            <a:r>
              <a:rPr sz="1400" dirty="0">
                <a:latin typeface="Times New Roman"/>
                <a:cs typeface="Times New Roman"/>
              </a:rPr>
              <a:t>Στην </a:t>
            </a:r>
            <a:r>
              <a:rPr sz="1400" spc="-5" dirty="0">
                <a:latin typeface="Times New Roman"/>
                <a:cs typeface="Times New Roman"/>
              </a:rPr>
              <a:t>περίπτωση κούνιας  ειδικής για καροτσάκι,  επισημαίνεται </a:t>
            </a:r>
            <a:r>
              <a:rPr sz="1400" dirty="0">
                <a:latin typeface="Times New Roman"/>
                <a:cs typeface="Times New Roman"/>
              </a:rPr>
              <a:t>πως η  συγκεκριμένη </a:t>
            </a:r>
            <a:r>
              <a:rPr sz="1400" spc="-5" dirty="0">
                <a:latin typeface="Times New Roman"/>
                <a:cs typeface="Times New Roman"/>
              </a:rPr>
              <a:t>κούνια  χρειάζεται επιτήρηση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και</a:t>
            </a:r>
            <a:endParaRPr sz="1400">
              <a:latin typeface="Times New Roman"/>
              <a:cs typeface="Times New Roman"/>
            </a:endParaRPr>
          </a:p>
          <a:p>
            <a:pPr marL="12700" marR="40005">
              <a:lnSpc>
                <a:spcPts val="1610"/>
              </a:lnSpc>
              <a:spcBef>
                <a:spcPts val="50"/>
              </a:spcBef>
            </a:pPr>
            <a:r>
              <a:rPr sz="1400" dirty="0">
                <a:latin typeface="Times New Roman"/>
                <a:cs typeface="Times New Roman"/>
              </a:rPr>
              <a:t>επιπλέον </a:t>
            </a:r>
            <a:r>
              <a:rPr sz="1400" spc="-5" dirty="0">
                <a:latin typeface="Times New Roman"/>
                <a:cs typeface="Times New Roman"/>
              </a:rPr>
              <a:t>πρέπει </a:t>
            </a:r>
            <a:r>
              <a:rPr sz="1400" dirty="0">
                <a:latin typeface="Times New Roman"/>
                <a:cs typeface="Times New Roman"/>
              </a:rPr>
              <a:t>να </a:t>
            </a:r>
            <a:r>
              <a:rPr sz="1400" spc="-5" dirty="0">
                <a:latin typeface="Times New Roman"/>
                <a:cs typeface="Times New Roman"/>
              </a:rPr>
              <a:t>είναι </a:t>
            </a:r>
            <a:r>
              <a:rPr sz="1400" u="sng" spc="-5" dirty="0">
                <a:latin typeface="Times New Roman"/>
                <a:cs typeface="Times New Roman"/>
              </a:rPr>
              <a:t>σε  ξεχωριστό χώρο που </a:t>
            </a:r>
            <a:r>
              <a:rPr sz="1400" u="sng" dirty="0">
                <a:latin typeface="Times New Roman"/>
                <a:cs typeface="Times New Roman"/>
              </a:rPr>
              <a:t>να  </a:t>
            </a:r>
            <a:r>
              <a:rPr sz="1400" u="sng" spc="-5" dirty="0">
                <a:latin typeface="Times New Roman"/>
                <a:cs typeface="Times New Roman"/>
              </a:rPr>
              <a:t>διασφαλίζει </a:t>
            </a:r>
            <a:r>
              <a:rPr sz="1400" u="sng" dirty="0">
                <a:latin typeface="Times New Roman"/>
                <a:cs typeface="Times New Roman"/>
              </a:rPr>
              <a:t>ότι κατά τη χρήση  δεν θα υπάρχουν </a:t>
            </a:r>
            <a:r>
              <a:rPr sz="1400" u="sng" spc="-5" dirty="0">
                <a:latin typeface="Times New Roman"/>
                <a:cs typeface="Times New Roman"/>
              </a:rPr>
              <a:t>άλλοι</a:t>
            </a:r>
            <a:r>
              <a:rPr sz="1400" u="sng" spc="-65" dirty="0">
                <a:latin typeface="Times New Roman"/>
                <a:cs typeface="Times New Roman"/>
              </a:rPr>
              <a:t> </a:t>
            </a:r>
            <a:r>
              <a:rPr sz="1400" u="sng" spc="-5" dirty="0">
                <a:latin typeface="Times New Roman"/>
                <a:cs typeface="Times New Roman"/>
              </a:rPr>
              <a:t>χρήστες  τριγύρω.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30"/>
              </a:lnSpc>
            </a:pPr>
            <a:r>
              <a:rPr sz="1400" spc="-5" dirty="0">
                <a:latin typeface="Times New Roman"/>
                <a:cs typeface="Times New Roman"/>
              </a:rPr>
              <a:t>Κάτι τέτοιο λοιπόν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είναι</a:t>
            </a:r>
            <a:endParaRPr sz="1400">
              <a:latin typeface="Times New Roman"/>
              <a:cs typeface="Times New Roman"/>
            </a:endParaRPr>
          </a:p>
          <a:p>
            <a:pPr marL="12700" marR="112395">
              <a:lnSpc>
                <a:spcPct val="95900"/>
              </a:lnSpc>
              <a:spcBef>
                <a:spcPts val="30"/>
              </a:spcBef>
            </a:pPr>
            <a:r>
              <a:rPr sz="1400" spc="-5" dirty="0">
                <a:latin typeface="Times New Roman"/>
                <a:cs typeface="Times New Roman"/>
              </a:rPr>
              <a:t>κατανοητό </a:t>
            </a:r>
            <a:r>
              <a:rPr sz="1400" dirty="0">
                <a:latin typeface="Times New Roman"/>
                <a:cs typeface="Times New Roman"/>
              </a:rPr>
              <a:t>πως θα </a:t>
            </a:r>
            <a:r>
              <a:rPr sz="1400" spc="-5" dirty="0">
                <a:latin typeface="Times New Roman"/>
                <a:cs typeface="Times New Roman"/>
              </a:rPr>
              <a:t>επιδρούσε  </a:t>
            </a:r>
            <a:r>
              <a:rPr sz="1400" dirty="0">
                <a:latin typeface="Times New Roman"/>
                <a:cs typeface="Times New Roman"/>
              </a:rPr>
              <a:t>ανασταλτικά </a:t>
            </a:r>
            <a:r>
              <a:rPr sz="1400" spc="-5" dirty="0">
                <a:latin typeface="Times New Roman"/>
                <a:cs typeface="Times New Roman"/>
              </a:rPr>
              <a:t>στην  κοινωνικοποίηση παιδιών </a:t>
            </a:r>
            <a:r>
              <a:rPr sz="1400" dirty="0">
                <a:latin typeface="Times New Roman"/>
                <a:cs typeface="Times New Roman"/>
              </a:rPr>
              <a:t>με  </a:t>
            </a:r>
            <a:r>
              <a:rPr sz="1400" spc="-5" dirty="0">
                <a:latin typeface="Times New Roman"/>
                <a:cs typeface="Times New Roman"/>
              </a:rPr>
              <a:t>αναπηρία </a:t>
            </a:r>
            <a:r>
              <a:rPr sz="1400" dirty="0">
                <a:latin typeface="Times New Roman"/>
                <a:cs typeface="Times New Roman"/>
              </a:rPr>
              <a:t>και θα </a:t>
            </a:r>
            <a:r>
              <a:rPr sz="1400" spc="-5" dirty="0">
                <a:latin typeface="Times New Roman"/>
                <a:cs typeface="Times New Roman"/>
              </a:rPr>
              <a:t>λειτουργούσε  </a:t>
            </a:r>
            <a:r>
              <a:rPr sz="1400" dirty="0">
                <a:latin typeface="Times New Roman"/>
                <a:cs typeface="Times New Roman"/>
              </a:rPr>
              <a:t>ως παράγοντας </a:t>
            </a:r>
            <a:r>
              <a:rPr sz="1400" spc="-5" dirty="0">
                <a:latin typeface="Times New Roman"/>
                <a:cs typeface="Times New Roman"/>
              </a:rPr>
              <a:t>στιγματισμού  </a:t>
            </a:r>
            <a:r>
              <a:rPr sz="1400" dirty="0">
                <a:latin typeface="Times New Roman"/>
                <a:cs typeface="Times New Roman"/>
              </a:rPr>
              <a:t>και απομόνωσής τους </a:t>
            </a:r>
            <a:r>
              <a:rPr sz="1400" spc="-5" dirty="0">
                <a:latin typeface="Times New Roman"/>
                <a:cs typeface="Times New Roman"/>
              </a:rPr>
              <a:t>από </a:t>
            </a:r>
            <a:r>
              <a:rPr sz="1400" dirty="0">
                <a:latin typeface="Times New Roman"/>
                <a:cs typeface="Times New Roman"/>
              </a:rPr>
              <a:t>τα  </a:t>
            </a:r>
            <a:r>
              <a:rPr sz="1400" spc="-5" dirty="0">
                <a:latin typeface="Times New Roman"/>
                <a:cs typeface="Times New Roman"/>
              </a:rPr>
              <a:t>υπόλοιπα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παιδιά.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958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Επιπλέον, </a:t>
            </a:r>
            <a:r>
              <a:rPr sz="1400" u="sng" dirty="0">
                <a:latin typeface="Times New Roman"/>
                <a:cs typeface="Times New Roman"/>
              </a:rPr>
              <a:t>σύμφωνα με την  απόφαση </a:t>
            </a:r>
            <a:r>
              <a:rPr sz="1400" u="sng" spc="-5" dirty="0">
                <a:latin typeface="Times New Roman"/>
                <a:cs typeface="Times New Roman"/>
              </a:rPr>
              <a:t>93/136/ΕΟΚ </a:t>
            </a:r>
            <a:r>
              <a:rPr sz="1400" u="sng" dirty="0">
                <a:latin typeface="Times New Roman"/>
                <a:cs typeface="Times New Roman"/>
              </a:rPr>
              <a:t>του  ευρωπαϊκού </a:t>
            </a:r>
            <a:r>
              <a:rPr sz="1400" u="sng" spc="-5" dirty="0">
                <a:latin typeface="Times New Roman"/>
                <a:cs typeface="Times New Roman"/>
              </a:rPr>
              <a:t>συμβουλίου</a:t>
            </a:r>
            <a:r>
              <a:rPr sz="1400" spc="-5" dirty="0">
                <a:latin typeface="Times New Roman"/>
                <a:cs typeface="Times New Roman"/>
              </a:rPr>
              <a:t>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άτομα  με </a:t>
            </a:r>
            <a:r>
              <a:rPr sz="1400" spc="-5" dirty="0">
                <a:latin typeface="Times New Roman"/>
                <a:cs typeface="Times New Roman"/>
              </a:rPr>
              <a:t>ειδικές </a:t>
            </a:r>
            <a:r>
              <a:rPr sz="1400" dirty="0">
                <a:latin typeface="Times New Roman"/>
                <a:cs typeface="Times New Roman"/>
              </a:rPr>
              <a:t>ανάγκες  </a:t>
            </a:r>
            <a:r>
              <a:rPr sz="1400" spc="-5" dirty="0">
                <a:latin typeface="Times New Roman"/>
                <a:cs typeface="Times New Roman"/>
              </a:rPr>
              <a:t>χαρακτηρίζονται </a:t>
            </a:r>
            <a:r>
              <a:rPr sz="1400" dirty="0">
                <a:latin typeface="Times New Roman"/>
                <a:cs typeface="Times New Roman"/>
              </a:rPr>
              <a:t>τα άτομα με «  σοβαρές </a:t>
            </a:r>
            <a:r>
              <a:rPr sz="1400" spc="-5" dirty="0">
                <a:latin typeface="Times New Roman"/>
                <a:cs typeface="Times New Roman"/>
              </a:rPr>
              <a:t>ανεπάρκειες,  </a:t>
            </a:r>
            <a:r>
              <a:rPr sz="1400" dirty="0">
                <a:latin typeface="Times New Roman"/>
                <a:cs typeface="Times New Roman"/>
              </a:rPr>
              <a:t>ανικανότητες ή </a:t>
            </a:r>
            <a:r>
              <a:rPr sz="1400" spc="-5" dirty="0">
                <a:latin typeface="Times New Roman"/>
                <a:cs typeface="Times New Roman"/>
              </a:rPr>
              <a:t>μειονεξίες </a:t>
            </a:r>
            <a:r>
              <a:rPr sz="1400" dirty="0">
                <a:latin typeface="Times New Roman"/>
                <a:cs typeface="Times New Roman"/>
              </a:rPr>
              <a:t>που  </a:t>
            </a:r>
            <a:r>
              <a:rPr sz="1400" spc="-5" dirty="0">
                <a:latin typeface="Times New Roman"/>
                <a:cs typeface="Times New Roman"/>
              </a:rPr>
              <a:t>οφείλονται </a:t>
            </a:r>
            <a:r>
              <a:rPr sz="1400" dirty="0">
                <a:latin typeface="Times New Roman"/>
                <a:cs typeface="Times New Roman"/>
              </a:rPr>
              <a:t>σε </a:t>
            </a:r>
            <a:r>
              <a:rPr sz="1400" spc="-5" dirty="0">
                <a:latin typeface="Times New Roman"/>
                <a:cs typeface="Times New Roman"/>
              </a:rPr>
              <a:t>σωματικές  βλάβες, συμπεριλαμβανομένων 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βλαβών των αισθήσεων, </a:t>
            </a:r>
            <a:r>
              <a:rPr sz="1400" dirty="0">
                <a:latin typeface="Times New Roman"/>
                <a:cs typeface="Times New Roman"/>
              </a:rPr>
              <a:t>ή  σε διανοητικές ή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ψυχικές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5987" y="478535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33272" y="478535"/>
            <a:ext cx="1157605" cy="0"/>
          </a:xfrm>
          <a:custGeom>
            <a:avLst/>
            <a:gdLst/>
            <a:ahLst/>
            <a:cxnLst/>
            <a:rect l="l" t="t" r="r" b="b"/>
            <a:pathLst>
              <a:path w="1157605">
                <a:moveTo>
                  <a:pt x="0" y="0"/>
                </a:moveTo>
                <a:lnTo>
                  <a:pt x="115702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96338" y="478535"/>
            <a:ext cx="1097280" cy="0"/>
          </a:xfrm>
          <a:custGeom>
            <a:avLst/>
            <a:gdLst/>
            <a:ahLst/>
            <a:cxnLst/>
            <a:rect l="l" t="t" r="r" b="b"/>
            <a:pathLst>
              <a:path w="1097279">
                <a:moveTo>
                  <a:pt x="0" y="0"/>
                </a:moveTo>
                <a:lnTo>
                  <a:pt x="109728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99714" y="478535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56910" y="478535"/>
            <a:ext cx="2446655" cy="0"/>
          </a:xfrm>
          <a:custGeom>
            <a:avLst/>
            <a:gdLst/>
            <a:ahLst/>
            <a:cxnLst/>
            <a:rect l="l" t="t" r="r" b="b"/>
            <a:pathLst>
              <a:path w="2446654">
                <a:moveTo>
                  <a:pt x="0" y="0"/>
                </a:moveTo>
                <a:lnTo>
                  <a:pt x="2446273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9281" y="478535"/>
            <a:ext cx="1862455" cy="0"/>
          </a:xfrm>
          <a:custGeom>
            <a:avLst/>
            <a:gdLst/>
            <a:ahLst/>
            <a:cxnLst/>
            <a:rect l="l" t="t" r="r" b="b"/>
            <a:pathLst>
              <a:path w="1862454">
                <a:moveTo>
                  <a:pt x="0" y="0"/>
                </a:moveTo>
                <a:lnTo>
                  <a:pt x="1862327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577705" y="478535"/>
            <a:ext cx="4862195" cy="0"/>
          </a:xfrm>
          <a:custGeom>
            <a:avLst/>
            <a:gdLst/>
            <a:ahLst/>
            <a:cxnLst/>
            <a:rect l="l" t="t" r="r" b="b"/>
            <a:pathLst>
              <a:path w="4862194">
                <a:moveTo>
                  <a:pt x="0" y="0"/>
                </a:moveTo>
                <a:lnTo>
                  <a:pt x="4862195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2940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989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989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5987" y="10299192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30224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7175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33272" y="10299192"/>
            <a:ext cx="1157605" cy="0"/>
          </a:xfrm>
          <a:custGeom>
            <a:avLst/>
            <a:gdLst/>
            <a:ahLst/>
            <a:cxnLst/>
            <a:rect l="l" t="t" r="r" b="b"/>
            <a:pathLst>
              <a:path w="1157605">
                <a:moveTo>
                  <a:pt x="0" y="0"/>
                </a:moveTo>
                <a:lnTo>
                  <a:pt x="115702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93289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90242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96338" y="10299192"/>
            <a:ext cx="1097280" cy="0"/>
          </a:xfrm>
          <a:custGeom>
            <a:avLst/>
            <a:gdLst/>
            <a:ahLst/>
            <a:cxnLst/>
            <a:rect l="l" t="t" r="r" b="b"/>
            <a:pathLst>
              <a:path w="1097279">
                <a:moveTo>
                  <a:pt x="0" y="0"/>
                </a:moveTo>
                <a:lnTo>
                  <a:pt x="109728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96666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93617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99714" y="10299192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53863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50815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256910" y="10299192"/>
            <a:ext cx="2446655" cy="0"/>
          </a:xfrm>
          <a:custGeom>
            <a:avLst/>
            <a:gdLst/>
            <a:ahLst/>
            <a:cxnLst/>
            <a:rect l="l" t="t" r="r" b="b"/>
            <a:pathLst>
              <a:path w="2446654">
                <a:moveTo>
                  <a:pt x="0" y="0"/>
                </a:moveTo>
                <a:lnTo>
                  <a:pt x="2446273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706232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03184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709281" y="10299192"/>
            <a:ext cx="1862455" cy="0"/>
          </a:xfrm>
          <a:custGeom>
            <a:avLst/>
            <a:gdLst/>
            <a:ahLst/>
            <a:cxnLst/>
            <a:rect l="l" t="t" r="r" b="b"/>
            <a:pathLst>
              <a:path w="1862454">
                <a:moveTo>
                  <a:pt x="0" y="0"/>
                </a:moveTo>
                <a:lnTo>
                  <a:pt x="1862327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574656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571608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577705" y="10299192"/>
            <a:ext cx="4862195" cy="0"/>
          </a:xfrm>
          <a:custGeom>
            <a:avLst/>
            <a:gdLst/>
            <a:ahLst/>
            <a:cxnLst/>
            <a:rect l="l" t="t" r="r" b="b"/>
            <a:pathLst>
              <a:path w="4862194">
                <a:moveTo>
                  <a:pt x="0" y="0"/>
                </a:moveTo>
                <a:lnTo>
                  <a:pt x="48621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4442947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4439900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439900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5434" y="4168774"/>
            <a:ext cx="1858010" cy="204470"/>
          </a:xfrm>
          <a:custGeom>
            <a:avLst/>
            <a:gdLst/>
            <a:ahLst/>
            <a:cxnLst/>
            <a:rect l="l" t="t" r="r" b="b"/>
            <a:pathLst>
              <a:path w="1858010" h="204470">
                <a:moveTo>
                  <a:pt x="0" y="204215"/>
                </a:moveTo>
                <a:lnTo>
                  <a:pt x="1858010" y="204215"/>
                </a:lnTo>
                <a:lnTo>
                  <a:pt x="1858010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04154" y="4168774"/>
            <a:ext cx="2350770" cy="204470"/>
          </a:xfrm>
          <a:custGeom>
            <a:avLst/>
            <a:gdLst/>
            <a:ahLst/>
            <a:cxnLst/>
            <a:rect l="l" t="t" r="r" b="b"/>
            <a:pathLst>
              <a:path w="2350770" h="204470">
                <a:moveTo>
                  <a:pt x="0" y="204215"/>
                </a:moveTo>
                <a:lnTo>
                  <a:pt x="2350262" y="204215"/>
                </a:lnTo>
                <a:lnTo>
                  <a:pt x="2350262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001" y="4168774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5"/>
                </a:moveTo>
                <a:lnTo>
                  <a:pt x="1769364" y="204215"/>
                </a:lnTo>
                <a:lnTo>
                  <a:pt x="1769364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24948" y="4168774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5"/>
                </a:moveTo>
                <a:lnTo>
                  <a:pt x="4767707" y="204215"/>
                </a:lnTo>
                <a:lnTo>
                  <a:pt x="476770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59891" y="475487"/>
          <a:ext cx="13780005" cy="98282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3687190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βλάβες,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οποίες περιορίζουν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922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αποκλείουν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εκτέλεση  δραστηριότητας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λειτουργίας, 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θεωρείται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κανονική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 έναν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άνθρωπο».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7630">
                        <a:lnSpc>
                          <a:spcPct val="9580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τα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παραπάνω,  μέσω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διασφάλισης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κατάλληλων κλίσεων σε όλη  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 κίνηση γίνεται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ομαλά, χωρίς  κόπο,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αφού 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χαράξεις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φέρουν  ομαλές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κλίσεις,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επιτρέπουν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άτομα ευαίσθητων  κοινωνικά ομάδων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όπως  Α.Μ.Ε.Α.,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ηλικιωμένους,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μικρά  παιδιά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γονείς με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καροτσάκια,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ποδήλατα, να  κινούνται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ελεύθερα.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141085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5938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προσεχθεί η ένταση 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φωτισμού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ώστε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να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διαταράσσεται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ισορροπία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χλωρίδας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πανίδας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πάρκου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(8)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7470">
                        <a:lnSpc>
                          <a:spcPts val="1610"/>
                        </a:lnSpc>
                        <a:spcBef>
                          <a:spcPts val="6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πρόταση της εγκατάστασης  των τύπων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αποστάσεων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φωτιστικών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σωμάτων έγινε σε  συνεργασία με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ειδικό.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7314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Όσον 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φωτισμό στο  δασικό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τμήμα,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προτεινόμενα  φωτιστικά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σώματα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άκρως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κατάλληλα,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συγκεκριμένη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ένταση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κατεύθυνση  φωτισμού, 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6995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δημιουργήσουν προβλήματα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παρακείμενη βλάστηση.  Παρόλα αυτά,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 εγκατάσταση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φωτιστικών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1594">
                        <a:lnSpc>
                          <a:spcPts val="161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σωμάτων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αλλά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δικτύων  τους,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απαιτείται  ηλεκτρομηχανολογική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1594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αποτελεί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συμβατική  υποχρέωση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προτεινόμενα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φωτιστικά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191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σώματα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κατάλληλα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σχεδιασμένα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τοποθέτηση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 εξωτερικούς χώρους,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λαμβάνοντας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υπόψιν  παραμέτρους όπως η δυσκολία  καταστροφής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82550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Διατήρηση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χωμάτινων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διαδρομών και  οριοθέτησή τους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 φύτευση  καλλωπιστικών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θάμνων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(13)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22250">
                        <a:lnSpc>
                          <a:spcPts val="1610"/>
                        </a:lnSpc>
                        <a:spcBef>
                          <a:spcPts val="6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Οι υπηρεσίες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διαδρομές περιπάτου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ειδικού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ενδιαφέροντος  που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αναπτυχθούν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πάρκο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αποφασισθούν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ορισθούν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αρμόδιο φορέα διαχείρισής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σε συνεργασία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τοπικές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οργανώσεις ανάδειξης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προστασίας του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16)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9621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στραγγιστηρίων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απαραίτητη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 αντιμετώπιση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πλημμυρικών φαινομένων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εντός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πάρκου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διάβρωσης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εδάφους του.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επιλογή των  κρασπέδων 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οπλισμένο σκυρόδεμα κρίνεται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σκόπιμη, καθώς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αποτελούν σταθερή κατασκευή,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οποία δε μπορεί να  απομακρυνθεί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ευκολία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βανδαλισμού.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2890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Αντιθέτως,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περίπτωση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χρησιμοποιηθούν άλλα υλικά προς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αντικατάσταση αυτών, όπως πέτρα,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απαιτείται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βαθύτερη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9375">
                        <a:lnSpc>
                          <a:spcPts val="161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εκσκαφή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πακτωθούν,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χρήση τσιμέντου για τη  θεμελίωσή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τους,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μακροχρόνια συντήρηση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τους, καθώς θα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πιο «ευαίσθητα»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βανδαλισμών, με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υψηλότερο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κόστος</a:t>
                      </a:r>
                      <a:r>
                        <a:rPr sz="14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συντήρησης.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52145" algn="just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ανταποκριθεί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υλικό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όπως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πέτρα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αντίστοιχες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συνθήκες συγκράτησης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υλικών,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πρέπει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τριπλασιασθεί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πάχος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βάρος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φυτεμένων  επιφανειών είτε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μονοπατιών.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Άλλα στοιχεία οριοθέτησης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όπως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ξύλο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πιο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φιλικά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98525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περιβαλλοντικά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δεν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παρουσιάζουν καμία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αντοχή  μακροπρόθεσμα.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Όσων 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υφιστάμενα μονοπάτια,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τωρινή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810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κατάσταση 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χαρακτηριστεί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υποβαθμισμένη 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επικίνδυνη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χρήστες. 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περισσότερα σημεία 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 αδιάβατα κυρίως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ανθρώπους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κινητικά προβλήματα,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άτομα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30536" y="474288"/>
            <a:ext cx="4730115" cy="9827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74295">
              <a:lnSpc>
                <a:spcPct val="95700"/>
              </a:lnSpc>
            </a:pPr>
            <a:r>
              <a:rPr sz="1400" dirty="0">
                <a:latin typeface="Times New Roman"/>
                <a:cs typeface="Times New Roman"/>
              </a:rPr>
              <a:t>σε </a:t>
            </a:r>
            <a:r>
              <a:rPr sz="1400" spc="-5" dirty="0">
                <a:latin typeface="Times New Roman"/>
                <a:cs typeface="Times New Roman"/>
              </a:rPr>
              <a:t>αναπηρικά καροτσάκια </a:t>
            </a:r>
            <a:r>
              <a:rPr sz="1400" dirty="0">
                <a:latin typeface="Times New Roman"/>
                <a:cs typeface="Times New Roman"/>
              </a:rPr>
              <a:t>και ποδηλάτες, </a:t>
            </a:r>
            <a:r>
              <a:rPr sz="1400" spc="-5" dirty="0">
                <a:latin typeface="Times New Roman"/>
                <a:cs typeface="Times New Roman"/>
              </a:rPr>
              <a:t>ιδιαίτερα </a:t>
            </a:r>
            <a:r>
              <a:rPr sz="1400" dirty="0">
                <a:latin typeface="Times New Roman"/>
                <a:cs typeface="Times New Roman"/>
              </a:rPr>
              <a:t>μετά από  </a:t>
            </a:r>
            <a:r>
              <a:rPr sz="1400" spc="-5" dirty="0">
                <a:latin typeface="Times New Roman"/>
                <a:cs typeface="Times New Roman"/>
              </a:rPr>
              <a:t>βροχοπτώσεις. </a:t>
            </a:r>
            <a:r>
              <a:rPr sz="1400" dirty="0">
                <a:latin typeface="Times New Roman"/>
                <a:cs typeface="Times New Roman"/>
              </a:rPr>
              <a:t>Η ανύπαρκτη </a:t>
            </a:r>
            <a:r>
              <a:rPr sz="1400" spc="-5" dirty="0">
                <a:latin typeface="Times New Roman"/>
                <a:cs typeface="Times New Roman"/>
              </a:rPr>
              <a:t>αποστράγγιση </a:t>
            </a:r>
            <a:r>
              <a:rPr sz="1400" dirty="0">
                <a:latin typeface="Times New Roman"/>
                <a:cs typeface="Times New Roman"/>
              </a:rPr>
              <a:t>και οι λανθασμένες  </a:t>
            </a:r>
            <a:r>
              <a:rPr sz="1400" spc="-5" dirty="0">
                <a:latin typeface="Times New Roman"/>
                <a:cs typeface="Times New Roman"/>
              </a:rPr>
              <a:t>κλίσεις </a:t>
            </a:r>
            <a:r>
              <a:rPr sz="1400" dirty="0">
                <a:latin typeface="Times New Roman"/>
                <a:cs typeface="Times New Roman"/>
              </a:rPr>
              <a:t>δημιουργούν έντονα και </a:t>
            </a:r>
            <a:r>
              <a:rPr sz="1400" spc="-5" dirty="0">
                <a:latin typeface="Times New Roman"/>
                <a:cs typeface="Times New Roman"/>
              </a:rPr>
              <a:t>διαρκώς διαβρωτικά </a:t>
            </a:r>
            <a:r>
              <a:rPr sz="1400" dirty="0">
                <a:latin typeface="Times New Roman"/>
                <a:cs typeface="Times New Roman"/>
              </a:rPr>
              <a:t>φαινόμενα  στο </a:t>
            </a:r>
            <a:r>
              <a:rPr sz="1400" spc="-5" dirty="0">
                <a:latin typeface="Times New Roman"/>
                <a:cs typeface="Times New Roman"/>
              </a:rPr>
              <a:t>έδαφος, </a:t>
            </a:r>
            <a:r>
              <a:rPr sz="1400" dirty="0">
                <a:latin typeface="Times New Roman"/>
                <a:cs typeface="Times New Roman"/>
              </a:rPr>
              <a:t>σημεία συγκέντρωσης </a:t>
            </a:r>
            <a:r>
              <a:rPr sz="1400" spc="-5" dirty="0">
                <a:latin typeface="Times New Roman"/>
                <a:cs typeface="Times New Roman"/>
              </a:rPr>
              <a:t>λιμναζόντων </a:t>
            </a:r>
            <a:r>
              <a:rPr sz="1400" dirty="0">
                <a:latin typeface="Times New Roman"/>
                <a:cs typeface="Times New Roman"/>
              </a:rPr>
              <a:t>υδάτων, </a:t>
            </a:r>
            <a:r>
              <a:rPr sz="1400" spc="-5" dirty="0">
                <a:latin typeface="Times New Roman"/>
                <a:cs typeface="Times New Roman"/>
              </a:rPr>
              <a:t>που  </a:t>
            </a:r>
            <a:r>
              <a:rPr sz="1400" dirty="0">
                <a:latin typeface="Times New Roman"/>
                <a:cs typeface="Times New Roman"/>
              </a:rPr>
              <a:t>δυσκολεύουν την </a:t>
            </a:r>
            <a:r>
              <a:rPr sz="1400" spc="-5" dirty="0">
                <a:latin typeface="Times New Roman"/>
                <a:cs typeface="Times New Roman"/>
              </a:rPr>
              <a:t>κίνηση </a:t>
            </a:r>
            <a:r>
              <a:rPr sz="1400" dirty="0">
                <a:latin typeface="Times New Roman"/>
                <a:cs typeface="Times New Roman"/>
              </a:rPr>
              <a:t>των επισκεπτών και </a:t>
            </a:r>
            <a:r>
              <a:rPr sz="1400" spc="-5" dirty="0">
                <a:latin typeface="Times New Roman"/>
                <a:cs typeface="Times New Roman"/>
              </a:rPr>
              <a:t>αποτελούν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εστίες</a:t>
            </a:r>
            <a:endParaRPr sz="1400">
              <a:latin typeface="Times New Roman"/>
              <a:cs typeface="Times New Roman"/>
            </a:endParaRPr>
          </a:p>
          <a:p>
            <a:pPr marL="12700" marR="91440">
              <a:lnSpc>
                <a:spcPts val="1610"/>
              </a:lnSpc>
              <a:spcBef>
                <a:spcPts val="50"/>
              </a:spcBef>
            </a:pPr>
            <a:r>
              <a:rPr sz="1400" dirty="0">
                <a:latin typeface="Times New Roman"/>
                <a:cs typeface="Times New Roman"/>
              </a:rPr>
              <a:t>μόλυνσης. Τέλος, η </a:t>
            </a:r>
            <a:r>
              <a:rPr sz="1400" spc="-5" dirty="0">
                <a:latin typeface="Times New Roman"/>
                <a:cs typeface="Times New Roman"/>
              </a:rPr>
              <a:t>επίστρωσή </a:t>
            </a:r>
            <a:r>
              <a:rPr sz="1400" dirty="0">
                <a:latin typeface="Times New Roman"/>
                <a:cs typeface="Times New Roman"/>
              </a:rPr>
              <a:t>τους με </a:t>
            </a:r>
            <a:r>
              <a:rPr sz="1400" spc="-10" dirty="0">
                <a:latin typeface="Times New Roman"/>
                <a:cs typeface="Times New Roman"/>
              </a:rPr>
              <a:t>το </a:t>
            </a:r>
            <a:r>
              <a:rPr sz="1400" dirty="0">
                <a:latin typeface="Times New Roman"/>
                <a:cs typeface="Times New Roman"/>
              </a:rPr>
              <a:t>θραυστό </a:t>
            </a:r>
            <a:r>
              <a:rPr sz="1400" spc="-5" dirty="0">
                <a:latin typeface="Times New Roman"/>
                <a:cs typeface="Times New Roman"/>
              </a:rPr>
              <a:t>υλικό </a:t>
            </a:r>
            <a:r>
              <a:rPr sz="1400" dirty="0">
                <a:latin typeface="Times New Roman"/>
                <a:cs typeface="Times New Roman"/>
              </a:rPr>
              <a:t>τα  καθιστά </a:t>
            </a:r>
            <a:r>
              <a:rPr sz="1400" spc="-5" dirty="0">
                <a:latin typeface="Times New Roman"/>
                <a:cs typeface="Times New Roman"/>
              </a:rPr>
              <a:t>επικίνδυνα στις </a:t>
            </a:r>
            <a:r>
              <a:rPr sz="1400" dirty="0">
                <a:latin typeface="Times New Roman"/>
                <a:cs typeface="Times New Roman"/>
              </a:rPr>
              <a:t>μικρές </a:t>
            </a:r>
            <a:r>
              <a:rPr sz="1400" spc="-5" dirty="0">
                <a:latin typeface="Times New Roman"/>
                <a:cs typeface="Times New Roman"/>
              </a:rPr>
              <a:t>ηλικίες, </a:t>
            </a:r>
            <a:r>
              <a:rPr sz="1400" dirty="0">
                <a:latin typeface="Times New Roman"/>
                <a:cs typeface="Times New Roman"/>
              </a:rPr>
              <a:t>ενώ </a:t>
            </a:r>
            <a:r>
              <a:rPr sz="1400" spc="-5" dirty="0">
                <a:latin typeface="Times New Roman"/>
                <a:cs typeface="Times New Roman"/>
              </a:rPr>
              <a:t>καταπονεί ιδιαίτερα  </a:t>
            </a:r>
            <a:r>
              <a:rPr sz="1400" dirty="0">
                <a:latin typeface="Times New Roman"/>
                <a:cs typeface="Times New Roman"/>
              </a:rPr>
              <a:t>τα άτομα </a:t>
            </a:r>
            <a:r>
              <a:rPr sz="1400" spc="-5" dirty="0">
                <a:latin typeface="Times New Roman"/>
                <a:cs typeface="Times New Roman"/>
              </a:rPr>
              <a:t>που ασκούνται </a:t>
            </a:r>
            <a:r>
              <a:rPr sz="1400" dirty="0">
                <a:latin typeface="Times New Roman"/>
                <a:cs typeface="Times New Roman"/>
              </a:rPr>
              <a:t>σε </a:t>
            </a:r>
            <a:r>
              <a:rPr sz="1400" spc="-5" dirty="0">
                <a:latin typeface="Times New Roman"/>
                <a:cs typeface="Times New Roman"/>
              </a:rPr>
              <a:t>καθημερινή </a:t>
            </a:r>
            <a:r>
              <a:rPr sz="1400" dirty="0">
                <a:latin typeface="Times New Roman"/>
                <a:cs typeface="Times New Roman"/>
              </a:rPr>
              <a:t>βάση </a:t>
            </a:r>
            <a:r>
              <a:rPr sz="1400" spc="-5" dirty="0">
                <a:latin typeface="Times New Roman"/>
                <a:cs typeface="Times New Roman"/>
              </a:rPr>
              <a:t>εκεί.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30"/>
              </a:lnSpc>
            </a:pPr>
            <a:r>
              <a:rPr sz="1400" dirty="0">
                <a:latin typeface="Times New Roman"/>
                <a:cs typeface="Times New Roman"/>
              </a:rPr>
              <a:t>Η επαναφορά των </a:t>
            </a:r>
            <a:r>
              <a:rPr sz="1400" spc="-5" dirty="0">
                <a:latin typeface="Times New Roman"/>
                <a:cs typeface="Times New Roman"/>
              </a:rPr>
              <a:t>μονοπατιών </a:t>
            </a:r>
            <a:r>
              <a:rPr sz="1400" dirty="0">
                <a:latin typeface="Times New Roman"/>
                <a:cs typeface="Times New Roman"/>
              </a:rPr>
              <a:t>στην </a:t>
            </a:r>
            <a:r>
              <a:rPr sz="1400" spc="-5" dirty="0">
                <a:latin typeface="Times New Roman"/>
                <a:cs typeface="Times New Roman"/>
              </a:rPr>
              <a:t>προγενέστερη μορφή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τους,</a:t>
            </a:r>
            <a:endParaRPr sz="1400">
              <a:latin typeface="Times New Roman"/>
              <a:cs typeface="Times New Roman"/>
            </a:endParaRPr>
          </a:p>
          <a:p>
            <a:pPr marL="12700" marR="49530">
              <a:lnSpc>
                <a:spcPct val="96000"/>
              </a:lnSpc>
              <a:spcBef>
                <a:spcPts val="30"/>
              </a:spcBef>
            </a:pPr>
            <a:r>
              <a:rPr sz="1400" dirty="0">
                <a:latin typeface="Times New Roman"/>
                <a:cs typeface="Times New Roman"/>
              </a:rPr>
              <a:t>δηλαδή σε απλά </a:t>
            </a:r>
            <a:r>
              <a:rPr sz="1400" spc="-5" dirty="0">
                <a:latin typeface="Times New Roman"/>
                <a:cs typeface="Times New Roman"/>
              </a:rPr>
              <a:t>χωμάτινα μονοπάτια (χωρίς </a:t>
            </a:r>
            <a:r>
              <a:rPr sz="1400" dirty="0">
                <a:latin typeface="Times New Roman"/>
                <a:cs typeface="Times New Roman"/>
              </a:rPr>
              <a:t>το </a:t>
            </a:r>
            <a:r>
              <a:rPr sz="1400" spc="-5" dirty="0">
                <a:latin typeface="Times New Roman"/>
                <a:cs typeface="Times New Roman"/>
              </a:rPr>
              <a:t>χαλίκι), χωρίς </a:t>
            </a:r>
            <a:r>
              <a:rPr sz="1400" dirty="0">
                <a:latin typeface="Times New Roman"/>
                <a:cs typeface="Times New Roman"/>
              </a:rPr>
              <a:t>να  βρεθεί λύση για τα θέματα </a:t>
            </a:r>
            <a:r>
              <a:rPr sz="1400" spc="-5" dirty="0">
                <a:latin typeface="Times New Roman"/>
                <a:cs typeface="Times New Roman"/>
              </a:rPr>
              <a:t>της αποστράγγισης, </a:t>
            </a:r>
            <a:r>
              <a:rPr sz="1400" dirty="0">
                <a:latin typeface="Times New Roman"/>
                <a:cs typeface="Times New Roman"/>
              </a:rPr>
              <a:t>θα συμβάλει  </a:t>
            </a:r>
            <a:r>
              <a:rPr sz="1400" spc="-5" dirty="0">
                <a:latin typeface="Times New Roman"/>
                <a:cs typeface="Times New Roman"/>
              </a:rPr>
              <a:t>ουσιαστικά </a:t>
            </a:r>
            <a:r>
              <a:rPr sz="1400" dirty="0">
                <a:latin typeface="Times New Roman"/>
                <a:cs typeface="Times New Roman"/>
              </a:rPr>
              <a:t>στην επανάφορά της </a:t>
            </a:r>
            <a:r>
              <a:rPr sz="1400" spc="-5" dirty="0">
                <a:latin typeface="Times New Roman"/>
                <a:cs typeface="Times New Roman"/>
              </a:rPr>
              <a:t>παρούσας </a:t>
            </a:r>
            <a:r>
              <a:rPr sz="1400" dirty="0">
                <a:latin typeface="Times New Roman"/>
                <a:cs typeface="Times New Roman"/>
              </a:rPr>
              <a:t>κατάστασης σε </a:t>
            </a:r>
            <a:r>
              <a:rPr sz="1400" spc="-5" dirty="0">
                <a:latin typeface="Times New Roman"/>
                <a:cs typeface="Times New Roman"/>
              </a:rPr>
              <a:t>μικρό  </a:t>
            </a:r>
            <a:r>
              <a:rPr sz="1400" dirty="0">
                <a:latin typeface="Times New Roman"/>
                <a:cs typeface="Times New Roman"/>
              </a:rPr>
              <a:t>χρονικό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διάστημα.</a:t>
            </a:r>
            <a:endParaRPr sz="1400">
              <a:latin typeface="Times New Roman"/>
              <a:cs typeface="Times New Roman"/>
            </a:endParaRPr>
          </a:p>
          <a:p>
            <a:pPr marL="12700" marR="23495">
              <a:lnSpc>
                <a:spcPts val="1610"/>
              </a:lnSpc>
              <a:spcBef>
                <a:spcPts val="40"/>
              </a:spcBef>
            </a:pPr>
            <a:r>
              <a:rPr sz="1400" spc="-5" dirty="0">
                <a:latin typeface="Times New Roman"/>
                <a:cs typeface="Times New Roman"/>
              </a:rPr>
              <a:t>Το προτεινόμενο υλικό επίστρωσης τόσο </a:t>
            </a:r>
            <a:r>
              <a:rPr sz="1400" dirty="0">
                <a:latin typeface="Times New Roman"/>
                <a:cs typeface="Times New Roman"/>
              </a:rPr>
              <a:t>για τα </a:t>
            </a:r>
            <a:r>
              <a:rPr sz="1400" spc="-5" dirty="0">
                <a:latin typeface="Times New Roman"/>
                <a:cs typeface="Times New Roman"/>
              </a:rPr>
              <a:t>μονοπάτια </a:t>
            </a:r>
            <a:r>
              <a:rPr sz="1400" dirty="0">
                <a:latin typeface="Times New Roman"/>
                <a:cs typeface="Times New Roman"/>
              </a:rPr>
              <a:t>και τα  πλατώματα </a:t>
            </a:r>
            <a:r>
              <a:rPr sz="1400" spc="-5" dirty="0">
                <a:latin typeface="Times New Roman"/>
                <a:cs typeface="Times New Roman"/>
              </a:rPr>
              <a:t>στο δασικό τμήμα, όσο και για </a:t>
            </a:r>
            <a:r>
              <a:rPr sz="1400" dirty="0">
                <a:latin typeface="Times New Roman"/>
                <a:cs typeface="Times New Roman"/>
              </a:rPr>
              <a:t>το μεγαλύτερο  κομμάτι </a:t>
            </a:r>
            <a:r>
              <a:rPr sz="1400" spc="-5" dirty="0">
                <a:latin typeface="Times New Roman"/>
                <a:cs typeface="Times New Roman"/>
              </a:rPr>
              <a:t>της </a:t>
            </a:r>
            <a:r>
              <a:rPr sz="1400" dirty="0">
                <a:latin typeface="Times New Roman"/>
                <a:cs typeface="Times New Roman"/>
              </a:rPr>
              <a:t>νέας </a:t>
            </a:r>
            <a:r>
              <a:rPr sz="1400" spc="-5" dirty="0">
                <a:latin typeface="Times New Roman"/>
                <a:cs typeface="Times New Roman"/>
              </a:rPr>
              <a:t>διαμόρφωσης, είναι </a:t>
            </a:r>
            <a:r>
              <a:rPr sz="1400" dirty="0">
                <a:latin typeface="Times New Roman"/>
                <a:cs typeface="Times New Roman"/>
              </a:rPr>
              <a:t>ένα </a:t>
            </a:r>
            <a:r>
              <a:rPr sz="1400" b="1" u="heavy" spc="-5" dirty="0">
                <a:latin typeface="Times New Roman"/>
                <a:cs typeface="Times New Roman"/>
              </a:rPr>
              <a:t>χωμάτινο </a:t>
            </a:r>
            <a:r>
              <a:rPr sz="1400" b="1" u="heavy" dirty="0">
                <a:latin typeface="Times New Roman"/>
                <a:cs typeface="Times New Roman"/>
              </a:rPr>
              <a:t>δάπεδο</a:t>
            </a:r>
            <a:r>
              <a:rPr sz="1400" dirty="0">
                <a:latin typeface="Times New Roman"/>
                <a:cs typeface="Times New Roman"/>
              </a:rPr>
              <a:t>, το  μείγμα </a:t>
            </a:r>
            <a:r>
              <a:rPr sz="1400" spc="-5" dirty="0">
                <a:latin typeface="Times New Roman"/>
                <a:cs typeface="Times New Roman"/>
              </a:rPr>
              <a:t>του οποίου έχει </a:t>
            </a:r>
            <a:r>
              <a:rPr sz="1400" dirty="0">
                <a:latin typeface="Times New Roman"/>
                <a:cs typeface="Times New Roman"/>
              </a:rPr>
              <a:t>μόνο </a:t>
            </a:r>
            <a:r>
              <a:rPr sz="1400" u="sng" dirty="0">
                <a:latin typeface="Times New Roman"/>
                <a:cs typeface="Times New Roman"/>
              </a:rPr>
              <a:t>φυσικά υλικά </a:t>
            </a:r>
            <a:r>
              <a:rPr sz="1400" u="sng" spc="-5" dirty="0">
                <a:latin typeface="Times New Roman"/>
                <a:cs typeface="Times New Roman"/>
              </a:rPr>
              <a:t>και </a:t>
            </a:r>
            <a:r>
              <a:rPr sz="1400" u="sng" dirty="0">
                <a:latin typeface="Times New Roman"/>
                <a:cs typeface="Times New Roman"/>
              </a:rPr>
              <a:t>η τελική του  </a:t>
            </a:r>
            <a:r>
              <a:rPr sz="1400" u="sng" spc="-5" dirty="0">
                <a:latin typeface="Times New Roman"/>
                <a:cs typeface="Times New Roman"/>
              </a:rPr>
              <a:t>μορφή </a:t>
            </a:r>
            <a:r>
              <a:rPr sz="1400" u="sng" dirty="0">
                <a:latin typeface="Times New Roman"/>
                <a:cs typeface="Times New Roman"/>
              </a:rPr>
              <a:t>παραπέμπει σε </a:t>
            </a:r>
            <a:r>
              <a:rPr sz="1400" u="sng" spc="-5" dirty="0">
                <a:latin typeface="Times New Roman"/>
                <a:cs typeface="Times New Roman"/>
              </a:rPr>
              <a:t>απλό χωμάτινο δάπεδο</a:t>
            </a:r>
            <a:r>
              <a:rPr sz="1400" spc="-5" dirty="0">
                <a:latin typeface="Times New Roman"/>
                <a:cs typeface="Times New Roman"/>
              </a:rPr>
              <a:t>. Παρουσιάζει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όμως</a:t>
            </a:r>
            <a:endParaRPr sz="1400">
              <a:latin typeface="Times New Roman"/>
              <a:cs typeface="Times New Roman"/>
            </a:endParaRPr>
          </a:p>
          <a:p>
            <a:pPr marL="12700" marR="38100">
              <a:lnSpc>
                <a:spcPts val="161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αυξημένη </a:t>
            </a:r>
            <a:r>
              <a:rPr sz="1400" spc="-5" dirty="0">
                <a:latin typeface="Times New Roman"/>
                <a:cs typeface="Times New Roman"/>
              </a:rPr>
              <a:t>δυνατότητα απορρόφησης επιφανειακών </a:t>
            </a:r>
            <a:r>
              <a:rPr sz="1400" dirty="0">
                <a:latin typeface="Times New Roman"/>
                <a:cs typeface="Times New Roman"/>
              </a:rPr>
              <a:t>υδάτων, η  </a:t>
            </a:r>
            <a:r>
              <a:rPr sz="1400" spc="-5" dirty="0">
                <a:latin typeface="Times New Roman"/>
                <a:cs typeface="Times New Roman"/>
              </a:rPr>
              <a:t>οποία πολλαπλασιάζεται </a:t>
            </a:r>
            <a:r>
              <a:rPr sz="1400" dirty="0">
                <a:latin typeface="Times New Roman"/>
                <a:cs typeface="Times New Roman"/>
              </a:rPr>
              <a:t>με την προσθήκη βάσης από  </a:t>
            </a:r>
            <a:r>
              <a:rPr sz="1400" spc="-5" dirty="0">
                <a:latin typeface="Times New Roman"/>
                <a:cs typeface="Times New Roman"/>
              </a:rPr>
              <a:t>διαβαθμισμένο χαλίκι. </a:t>
            </a:r>
            <a:r>
              <a:rPr sz="1400" dirty="0">
                <a:latin typeface="Times New Roman"/>
                <a:cs typeface="Times New Roman"/>
              </a:rPr>
              <a:t>Ταυτόχρονα, το </a:t>
            </a:r>
            <a:r>
              <a:rPr sz="1400" spc="-5" dirty="0">
                <a:latin typeface="Times New Roman"/>
                <a:cs typeface="Times New Roman"/>
              </a:rPr>
              <a:t>διαβαθμισμένο </a:t>
            </a:r>
            <a:r>
              <a:rPr sz="1400" dirty="0">
                <a:latin typeface="Times New Roman"/>
                <a:cs typeface="Times New Roman"/>
              </a:rPr>
              <a:t>χαλίκι  κάτω από το υλικό </a:t>
            </a:r>
            <a:r>
              <a:rPr sz="1400" spc="-5" dirty="0">
                <a:latin typeface="Times New Roman"/>
                <a:cs typeface="Times New Roman"/>
              </a:rPr>
              <a:t>επίστρωσης </a:t>
            </a:r>
            <a:r>
              <a:rPr sz="1400" dirty="0">
                <a:latin typeface="Times New Roman"/>
                <a:cs typeface="Times New Roman"/>
              </a:rPr>
              <a:t>βοηθάει </a:t>
            </a:r>
            <a:r>
              <a:rPr sz="1400" spc="-5" dirty="0">
                <a:latin typeface="Times New Roman"/>
                <a:cs typeface="Times New Roman"/>
              </a:rPr>
              <a:t>στην χάραξη </a:t>
            </a:r>
            <a:r>
              <a:rPr sz="1400" dirty="0">
                <a:latin typeface="Times New Roman"/>
                <a:cs typeface="Times New Roman"/>
              </a:rPr>
              <a:t>των  </a:t>
            </a:r>
            <a:r>
              <a:rPr sz="1400" spc="-5" dirty="0">
                <a:latin typeface="Times New Roman"/>
                <a:cs typeface="Times New Roman"/>
              </a:rPr>
              <a:t>απαραίτητων </a:t>
            </a:r>
            <a:r>
              <a:rPr sz="1400" dirty="0">
                <a:latin typeface="Times New Roman"/>
                <a:cs typeface="Times New Roman"/>
              </a:rPr>
              <a:t>για </a:t>
            </a:r>
            <a:r>
              <a:rPr sz="1400" spc="-5" dirty="0">
                <a:latin typeface="Times New Roman"/>
                <a:cs typeface="Times New Roman"/>
              </a:rPr>
              <a:t>την </a:t>
            </a:r>
            <a:r>
              <a:rPr sz="1400" dirty="0">
                <a:latin typeface="Times New Roman"/>
                <a:cs typeface="Times New Roman"/>
              </a:rPr>
              <a:t>αποστράγγιση </a:t>
            </a:r>
            <a:r>
              <a:rPr sz="1400" spc="-5" dirty="0">
                <a:latin typeface="Times New Roman"/>
                <a:cs typeface="Times New Roman"/>
              </a:rPr>
              <a:t>κλίσεων </a:t>
            </a:r>
            <a:r>
              <a:rPr sz="1400" dirty="0">
                <a:latin typeface="Times New Roman"/>
                <a:cs typeface="Times New Roman"/>
              </a:rPr>
              <a:t>στα </a:t>
            </a:r>
            <a:r>
              <a:rPr sz="1400" spc="-5" dirty="0">
                <a:latin typeface="Times New Roman"/>
                <a:cs typeface="Times New Roman"/>
              </a:rPr>
              <a:t>μονοπάτια,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ενώ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40"/>
              </a:lnSpc>
            </a:pPr>
            <a:r>
              <a:rPr sz="1400" dirty="0">
                <a:latin typeface="Times New Roman"/>
                <a:cs typeface="Times New Roman"/>
              </a:rPr>
              <a:t>συγχρόνως αυξάνει </a:t>
            </a:r>
            <a:r>
              <a:rPr sz="1400" spc="-5" dirty="0">
                <a:latin typeface="Times New Roman"/>
                <a:cs typeface="Times New Roman"/>
              </a:rPr>
              <a:t>την </a:t>
            </a:r>
            <a:r>
              <a:rPr sz="1400" dirty="0">
                <a:latin typeface="Times New Roman"/>
                <a:cs typeface="Times New Roman"/>
              </a:rPr>
              <a:t>αντοχή </a:t>
            </a:r>
            <a:r>
              <a:rPr sz="1400" spc="-5" dirty="0">
                <a:latin typeface="Times New Roman"/>
                <a:cs typeface="Times New Roman"/>
              </a:rPr>
              <a:t>του υλικού </a:t>
            </a:r>
            <a:r>
              <a:rPr sz="1400" dirty="0">
                <a:latin typeface="Times New Roman"/>
                <a:cs typeface="Times New Roman"/>
              </a:rPr>
              <a:t>στο βάρος </a:t>
            </a:r>
            <a:r>
              <a:rPr sz="1400" spc="-5" dirty="0">
                <a:latin typeface="Times New Roman"/>
                <a:cs typeface="Times New Roman"/>
              </a:rPr>
              <a:t>που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μπορεί</a:t>
            </a:r>
            <a:endParaRPr sz="1400">
              <a:latin typeface="Times New Roman"/>
              <a:cs typeface="Times New Roman"/>
            </a:endParaRPr>
          </a:p>
          <a:p>
            <a:pPr marL="12700" marR="55244">
              <a:lnSpc>
                <a:spcPct val="9580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να </a:t>
            </a:r>
            <a:r>
              <a:rPr sz="1400" spc="-5" dirty="0">
                <a:latin typeface="Times New Roman"/>
                <a:cs typeface="Times New Roman"/>
              </a:rPr>
              <a:t>δεχθεί, </a:t>
            </a:r>
            <a:r>
              <a:rPr sz="1400" dirty="0">
                <a:latin typeface="Times New Roman"/>
                <a:cs typeface="Times New Roman"/>
              </a:rPr>
              <a:t>καθώς δεν θα </a:t>
            </a:r>
            <a:r>
              <a:rPr sz="1400" spc="-5" dirty="0">
                <a:latin typeface="Times New Roman"/>
                <a:cs typeface="Times New Roman"/>
              </a:rPr>
              <a:t>πρέπει </a:t>
            </a:r>
            <a:r>
              <a:rPr sz="1400" dirty="0">
                <a:latin typeface="Times New Roman"/>
                <a:cs typeface="Times New Roman"/>
              </a:rPr>
              <a:t>να ξεχνάμε ότι το </a:t>
            </a:r>
            <a:r>
              <a:rPr sz="1400" spc="-5" dirty="0">
                <a:latin typeface="Times New Roman"/>
                <a:cs typeface="Times New Roman"/>
              </a:rPr>
              <a:t>δασικό τμήμα  </a:t>
            </a:r>
            <a:r>
              <a:rPr sz="1400" dirty="0">
                <a:latin typeface="Times New Roman"/>
                <a:cs typeface="Times New Roman"/>
              </a:rPr>
              <a:t>του </a:t>
            </a:r>
            <a:r>
              <a:rPr sz="1400" spc="-5" dirty="0">
                <a:latin typeface="Times New Roman"/>
                <a:cs typeface="Times New Roman"/>
              </a:rPr>
              <a:t>Πάρκου χρήζει </a:t>
            </a:r>
            <a:r>
              <a:rPr sz="1400" dirty="0">
                <a:latin typeface="Times New Roman"/>
                <a:cs typeface="Times New Roman"/>
              </a:rPr>
              <a:t>συντήρησης, η οποία </a:t>
            </a:r>
            <a:r>
              <a:rPr sz="1400" spc="-5" dirty="0">
                <a:latin typeface="Times New Roman"/>
                <a:cs typeface="Times New Roman"/>
              </a:rPr>
              <a:t>μπορεί </a:t>
            </a:r>
            <a:r>
              <a:rPr sz="1400" dirty="0">
                <a:latin typeface="Times New Roman"/>
                <a:cs typeface="Times New Roman"/>
              </a:rPr>
              <a:t>να </a:t>
            </a:r>
            <a:r>
              <a:rPr sz="1400" spc="-5" dirty="0">
                <a:latin typeface="Times New Roman"/>
                <a:cs typeface="Times New Roman"/>
              </a:rPr>
              <a:t>γίνει μόνο </a:t>
            </a:r>
            <a:r>
              <a:rPr sz="1400" spc="-10" dirty="0">
                <a:latin typeface="Times New Roman"/>
                <a:cs typeface="Times New Roman"/>
              </a:rPr>
              <a:t>με  </a:t>
            </a:r>
            <a:r>
              <a:rPr sz="1400" dirty="0">
                <a:latin typeface="Times New Roman"/>
                <a:cs typeface="Times New Roman"/>
              </a:rPr>
              <a:t>καλαθοφόρα </a:t>
            </a:r>
            <a:r>
              <a:rPr sz="1400" spc="-5" dirty="0">
                <a:latin typeface="Times New Roman"/>
                <a:cs typeface="Times New Roman"/>
              </a:rPr>
              <a:t>ανυψωτικά </a:t>
            </a:r>
            <a:r>
              <a:rPr sz="1400" dirty="0">
                <a:latin typeface="Times New Roman"/>
                <a:cs typeface="Times New Roman"/>
              </a:rPr>
              <a:t>οχήματα ή </a:t>
            </a:r>
            <a:r>
              <a:rPr sz="1400" spc="-5" dirty="0">
                <a:latin typeface="Times New Roman"/>
                <a:cs typeface="Times New Roman"/>
              </a:rPr>
              <a:t>φορτηγά, </a:t>
            </a:r>
            <a:r>
              <a:rPr sz="1400" dirty="0">
                <a:latin typeface="Times New Roman"/>
                <a:cs typeface="Times New Roman"/>
              </a:rPr>
              <a:t>τουλάχιστον σε  </a:t>
            </a:r>
            <a:r>
              <a:rPr sz="1400" spc="-5" dirty="0">
                <a:latin typeface="Times New Roman"/>
                <a:cs typeface="Times New Roman"/>
              </a:rPr>
              <a:t>ετήσια </a:t>
            </a:r>
            <a:r>
              <a:rPr sz="1400" dirty="0">
                <a:latin typeface="Times New Roman"/>
                <a:cs typeface="Times New Roman"/>
              </a:rPr>
              <a:t>βάση. </a:t>
            </a:r>
            <a:r>
              <a:rPr sz="1400" spc="-5" dirty="0">
                <a:latin typeface="Times New Roman"/>
                <a:cs typeface="Times New Roman"/>
              </a:rPr>
              <a:t>Θα </a:t>
            </a:r>
            <a:r>
              <a:rPr sz="1400" dirty="0">
                <a:latin typeface="Times New Roman"/>
                <a:cs typeface="Times New Roman"/>
              </a:rPr>
              <a:t>πρέπει </a:t>
            </a:r>
            <a:r>
              <a:rPr sz="1400" spc="-5" dirty="0">
                <a:latin typeface="Times New Roman"/>
                <a:cs typeface="Times New Roman"/>
              </a:rPr>
              <a:t>επίσης </a:t>
            </a:r>
            <a:r>
              <a:rPr sz="1400" dirty="0">
                <a:latin typeface="Times New Roman"/>
                <a:cs typeface="Times New Roman"/>
              </a:rPr>
              <a:t>να επισημανθεί η ανώδυνη  επίλυση του </a:t>
            </a:r>
            <a:r>
              <a:rPr sz="1400" spc="-5" dirty="0">
                <a:latin typeface="Times New Roman"/>
                <a:cs typeface="Times New Roman"/>
              </a:rPr>
              <a:t>προβλήματος </a:t>
            </a:r>
            <a:r>
              <a:rPr sz="1400" dirty="0">
                <a:latin typeface="Times New Roman"/>
                <a:cs typeface="Times New Roman"/>
              </a:rPr>
              <a:t>των δικτύων, </a:t>
            </a:r>
            <a:r>
              <a:rPr sz="1400" spc="-5" dirty="0">
                <a:latin typeface="Times New Roman"/>
                <a:cs typeface="Times New Roman"/>
              </a:rPr>
              <a:t>καθώς </a:t>
            </a:r>
            <a:r>
              <a:rPr sz="1400" dirty="0">
                <a:latin typeface="Times New Roman"/>
                <a:cs typeface="Times New Roman"/>
              </a:rPr>
              <a:t>μέσω της  ανύψωσης των </a:t>
            </a:r>
            <a:r>
              <a:rPr sz="1400" spc="-5" dirty="0">
                <a:latin typeface="Times New Roman"/>
                <a:cs typeface="Times New Roman"/>
              </a:rPr>
              <a:t>μονοπατιών </a:t>
            </a:r>
            <a:r>
              <a:rPr sz="1400" dirty="0">
                <a:latin typeface="Times New Roman"/>
                <a:cs typeface="Times New Roman"/>
              </a:rPr>
              <a:t>και </a:t>
            </a:r>
            <a:r>
              <a:rPr sz="1400" spc="-5" dirty="0">
                <a:latin typeface="Times New Roman"/>
                <a:cs typeface="Times New Roman"/>
              </a:rPr>
              <a:t>της </a:t>
            </a:r>
            <a:r>
              <a:rPr sz="1400" dirty="0">
                <a:latin typeface="Times New Roman"/>
                <a:cs typeface="Times New Roman"/>
              </a:rPr>
              <a:t>εγκατάστασης σωλήνα </a:t>
            </a:r>
            <a:r>
              <a:rPr sz="1400" spc="-5" dirty="0">
                <a:latin typeface="Times New Roman"/>
                <a:cs typeface="Times New Roman"/>
              </a:rPr>
              <a:t>απ’  όπου </a:t>
            </a:r>
            <a:r>
              <a:rPr sz="1400" dirty="0">
                <a:latin typeface="Times New Roman"/>
                <a:cs typeface="Times New Roman"/>
              </a:rPr>
              <a:t>θα </a:t>
            </a:r>
            <a:r>
              <a:rPr sz="1400" spc="-5" dirty="0">
                <a:latin typeface="Times New Roman"/>
                <a:cs typeface="Times New Roman"/>
              </a:rPr>
              <a:t>περνάνε καλώδια </a:t>
            </a:r>
            <a:r>
              <a:rPr sz="1400" dirty="0">
                <a:latin typeface="Times New Roman"/>
                <a:cs typeface="Times New Roman"/>
              </a:rPr>
              <a:t>και άλλες υποδομές για τον  </a:t>
            </a:r>
            <a:r>
              <a:rPr sz="1400" spc="-5" dirty="0">
                <a:latin typeface="Times New Roman"/>
                <a:cs typeface="Times New Roman"/>
              </a:rPr>
              <a:t>ηλεκτροφωτισμό, </a:t>
            </a:r>
            <a:r>
              <a:rPr sz="1400" u="sng" spc="-5" dirty="0">
                <a:latin typeface="Times New Roman"/>
                <a:cs typeface="Times New Roman"/>
              </a:rPr>
              <a:t>αποφεύγεται </a:t>
            </a:r>
            <a:r>
              <a:rPr sz="1400" u="sng" dirty="0">
                <a:latin typeface="Times New Roman"/>
                <a:cs typeface="Times New Roman"/>
              </a:rPr>
              <a:t>η εκσκαφή </a:t>
            </a:r>
            <a:r>
              <a:rPr sz="1400" u="sng" spc="-5" dirty="0">
                <a:latin typeface="Times New Roman"/>
                <a:cs typeface="Times New Roman"/>
              </a:rPr>
              <a:t>και </a:t>
            </a:r>
            <a:r>
              <a:rPr sz="1400" u="sng" dirty="0">
                <a:latin typeface="Times New Roman"/>
                <a:cs typeface="Times New Roman"/>
              </a:rPr>
              <a:t>πλήγωση των  </a:t>
            </a:r>
            <a:r>
              <a:rPr sz="1400" u="sng" spc="-5" dirty="0">
                <a:latin typeface="Times New Roman"/>
                <a:cs typeface="Times New Roman"/>
              </a:rPr>
              <a:t>ριζών </a:t>
            </a:r>
            <a:r>
              <a:rPr sz="1400" u="sng" dirty="0">
                <a:latin typeface="Times New Roman"/>
                <a:cs typeface="Times New Roman"/>
              </a:rPr>
              <a:t>των</a:t>
            </a:r>
            <a:r>
              <a:rPr sz="1400" u="sng" spc="-45" dirty="0">
                <a:latin typeface="Times New Roman"/>
                <a:cs typeface="Times New Roman"/>
              </a:rPr>
              <a:t> </a:t>
            </a:r>
            <a:r>
              <a:rPr sz="1400" u="sng" spc="-5" dirty="0">
                <a:latin typeface="Times New Roman"/>
                <a:cs typeface="Times New Roman"/>
              </a:rPr>
              <a:t>δέντρων</a:t>
            </a:r>
            <a:r>
              <a:rPr sz="1400" spc="-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95900"/>
              </a:lnSpc>
            </a:pPr>
            <a:r>
              <a:rPr sz="1400" dirty="0">
                <a:latin typeface="Times New Roman"/>
                <a:cs typeface="Times New Roman"/>
              </a:rPr>
              <a:t>Με αυτό </a:t>
            </a:r>
            <a:r>
              <a:rPr sz="1400" spc="-5" dirty="0">
                <a:latin typeface="Times New Roman"/>
                <a:cs typeface="Times New Roman"/>
              </a:rPr>
              <a:t>τον τρόπο, </a:t>
            </a:r>
            <a:r>
              <a:rPr sz="1400" spc="-10" dirty="0">
                <a:latin typeface="Times New Roman"/>
                <a:cs typeface="Times New Roman"/>
              </a:rPr>
              <a:t>τα </a:t>
            </a:r>
            <a:r>
              <a:rPr sz="1400" spc="-5" dirty="0">
                <a:latin typeface="Times New Roman"/>
                <a:cs typeface="Times New Roman"/>
              </a:rPr>
              <a:t>μονοπάτια αποκτούν καθαρή </a:t>
            </a:r>
            <a:r>
              <a:rPr sz="1400" dirty="0">
                <a:latin typeface="Times New Roman"/>
                <a:cs typeface="Times New Roman"/>
              </a:rPr>
              <a:t>και  </a:t>
            </a:r>
            <a:r>
              <a:rPr sz="1400" spc="-5" dirty="0">
                <a:latin typeface="Times New Roman"/>
                <a:cs typeface="Times New Roman"/>
              </a:rPr>
              <a:t>ενοποιημένη εικόνα, </a:t>
            </a:r>
            <a:r>
              <a:rPr sz="1400" dirty="0">
                <a:latin typeface="Times New Roman"/>
                <a:cs typeface="Times New Roman"/>
              </a:rPr>
              <a:t>που παραπέμπει </a:t>
            </a:r>
            <a:r>
              <a:rPr sz="1400" spc="-5" dirty="0">
                <a:latin typeface="Times New Roman"/>
                <a:cs typeface="Times New Roman"/>
              </a:rPr>
              <a:t>στην </a:t>
            </a:r>
            <a:r>
              <a:rPr sz="1400" dirty="0">
                <a:latin typeface="Times New Roman"/>
                <a:cs typeface="Times New Roman"/>
              </a:rPr>
              <a:t>προγενέστερη </a:t>
            </a:r>
            <a:r>
              <a:rPr sz="1400" spc="-5" dirty="0">
                <a:latin typeface="Times New Roman"/>
                <a:cs typeface="Times New Roman"/>
              </a:rPr>
              <a:t>φυσική  </a:t>
            </a:r>
            <a:r>
              <a:rPr sz="1400" dirty="0">
                <a:latin typeface="Times New Roman"/>
                <a:cs typeface="Times New Roman"/>
              </a:rPr>
              <a:t>τους κατάσταση, </a:t>
            </a:r>
            <a:r>
              <a:rPr sz="1400" spc="-5" dirty="0">
                <a:latin typeface="Times New Roman"/>
                <a:cs typeface="Times New Roman"/>
              </a:rPr>
              <a:t>χωρίς επικίνδυνα </a:t>
            </a:r>
            <a:r>
              <a:rPr sz="1400" dirty="0">
                <a:latin typeface="Times New Roman"/>
                <a:cs typeface="Times New Roman"/>
              </a:rPr>
              <a:t>ή </a:t>
            </a:r>
            <a:r>
              <a:rPr sz="1400" spc="-5" dirty="0">
                <a:latin typeface="Times New Roman"/>
                <a:cs typeface="Times New Roman"/>
              </a:rPr>
              <a:t>ολισθηρά </a:t>
            </a:r>
            <a:r>
              <a:rPr sz="1400" dirty="0">
                <a:latin typeface="Times New Roman"/>
                <a:cs typeface="Times New Roman"/>
              </a:rPr>
              <a:t>σημεία, φιλόξενα  </a:t>
            </a:r>
            <a:r>
              <a:rPr sz="1400" spc="-5" dirty="0">
                <a:latin typeface="Times New Roman"/>
                <a:cs typeface="Times New Roman"/>
              </a:rPr>
              <a:t>προς </a:t>
            </a:r>
            <a:r>
              <a:rPr sz="1400" dirty="0">
                <a:latin typeface="Times New Roman"/>
                <a:cs typeface="Times New Roman"/>
              </a:rPr>
              <a:t>όλους </a:t>
            </a:r>
            <a:r>
              <a:rPr sz="1400" spc="-5" dirty="0">
                <a:latin typeface="Times New Roman"/>
                <a:cs typeface="Times New Roman"/>
              </a:rPr>
              <a:t>τους </a:t>
            </a:r>
            <a:r>
              <a:rPr sz="1400" dirty="0">
                <a:latin typeface="Times New Roman"/>
                <a:cs typeface="Times New Roman"/>
              </a:rPr>
              <a:t>χρήστες </a:t>
            </a:r>
            <a:r>
              <a:rPr sz="1400" spc="-5" dirty="0">
                <a:latin typeface="Times New Roman"/>
                <a:cs typeface="Times New Roman"/>
              </a:rPr>
              <a:t>και αποτελεσματικά </a:t>
            </a:r>
            <a:r>
              <a:rPr sz="1400" dirty="0">
                <a:latin typeface="Times New Roman"/>
                <a:cs typeface="Times New Roman"/>
              </a:rPr>
              <a:t>για τη </a:t>
            </a:r>
            <a:r>
              <a:rPr sz="1400" spc="-5" dirty="0">
                <a:latin typeface="Times New Roman"/>
                <a:cs typeface="Times New Roman"/>
              </a:rPr>
              <a:t>διευκόλυνση  </a:t>
            </a:r>
            <a:r>
              <a:rPr sz="1400" dirty="0">
                <a:latin typeface="Times New Roman"/>
                <a:cs typeface="Times New Roman"/>
              </a:rPr>
              <a:t>της συντήρησης του υπάρχοντος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πρασίνου.</a:t>
            </a:r>
            <a:endParaRPr sz="1400">
              <a:latin typeface="Times New Roman"/>
              <a:cs typeface="Times New Roman"/>
            </a:endParaRPr>
          </a:p>
          <a:p>
            <a:pPr marL="12700" marR="48260">
              <a:lnSpc>
                <a:spcPts val="1610"/>
              </a:lnSpc>
              <a:spcBef>
                <a:spcPts val="40"/>
              </a:spcBef>
            </a:pPr>
            <a:r>
              <a:rPr sz="1400" spc="-5" dirty="0">
                <a:latin typeface="Times New Roman"/>
                <a:cs typeface="Times New Roman"/>
              </a:rPr>
              <a:t>Τα μικρά κράσπεδα, </a:t>
            </a:r>
            <a:r>
              <a:rPr sz="1400" dirty="0">
                <a:latin typeface="Times New Roman"/>
                <a:cs typeface="Times New Roman"/>
              </a:rPr>
              <a:t>που </a:t>
            </a:r>
            <a:r>
              <a:rPr sz="1400" spc="-5" dirty="0">
                <a:latin typeface="Times New Roman"/>
                <a:cs typeface="Times New Roman"/>
              </a:rPr>
              <a:t>προτείνονται </a:t>
            </a:r>
            <a:r>
              <a:rPr sz="1400" dirty="0">
                <a:latin typeface="Times New Roman"/>
                <a:cs typeface="Times New Roman"/>
              </a:rPr>
              <a:t>στα </a:t>
            </a:r>
            <a:r>
              <a:rPr sz="1400" spc="-5" dirty="0">
                <a:latin typeface="Times New Roman"/>
                <a:cs typeface="Times New Roman"/>
              </a:rPr>
              <a:t>όρια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μονοπατιών,  </a:t>
            </a:r>
            <a:r>
              <a:rPr sz="1400" dirty="0">
                <a:latin typeface="Times New Roman"/>
                <a:cs typeface="Times New Roman"/>
              </a:rPr>
              <a:t>τοποθετούνται </a:t>
            </a:r>
            <a:r>
              <a:rPr sz="1400" spc="-5" dirty="0">
                <a:latin typeface="Times New Roman"/>
                <a:cs typeface="Times New Roman"/>
              </a:rPr>
              <a:t>καθαρά </a:t>
            </a:r>
            <a:r>
              <a:rPr sz="1400" dirty="0">
                <a:latin typeface="Times New Roman"/>
                <a:cs typeface="Times New Roman"/>
              </a:rPr>
              <a:t>για </a:t>
            </a:r>
            <a:r>
              <a:rPr sz="1400" spc="-5" dirty="0">
                <a:latin typeface="Times New Roman"/>
                <a:cs typeface="Times New Roman"/>
              </a:rPr>
              <a:t>την οριοθέτηση </a:t>
            </a:r>
            <a:r>
              <a:rPr sz="1400" dirty="0">
                <a:latin typeface="Times New Roman"/>
                <a:cs typeface="Times New Roman"/>
              </a:rPr>
              <a:t>τόσο </a:t>
            </a:r>
            <a:r>
              <a:rPr sz="1400" spc="-5" dirty="0">
                <a:latin typeface="Times New Roman"/>
                <a:cs typeface="Times New Roman"/>
              </a:rPr>
              <a:t>του υλικού  επίστρωσης, </a:t>
            </a:r>
            <a:r>
              <a:rPr sz="1400" dirty="0">
                <a:latin typeface="Times New Roman"/>
                <a:cs typeface="Times New Roman"/>
              </a:rPr>
              <a:t>όσο </a:t>
            </a:r>
            <a:r>
              <a:rPr sz="1400" spc="-5" dirty="0">
                <a:latin typeface="Times New Roman"/>
                <a:cs typeface="Times New Roman"/>
              </a:rPr>
              <a:t>και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φυσικών κροκάλων, </a:t>
            </a:r>
            <a:r>
              <a:rPr sz="1400" dirty="0">
                <a:latin typeface="Times New Roman"/>
                <a:cs typeface="Times New Roman"/>
              </a:rPr>
              <a:t>οι </a:t>
            </a:r>
            <a:r>
              <a:rPr sz="1400" spc="-5" dirty="0">
                <a:latin typeface="Times New Roman"/>
                <a:cs typeface="Times New Roman"/>
              </a:rPr>
              <a:t>οποίες  </a:t>
            </a:r>
            <a:r>
              <a:rPr sz="1400" dirty="0">
                <a:latin typeface="Times New Roman"/>
                <a:cs typeface="Times New Roman"/>
              </a:rPr>
              <a:t>πληρώνουν τα </a:t>
            </a:r>
            <a:r>
              <a:rPr sz="1400" spc="-5" dirty="0">
                <a:latin typeface="Times New Roman"/>
                <a:cs typeface="Times New Roman"/>
              </a:rPr>
              <a:t>μικρά φρεάτια </a:t>
            </a:r>
            <a:r>
              <a:rPr sz="1400" dirty="0">
                <a:latin typeface="Times New Roman"/>
                <a:cs typeface="Times New Roman"/>
              </a:rPr>
              <a:t>που </a:t>
            </a:r>
            <a:r>
              <a:rPr sz="1400" spc="-5" dirty="0">
                <a:latin typeface="Times New Roman"/>
                <a:cs typeface="Times New Roman"/>
              </a:rPr>
              <a:t>κρίθηκαν απαραίτητα στην  </a:t>
            </a:r>
            <a:r>
              <a:rPr sz="1400" dirty="0">
                <a:latin typeface="Times New Roman"/>
                <a:cs typeface="Times New Roman"/>
              </a:rPr>
              <a:t>μελέτη </a:t>
            </a:r>
            <a:r>
              <a:rPr sz="1400" spc="-5" dirty="0">
                <a:latin typeface="Times New Roman"/>
                <a:cs typeface="Times New Roman"/>
              </a:rPr>
              <a:t>αποστράγγισης. </a:t>
            </a:r>
            <a:r>
              <a:rPr sz="1400" dirty="0">
                <a:latin typeface="Times New Roman"/>
                <a:cs typeface="Times New Roman"/>
              </a:rPr>
              <a:t>Με </a:t>
            </a:r>
            <a:r>
              <a:rPr sz="1400" spc="-5" dirty="0">
                <a:latin typeface="Times New Roman"/>
                <a:cs typeface="Times New Roman"/>
              </a:rPr>
              <a:t>την </a:t>
            </a:r>
            <a:r>
              <a:rPr sz="1400" dirty="0">
                <a:latin typeface="Times New Roman"/>
                <a:cs typeface="Times New Roman"/>
              </a:rPr>
              <a:t>υπερύψωση </a:t>
            </a:r>
            <a:r>
              <a:rPr sz="1400" spc="-5" dirty="0">
                <a:latin typeface="Times New Roman"/>
                <a:cs typeface="Times New Roman"/>
              </a:rPr>
              <a:t>της </a:t>
            </a:r>
            <a:r>
              <a:rPr sz="1400" dirty="0">
                <a:latin typeface="Times New Roman"/>
                <a:cs typeface="Times New Roman"/>
              </a:rPr>
              <a:t>στάθμης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των</a:t>
            </a:r>
            <a:endParaRPr sz="1400">
              <a:latin typeface="Times New Roman"/>
              <a:cs typeface="Times New Roman"/>
            </a:endParaRPr>
          </a:p>
          <a:p>
            <a:pPr marL="12700" marR="143510">
              <a:lnSpc>
                <a:spcPts val="1610"/>
              </a:lnSpc>
              <a:spcBef>
                <a:spcPts val="10"/>
              </a:spcBef>
            </a:pPr>
            <a:r>
              <a:rPr sz="1400" spc="-5" dirty="0">
                <a:latin typeface="Times New Roman"/>
                <a:cs typeface="Times New Roman"/>
              </a:rPr>
              <a:t>μονοπατιών </a:t>
            </a:r>
            <a:r>
              <a:rPr sz="1400" dirty="0">
                <a:latin typeface="Times New Roman"/>
                <a:cs typeface="Times New Roman"/>
              </a:rPr>
              <a:t>κατά 0,20μ, δηλαδή όσο ένα </a:t>
            </a:r>
            <a:r>
              <a:rPr sz="1400" spc="-5" dirty="0">
                <a:latin typeface="Times New Roman"/>
                <a:cs typeface="Times New Roman"/>
              </a:rPr>
              <a:t>σκαλοπάτι, </a:t>
            </a:r>
            <a:r>
              <a:rPr sz="1400" dirty="0">
                <a:latin typeface="Times New Roman"/>
                <a:cs typeface="Times New Roman"/>
              </a:rPr>
              <a:t>η </a:t>
            </a:r>
            <a:r>
              <a:rPr sz="1400" spc="-5" dirty="0">
                <a:latin typeface="Times New Roman"/>
                <a:cs typeface="Times New Roman"/>
              </a:rPr>
              <a:t>οποία  </a:t>
            </a:r>
            <a:r>
              <a:rPr sz="1400" dirty="0">
                <a:latin typeface="Times New Roman"/>
                <a:cs typeface="Times New Roman"/>
              </a:rPr>
              <a:t>γίνεται </a:t>
            </a:r>
            <a:r>
              <a:rPr sz="1400" spc="-5" dirty="0">
                <a:latin typeface="Times New Roman"/>
                <a:cs typeface="Times New Roman"/>
              </a:rPr>
              <a:t>για </a:t>
            </a:r>
            <a:r>
              <a:rPr sz="1400" dirty="0">
                <a:latin typeface="Times New Roman"/>
                <a:cs typeface="Times New Roman"/>
              </a:rPr>
              <a:t>την </a:t>
            </a:r>
            <a:r>
              <a:rPr sz="1400" spc="-5" dirty="0">
                <a:latin typeface="Times New Roman"/>
                <a:cs typeface="Times New Roman"/>
              </a:rPr>
              <a:t>προστασία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ριζών </a:t>
            </a:r>
            <a:r>
              <a:rPr sz="1400" dirty="0">
                <a:latin typeface="Times New Roman"/>
                <a:cs typeface="Times New Roman"/>
              </a:rPr>
              <a:t>που έχουν </a:t>
            </a:r>
            <a:r>
              <a:rPr sz="1400" spc="-5" dirty="0">
                <a:latin typeface="Times New Roman"/>
                <a:cs typeface="Times New Roman"/>
              </a:rPr>
              <a:t>επεκταθεί </a:t>
            </a:r>
            <a:r>
              <a:rPr sz="1400" dirty="0">
                <a:latin typeface="Times New Roman"/>
                <a:cs typeface="Times New Roman"/>
              </a:rPr>
              <a:t>εντός  των </a:t>
            </a:r>
            <a:r>
              <a:rPr sz="1400" spc="-5" dirty="0">
                <a:latin typeface="Times New Roman"/>
                <a:cs typeface="Times New Roman"/>
              </a:rPr>
              <a:t>ορίων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μονοπατιών, </a:t>
            </a:r>
            <a:r>
              <a:rPr sz="1400" dirty="0">
                <a:latin typeface="Times New Roman"/>
                <a:cs typeface="Times New Roman"/>
              </a:rPr>
              <a:t>ο μόνος </a:t>
            </a:r>
            <a:r>
              <a:rPr sz="1400" spc="-5" dirty="0">
                <a:latin typeface="Times New Roman"/>
                <a:cs typeface="Times New Roman"/>
              </a:rPr>
              <a:t>ασφαλής </a:t>
            </a:r>
            <a:r>
              <a:rPr sz="1400" dirty="0">
                <a:latin typeface="Times New Roman"/>
                <a:cs typeface="Times New Roman"/>
              </a:rPr>
              <a:t>τρόπος για να  </a:t>
            </a:r>
            <a:r>
              <a:rPr sz="1400" spc="-5" dirty="0">
                <a:latin typeface="Times New Roman"/>
                <a:cs typeface="Times New Roman"/>
              </a:rPr>
              <a:t>συγκρατηθούν </a:t>
            </a:r>
            <a:r>
              <a:rPr sz="1400" dirty="0">
                <a:latin typeface="Times New Roman"/>
                <a:cs typeface="Times New Roman"/>
              </a:rPr>
              <a:t>τα νέα υλικά </a:t>
            </a:r>
            <a:r>
              <a:rPr sz="1400" spc="-5" dirty="0">
                <a:latin typeface="Times New Roman"/>
                <a:cs typeface="Times New Roman"/>
              </a:rPr>
              <a:t>είναι </a:t>
            </a:r>
            <a:r>
              <a:rPr sz="1400" dirty="0">
                <a:latin typeface="Times New Roman"/>
                <a:cs typeface="Times New Roman"/>
              </a:rPr>
              <a:t>μέσω κρασπέδων από  οπλισμένο </a:t>
            </a:r>
            <a:r>
              <a:rPr sz="1400" spc="-5" dirty="0">
                <a:latin typeface="Times New Roman"/>
                <a:cs typeface="Times New Roman"/>
              </a:rPr>
              <a:t>σκυρόδεμα. Τα </a:t>
            </a:r>
            <a:r>
              <a:rPr sz="1400" dirty="0">
                <a:latin typeface="Times New Roman"/>
                <a:cs typeface="Times New Roman"/>
              </a:rPr>
              <a:t>συγκεκριμένα τοιχία μπορούν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τα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5987" y="478535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33272" y="478535"/>
            <a:ext cx="1157605" cy="0"/>
          </a:xfrm>
          <a:custGeom>
            <a:avLst/>
            <a:gdLst/>
            <a:ahLst/>
            <a:cxnLst/>
            <a:rect l="l" t="t" r="r" b="b"/>
            <a:pathLst>
              <a:path w="1157605">
                <a:moveTo>
                  <a:pt x="0" y="0"/>
                </a:moveTo>
                <a:lnTo>
                  <a:pt x="115702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96338" y="478535"/>
            <a:ext cx="1097280" cy="0"/>
          </a:xfrm>
          <a:custGeom>
            <a:avLst/>
            <a:gdLst/>
            <a:ahLst/>
            <a:cxnLst/>
            <a:rect l="l" t="t" r="r" b="b"/>
            <a:pathLst>
              <a:path w="1097279">
                <a:moveTo>
                  <a:pt x="0" y="0"/>
                </a:moveTo>
                <a:lnTo>
                  <a:pt x="109728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99714" y="478535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56910" y="478535"/>
            <a:ext cx="2446655" cy="0"/>
          </a:xfrm>
          <a:custGeom>
            <a:avLst/>
            <a:gdLst/>
            <a:ahLst/>
            <a:cxnLst/>
            <a:rect l="l" t="t" r="r" b="b"/>
            <a:pathLst>
              <a:path w="2446654">
                <a:moveTo>
                  <a:pt x="0" y="0"/>
                </a:moveTo>
                <a:lnTo>
                  <a:pt x="2446273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9281" y="478535"/>
            <a:ext cx="1862455" cy="0"/>
          </a:xfrm>
          <a:custGeom>
            <a:avLst/>
            <a:gdLst/>
            <a:ahLst/>
            <a:cxnLst/>
            <a:rect l="l" t="t" r="r" b="b"/>
            <a:pathLst>
              <a:path w="1862454">
                <a:moveTo>
                  <a:pt x="0" y="0"/>
                </a:moveTo>
                <a:lnTo>
                  <a:pt x="1862327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577705" y="478535"/>
            <a:ext cx="4862195" cy="0"/>
          </a:xfrm>
          <a:custGeom>
            <a:avLst/>
            <a:gdLst/>
            <a:ahLst/>
            <a:cxnLst/>
            <a:rect l="l" t="t" r="r" b="b"/>
            <a:pathLst>
              <a:path w="4862194">
                <a:moveTo>
                  <a:pt x="0" y="0"/>
                </a:moveTo>
                <a:lnTo>
                  <a:pt x="4862195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2940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989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989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5987" y="10299192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30224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7175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33272" y="10299192"/>
            <a:ext cx="1157605" cy="0"/>
          </a:xfrm>
          <a:custGeom>
            <a:avLst/>
            <a:gdLst/>
            <a:ahLst/>
            <a:cxnLst/>
            <a:rect l="l" t="t" r="r" b="b"/>
            <a:pathLst>
              <a:path w="1157605">
                <a:moveTo>
                  <a:pt x="0" y="0"/>
                </a:moveTo>
                <a:lnTo>
                  <a:pt x="115702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93289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90242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96338" y="10299192"/>
            <a:ext cx="1097280" cy="0"/>
          </a:xfrm>
          <a:custGeom>
            <a:avLst/>
            <a:gdLst/>
            <a:ahLst/>
            <a:cxnLst/>
            <a:rect l="l" t="t" r="r" b="b"/>
            <a:pathLst>
              <a:path w="1097279">
                <a:moveTo>
                  <a:pt x="0" y="0"/>
                </a:moveTo>
                <a:lnTo>
                  <a:pt x="109728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96666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93617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99714" y="10299192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53863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50815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256910" y="10299192"/>
            <a:ext cx="2446655" cy="0"/>
          </a:xfrm>
          <a:custGeom>
            <a:avLst/>
            <a:gdLst/>
            <a:ahLst/>
            <a:cxnLst/>
            <a:rect l="l" t="t" r="r" b="b"/>
            <a:pathLst>
              <a:path w="2446654">
                <a:moveTo>
                  <a:pt x="0" y="0"/>
                </a:moveTo>
                <a:lnTo>
                  <a:pt x="2446273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706232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03184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709281" y="10299192"/>
            <a:ext cx="1862455" cy="0"/>
          </a:xfrm>
          <a:custGeom>
            <a:avLst/>
            <a:gdLst/>
            <a:ahLst/>
            <a:cxnLst/>
            <a:rect l="l" t="t" r="r" b="b"/>
            <a:pathLst>
              <a:path w="1862454">
                <a:moveTo>
                  <a:pt x="0" y="0"/>
                </a:moveTo>
                <a:lnTo>
                  <a:pt x="1862327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574656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571608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577705" y="10299192"/>
            <a:ext cx="4862195" cy="0"/>
          </a:xfrm>
          <a:custGeom>
            <a:avLst/>
            <a:gdLst/>
            <a:ahLst/>
            <a:cxnLst/>
            <a:rect l="l" t="t" r="r" b="b"/>
            <a:pathLst>
              <a:path w="4862194">
                <a:moveTo>
                  <a:pt x="0" y="0"/>
                </a:moveTo>
                <a:lnTo>
                  <a:pt x="48621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4442947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4439900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439900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04154" y="6622668"/>
            <a:ext cx="2350770" cy="204470"/>
          </a:xfrm>
          <a:custGeom>
            <a:avLst/>
            <a:gdLst/>
            <a:ahLst/>
            <a:cxnLst/>
            <a:rect l="l" t="t" r="r" b="b"/>
            <a:pathLst>
              <a:path w="2350770" h="204470">
                <a:moveTo>
                  <a:pt x="0" y="204216"/>
                </a:moveTo>
                <a:lnTo>
                  <a:pt x="2350262" y="204216"/>
                </a:lnTo>
                <a:lnTo>
                  <a:pt x="235026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55001" y="6622668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6"/>
                </a:moveTo>
                <a:lnTo>
                  <a:pt x="1769364" y="204216"/>
                </a:lnTo>
                <a:lnTo>
                  <a:pt x="1769364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624948" y="6622668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55001" y="7446009"/>
            <a:ext cx="1769745" cy="205740"/>
          </a:xfrm>
          <a:custGeom>
            <a:avLst/>
            <a:gdLst/>
            <a:ahLst/>
            <a:cxnLst/>
            <a:rect l="l" t="t" r="r" b="b"/>
            <a:pathLst>
              <a:path w="1769745" h="205740">
                <a:moveTo>
                  <a:pt x="0" y="205740"/>
                </a:moveTo>
                <a:lnTo>
                  <a:pt x="1769364" y="205740"/>
                </a:lnTo>
                <a:lnTo>
                  <a:pt x="1769364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624948" y="7446009"/>
            <a:ext cx="4768215" cy="205740"/>
          </a:xfrm>
          <a:custGeom>
            <a:avLst/>
            <a:gdLst/>
            <a:ahLst/>
            <a:cxnLst/>
            <a:rect l="l" t="t" r="r" b="b"/>
            <a:pathLst>
              <a:path w="4768215" h="205740">
                <a:moveTo>
                  <a:pt x="0" y="205740"/>
                </a:moveTo>
                <a:lnTo>
                  <a:pt x="4767707" y="205740"/>
                </a:lnTo>
                <a:lnTo>
                  <a:pt x="4767707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55001" y="8474709"/>
            <a:ext cx="1769745" cy="205740"/>
          </a:xfrm>
          <a:custGeom>
            <a:avLst/>
            <a:gdLst/>
            <a:ahLst/>
            <a:cxnLst/>
            <a:rect l="l" t="t" r="r" b="b"/>
            <a:pathLst>
              <a:path w="1769745" h="205740">
                <a:moveTo>
                  <a:pt x="0" y="205740"/>
                </a:moveTo>
                <a:lnTo>
                  <a:pt x="1769364" y="205740"/>
                </a:lnTo>
                <a:lnTo>
                  <a:pt x="1769364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624948" y="8474709"/>
            <a:ext cx="4768215" cy="205740"/>
          </a:xfrm>
          <a:custGeom>
            <a:avLst/>
            <a:gdLst/>
            <a:ahLst/>
            <a:cxnLst/>
            <a:rect l="l" t="t" r="r" b="b"/>
            <a:pathLst>
              <a:path w="4768215" h="205740">
                <a:moveTo>
                  <a:pt x="0" y="205740"/>
                </a:moveTo>
                <a:lnTo>
                  <a:pt x="4767707" y="205740"/>
                </a:lnTo>
                <a:lnTo>
                  <a:pt x="4767707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659891" y="475487"/>
          <a:ext cx="13780004" cy="96408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57911"/>
                <a:gridCol w="1874075"/>
                <a:gridCol w="2477579"/>
                <a:gridCol w="1868423"/>
                <a:gridCol w="4868291"/>
              </a:tblGrid>
              <a:tr h="6139561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διακοπούν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σημειακά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συναντήσουν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ριζικό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826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σύστημα, ενώ 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εκσκαφές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εγκατάστασή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ελάχιστες έως μηδαμινές. Τέλος,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νερό 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απορρέει  επιφανειακά,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κατευθύνεται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υφιστάμενο πράσινο,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συμβάλλοντας έτσι στη φυσική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άρδευση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υπάρχοντος φυτικού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υλικού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την επιβίωσή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890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χυτό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υδατοπερατό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σκυρόδεμα,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προτείνεται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σε συγκεκριμένα  και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περιορισμένα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σημεία της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διαμόρφωσης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έκταση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μελετήθηκε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κατάλληλα έτσι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ώστε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πρόσβαση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οχήματα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εκτάκτου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ανάγκης, επιλύοντας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πρόβλημα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πυρόσβεσης. Το ανωτέρω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υλικό έχει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ίδιες ιδιότητες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χωμάτινο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δάπεδο (απορροφά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επιφανειακά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ύδατα,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7780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διαστρώνεται πάνω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διαβαθμισμένο χαλίκι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όχι πλάκα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από  σκυρόδεμα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και δεν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οπλισμένο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) ενώ συγχρόνως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παρουσιάζει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μεγαλύτερη αντοχή σε βάρος, έτσι ώστε να μην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καταστρέφεται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χρήζει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συντήρησης κάθε φορά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 όχημα βαρέως τύπου (πυροσβετικό,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ασθενοφόρο) χρειαστεί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εισέλθει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Πάρκο. 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είναι πορώδες και ανοιχτού  χρώματος έτσι ώστε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απαραίτητη  ανακλαστικότητα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 ηλιακή ακτινοβολία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ο υψηλός  συντελεστής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εκπομπής υπέρυθρης ακτινοβολίας.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Τέλος,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στιγμή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τοποθετείται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μαλακό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υπόστρωμα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επιτυγχάνεται η  χαμηλή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επιφανειακή θερμοκρασία,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οι φυτεύσεις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δεντροστοιχιών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μεγαλύτερό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μήκος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σκίασή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συμβάλλει στη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θερμική άνεση των  χρηστών.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9748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Όλα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υλικά επίστρωσης θεωρούνται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μαλακά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δεν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δημιουργούν σκληρές επιφάνειες από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άσφαλτο,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τσιμέντο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 πλακόστρωση,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σύμφωνα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ΦΕΚ 1528/21-06-2013, άρθρο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3,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6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§1Ε.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8787">
                <a:tc rowSpan="2"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18287">
                      <a:solidFill>
                        <a:srgbClr val="BEBEBE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ts val="159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8287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ts val="159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solidFill>
                      <a:srgbClr val="BEBEBE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3500">
                        <a:lnSpc>
                          <a:spcPts val="154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6.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217804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Αποκατάσταση  επιφανειακού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δικτύου  άρδευσης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09220">
                        <a:lnSpc>
                          <a:spcPts val="156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50"/>
                        </a:lnSpc>
                      </a:pP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Είναι αντιεπιστημονική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αντιοικολογική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 λύση.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1607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3500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Διατήρηση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στοιχείου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39052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χώματος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ελεύθερης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ts val="155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Διατηρείται.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28699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7.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70180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Ανακατασκευή της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παιδικής χαράς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 χρήση υλικών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φιλικών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το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περιβάλλον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(23)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5410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 στοιχεία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αστικού εξοπλισμού είναι από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υλικά φιλικά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περιβάλλον,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6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όπως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πέτρα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ξύλο.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43126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5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8.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90170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Συντήρηση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 εξωτερικής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λιθόκτιστης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περίφραξης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(20)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0170">
                        <a:lnSpc>
                          <a:spcPct val="957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περίφραξη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αποτελεί αναπόσπαστο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κομμάτι της ιστορίας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της ταυτότητας του πάρκου.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από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στοιχεία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διατηρήθηκαν αυτούσια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εποχή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κατασκευάσθηκε.  Εξυπηρετεί τόσο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αισθητικό όσο και λειτουργικό ρόλο,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καθώς στα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περισσότερα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σημεία συγκρατεί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εδάφη λόγω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μεγάλης  υψομετρικής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διαφοράς,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ταυτόχρονα βοηθά τη φύλαξη του  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5001" y="4577206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5"/>
                </a:moveTo>
                <a:lnTo>
                  <a:pt x="1769364" y="204215"/>
                </a:lnTo>
                <a:lnTo>
                  <a:pt x="1769364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24948" y="4577206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5"/>
                </a:moveTo>
                <a:lnTo>
                  <a:pt x="4767707" y="204215"/>
                </a:lnTo>
                <a:lnTo>
                  <a:pt x="476770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97317" y="8060181"/>
            <a:ext cx="1527175" cy="204470"/>
          </a:xfrm>
          <a:custGeom>
            <a:avLst/>
            <a:gdLst/>
            <a:ahLst/>
            <a:cxnLst/>
            <a:rect l="l" t="t" r="r" b="b"/>
            <a:pathLst>
              <a:path w="1527175" h="204470">
                <a:moveTo>
                  <a:pt x="0" y="204215"/>
                </a:moveTo>
                <a:lnTo>
                  <a:pt x="1527048" y="204215"/>
                </a:lnTo>
                <a:lnTo>
                  <a:pt x="1527048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55001" y="8060181"/>
            <a:ext cx="18415" cy="204470"/>
          </a:xfrm>
          <a:custGeom>
            <a:avLst/>
            <a:gdLst/>
            <a:ahLst/>
            <a:cxnLst/>
            <a:rect l="l" t="t" r="r" b="b"/>
            <a:pathLst>
              <a:path w="18415" h="204470">
                <a:moveTo>
                  <a:pt x="0" y="204215"/>
                </a:moveTo>
                <a:lnTo>
                  <a:pt x="18288" y="204215"/>
                </a:lnTo>
                <a:lnTo>
                  <a:pt x="18288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73289" y="8060181"/>
            <a:ext cx="224154" cy="204470"/>
          </a:xfrm>
          <a:custGeom>
            <a:avLst/>
            <a:gdLst/>
            <a:ahLst/>
            <a:cxnLst/>
            <a:rect l="l" t="t" r="r" b="b"/>
            <a:pathLst>
              <a:path w="224154" h="204470">
                <a:moveTo>
                  <a:pt x="0" y="204215"/>
                </a:moveTo>
                <a:lnTo>
                  <a:pt x="224027" y="204215"/>
                </a:lnTo>
                <a:lnTo>
                  <a:pt x="22402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624948" y="8060181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5"/>
                </a:moveTo>
                <a:lnTo>
                  <a:pt x="4767707" y="204215"/>
                </a:lnTo>
                <a:lnTo>
                  <a:pt x="476770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59891" y="475487"/>
          <a:ext cx="13780005" cy="96301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409562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Όσον 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περίφραξη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οδού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Καζαντζάκη,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αυτή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8796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εξυπηρετεί στη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συγκράτηση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όγκου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χωμάτων αλλά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ριζικών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συστημάτων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δέντρων,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καταστραφούν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 ταπείνωσής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8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Δεν αποτελεί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στοιχείο απομόνωσης, καθώς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κάθε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πλευρά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525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υπάρχουν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διαμορφωμένες είσοδοι,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σημεία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συνδιαλέγονται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αστικό ιστό.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περιοχή περιμετρικά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 παρουσιάζει χρήσεις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κατοικίας με ελάχιστους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ελεύθερους  δημόσιους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χώρους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άναρχη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ρυμοτομία.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γειτονικά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οικόπεδα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πλειονότητά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περιφραγμένα,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αποτέλεσμα</a:t>
                      </a:r>
                      <a:r>
                        <a:rPr sz="14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«συνομιλία» με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απουσιάζει. 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υψηλή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δασική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02284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βλάστηση,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αποτελεί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μόνη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στοιχείο οριοθέτησης 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ισχυρό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οπτικό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όριο.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Ο ρόλος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διαδραματίζει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διαχρονικά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Παπαστράτειο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0891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πόλη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Αγρινίου, αντιστοιχεί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αυτόν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Εθνικού  Κήπου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Αθήνας.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σχεδιαστικές αρχές της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εποχής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κατασκευάστηκε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κάθε πάρκο,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περίφραξη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αποτελούσε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αδιαμφισβήτητο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κομμάτι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καθώς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αντικατοπτρίζει 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αισθητική,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αξίες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τη λειτουργικότητα 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ενώνουν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παρόν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το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παρελθόν.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82975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306070">
                        <a:lnSpc>
                          <a:spcPct val="960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Ανασύσταση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υπάρχοντος δικτύου  ηλεκτροφωτισμού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&amp;  χρήση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Α.Π.Ε.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(8)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&amp; Δημοτική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11150">
                        <a:lnSpc>
                          <a:spcPts val="1610"/>
                        </a:lnSpc>
                        <a:spcBef>
                          <a:spcPts val="6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πρόταση της εγκατάστασης των τύπων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αποστάσεων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φωτιστικών σωμάτων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έγινε σε συνεργασία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ειδικό.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2639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Όσον 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φωτισμό στο δασικό τμήμα,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προτεινόμενα  φωτιστικά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σώματα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άκρως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κατάλληλα, με συγκεκριμένη  ένταση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κατεύθυνση φωτισμού, 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μη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δημιουργήσουν προβλήματα στην παρακείμενη</a:t>
                      </a:r>
                      <a:r>
                        <a:rPr sz="14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βλάστηση.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Παρόλα αυτά,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εγκατάσταση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φωτιστικών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σωμάτων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αλλά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7945">
                        <a:lnSpc>
                          <a:spcPts val="1620"/>
                        </a:lnSpc>
                        <a:spcBef>
                          <a:spcPts val="6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και των δικτύων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τους, απαιτείται ηλεκτρομηχανολογική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μελέτη, 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 αποτελεί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συμβατική υποχρέωση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προτεινόμενα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σώματα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κατάλληλα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4234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σχεδιασμένα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τοποθέτηση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εξωτερικούς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χώρους,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λαμβάνοντας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υπόψιν παραμέτρους όπως η δυσκολία  καταστροφής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10"/>
                        </a:lnSpc>
                      </a:pP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------------------------------------------------------------------------------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25755">
                        <a:lnSpc>
                          <a:spcPts val="1620"/>
                        </a:lnSpc>
                        <a:spcBef>
                          <a:spcPts val="65"/>
                        </a:spcBef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Για την Ανασύσταση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υπάρχοντος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δικτύου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ηλεκτροφωτισμού  Ανεδαφική και αντιεπιστημονική</a:t>
                      </a:r>
                      <a:r>
                        <a:rPr sz="1400" b="1" i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προσέγγιση.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51558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10.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76835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χαλίκι που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μπει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στα σημεία που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προβλέπονται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κτιστά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καθιστικά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αντικατασταθεί με  εγκατάσταση  φυτευμένης ταράτσας  εντατικού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τύπου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(4)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29539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φυτεμένου δώματος απαιτεί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συγκεκριμένα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χαρακτηριστικά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οροφής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εγκατασταθεί,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καθώς  αναλόγως 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τύπο του, φέρει και διαφορετικό φορτίο ανά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τ.μ.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κόστος εγκατάστασης ενός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φυτεμένου δώματος είναι  ιδιαίτερα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υψηλό, και στη συγκεκριμένη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θεωρείται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 ένας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χειρισμός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κατάλληλος, καθώς 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επιφάνειες  πρασίνου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είναι ήδη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αρκετές.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πέργκολες,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περιμετρικές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φυτεύσεις υψηλών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θάμνων αλλά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την εγκατάσταση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φυτοδοχείων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επάνω στη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δεξαμενή,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5001" y="5395848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5"/>
                </a:moveTo>
                <a:lnTo>
                  <a:pt x="1769364" y="204215"/>
                </a:lnTo>
                <a:lnTo>
                  <a:pt x="1769364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24948" y="5395848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5"/>
                </a:moveTo>
                <a:lnTo>
                  <a:pt x="4767707" y="204215"/>
                </a:lnTo>
                <a:lnTo>
                  <a:pt x="476770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001" y="7446009"/>
            <a:ext cx="1769745" cy="205740"/>
          </a:xfrm>
          <a:custGeom>
            <a:avLst/>
            <a:gdLst/>
            <a:ahLst/>
            <a:cxnLst/>
            <a:rect l="l" t="t" r="r" b="b"/>
            <a:pathLst>
              <a:path w="1769745" h="205740">
                <a:moveTo>
                  <a:pt x="0" y="205740"/>
                </a:moveTo>
                <a:lnTo>
                  <a:pt x="1769364" y="205740"/>
                </a:lnTo>
                <a:lnTo>
                  <a:pt x="1769364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24948" y="7446009"/>
            <a:ext cx="4768215" cy="205740"/>
          </a:xfrm>
          <a:custGeom>
            <a:avLst/>
            <a:gdLst/>
            <a:ahLst/>
            <a:cxnLst/>
            <a:rect l="l" t="t" r="r" b="b"/>
            <a:pathLst>
              <a:path w="4768215" h="205740">
                <a:moveTo>
                  <a:pt x="0" y="205740"/>
                </a:moveTo>
                <a:lnTo>
                  <a:pt x="4767707" y="205740"/>
                </a:lnTo>
                <a:lnTo>
                  <a:pt x="4767707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59891" y="475487"/>
          <a:ext cx="13780005" cy="96301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4914264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επαρκής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σκίασή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προς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αποφυγή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1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υπερθέρμανσης του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υλικού.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3081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Ακόμη, το χαλίκι ως υλικό,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λόγω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κενών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δημιουργούνται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πληρώνονται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αέρα,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λειτουργεί ως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θερμομονωτικό.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ΠΡΟΔΙΑΓΡΑΦΕΣ του  Προγράμματος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Πράσινα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9878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Δώματα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Δημόσια Κτίρια,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σκοπός της εγκατάστασης των  φυτεμένων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δωμάτων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χρήση τους ως παθητική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τεχνική  εξοικονόμησης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ενέργειας.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Ως Εντατικός τύπος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ορίζεται: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74955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Η δημιουργία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ενός κήπου,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σύστημα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υποδομής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και υπόστρωμα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ανάπτυξης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ύψους 15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έως 150 εκ.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και κορεσμένο φορτίο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τουλάχιστον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250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kg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/m2.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 πράσινη στέγη- φυτεμένο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δώμα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εντατικού τύπου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απαιτεί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τακτική συντήρηση (άρδευση, λίπανση,  κλπ.)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και περιλαμβάνει ποικιλία φυτών, μικρών δένδρων και  θάμνων.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εντατικός τύπος φυτεμένου δώματος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μπορεί να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υποστηρίξει κατασκευές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όπως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μονοπάτια, στοιχεία νερού,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συστήματα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σκίασης</a:t>
                      </a:r>
                      <a:r>
                        <a:rPr sz="1400" i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κοκ.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18440">
                        <a:lnSpc>
                          <a:spcPts val="1620"/>
                        </a:lnSpc>
                        <a:spcBef>
                          <a:spcPts val="30"/>
                        </a:spcBef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Απαραίτητη προϋπόθεση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για την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εγκατάσταση εντατικού τύπου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σε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υφιστάμενα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κτήρια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 εκπόνηση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στατικής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 μελέτης.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προφανές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λοιπόν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πως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τέτοιου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είδους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επέμβαση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49022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κρίνεται απαραίτητη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υποστηριχθεί από την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υφιστάμενη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κατασκευή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δεξαμενής.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Εξάλλου, σε ημέρες με καύσωνα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μπορεί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γίνει κατάβρεγμα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ώστε να μην προκαλεί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δυσφορία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στους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επισκέπτες.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50160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317500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προτεινόμενη  κλίμακα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πρόσβασης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χώρο θέας της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δεξαμενής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πρέπει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μεταφερθεί στο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αντιδιαμετρικό της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σημείο, στην άλλη  πλευρά του  παραλληλεπιπέδου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50"/>
                        </a:lnSpc>
                      </a:pP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Δεν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επαρκεί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b="1" i="1" spc="-5" dirty="0">
                          <a:latin typeface="Times New Roman"/>
                          <a:cs typeface="Times New Roman"/>
                        </a:rPr>
                        <a:t>χώρος</a:t>
                      </a:r>
                      <a:r>
                        <a:rPr sz="1400" b="1" i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i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65730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2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12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88595">
                        <a:lnSpc>
                          <a:spcPct val="9580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Δημιουργία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τεχνητού  ρυακιού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φυσικής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ροής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βασικό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υλικό την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πέτρα στην θέση των  προτεινόμενων  συντριβανιών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λίμνης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(3)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94005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ύπαρξη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ελεύθερων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επιφανειών νερού είναι απαραίτητες για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τέτοιου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είδους αναπλάσεις,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Παθητικές Μέθοδοι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Δροσισμού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αρχικά, αλλά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πανίδα του 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(πουλιά, μικρά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θηλαστικά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κτλ).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ΟΔΗΓΟ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ΜΕΛΕΤΩΝ του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Προγράμματος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6670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Βιοκλιματικών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Αναβαθμίσεων Δημόσιων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Ανοικτών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Χώρων: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νερό αποτελεί στοιχείο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οποίο μπορεί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 επηρεάσει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το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μικροκλίμα και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βελτιώσει τις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συνθήκες θερμικής άνεσης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που  επικρατούν στους υπαίθριους αστικούς χώρους κατά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τις θερμές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περιόδους.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μέγεθος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της επίδρασης του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νερού στο μικροκλίμα  καθορίζεται από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την ταχύτητα του ανέμου στην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περιοχή καθώς  και  από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τις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διαστάσεις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της  υδάτινης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επιφάνειας.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5001" y="5978016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5"/>
                </a:moveTo>
                <a:lnTo>
                  <a:pt x="1769364" y="204215"/>
                </a:lnTo>
                <a:lnTo>
                  <a:pt x="1769364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24948" y="5978016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5"/>
                </a:moveTo>
                <a:lnTo>
                  <a:pt x="4767707" y="204215"/>
                </a:lnTo>
                <a:lnTo>
                  <a:pt x="476770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59891" y="475487"/>
          <a:ext cx="13780005" cy="9796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5496432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μηχανισμός μέσω του οποίου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νερό συμβάλει στη μείωση</a:t>
                      </a:r>
                      <a:r>
                        <a:rPr sz="1400" i="1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της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6954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θερμοκρασίας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αέρα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είναι 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εξάτμιση,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 μετατροπή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δηλαδή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του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υγρού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αέριο μέσω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απαγωγής θερμότητας από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τον  περιβάλλοντα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αέρα. Ταυτόχρονα,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νερό παρουσιάζει μικρότερη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επιφανειακή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θερμοκρασία από άλλα υλικά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εδαφοκάλυψης,  καθώς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διαθέτει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μεγαλύτερη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θερμοχωρητικότητα και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ανακλαστικότητα.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810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Ενδεικτικά, κάποια από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στοιχεία νερού που μπορούν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ενταχθούν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μια αστική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επέμβαση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συμβάλουν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στη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βελτίωση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μικροκλίματος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μιας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περιοχής,</a:t>
                      </a:r>
                      <a:r>
                        <a:rPr sz="1400" i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είναι: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22605" marR="57785" indent="-228600" algn="just">
                        <a:lnSpc>
                          <a:spcPct val="97000"/>
                        </a:lnSpc>
                        <a:spcBef>
                          <a:spcPts val="20"/>
                        </a:spcBef>
                        <a:buSzPct val="96551"/>
                        <a:buFont typeface="Symbol"/>
                        <a:buChar char=""/>
                        <a:tabLst>
                          <a:tab pos="523240" algn="l"/>
                        </a:tabLst>
                      </a:pPr>
                      <a:r>
                        <a:rPr sz="1450" i="1" spc="-25" dirty="0">
                          <a:latin typeface="Century"/>
                          <a:cs typeface="Century"/>
                        </a:rPr>
                        <a:t>Οριζόντιες επιφάνειες νερού-τεχνητές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λίμνες,  Συντριβάνια, κατακόρυφες επιφάνειες νερού και 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πίδακες.</a:t>
                      </a:r>
                      <a:endParaRPr sz="1450">
                        <a:latin typeface="Century"/>
                        <a:cs typeface="Century"/>
                      </a:endParaRPr>
                    </a:p>
                    <a:p>
                      <a:pPr marL="522605" marR="57785" indent="-228600" algn="just">
                        <a:lnSpc>
                          <a:spcPct val="96800"/>
                        </a:lnSpc>
                        <a:spcBef>
                          <a:spcPts val="620"/>
                        </a:spcBef>
                        <a:buSzPct val="96551"/>
                        <a:buFont typeface="Symbol"/>
                        <a:buChar char=""/>
                        <a:tabLst>
                          <a:tab pos="523240" algn="l"/>
                        </a:tabLst>
                      </a:pPr>
                      <a:r>
                        <a:rPr sz="1450" i="1" spc="-30" dirty="0">
                          <a:latin typeface="Century"/>
                          <a:cs typeface="Century"/>
                        </a:rPr>
                        <a:t>Οποιαδήποτε τεχνητή κατασκευή υποδοχής του  υδάτινου στοιχείου προϋποθέτει τη δημιουργία  υπόγειων δεξαμενών συλλογής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και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επανάχρησης του  νερού, </a:t>
                      </a:r>
                      <a:r>
                        <a:rPr sz="1450" i="1" spc="-20" dirty="0">
                          <a:latin typeface="Century"/>
                          <a:cs typeface="Century"/>
                        </a:rPr>
                        <a:t>οι</a:t>
                      </a:r>
                      <a:r>
                        <a:rPr sz="1450" i="1" spc="360" dirty="0">
                          <a:latin typeface="Century"/>
                          <a:cs typeface="Century"/>
                        </a:rPr>
                        <a:t>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οποίες προκειμένου να παρουσιάζουν  </a:t>
                      </a:r>
                      <a:r>
                        <a:rPr sz="1450" i="1" spc="-35" dirty="0">
                          <a:latin typeface="Century"/>
                          <a:cs typeface="Century"/>
                        </a:rPr>
                        <a:t>υψηλή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αντοχή κατασκευάζονται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αναγκαστικά από  σκυρόδεμα. </a:t>
                      </a:r>
                      <a:r>
                        <a:rPr sz="1450" i="1" spc="-35" dirty="0">
                          <a:latin typeface="Century"/>
                          <a:cs typeface="Century"/>
                        </a:rPr>
                        <a:t>Ακόμα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και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η δημιουργία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ενός   </a:t>
                      </a:r>
                      <a:r>
                        <a:rPr sz="1450" i="1" spc="35" dirty="0">
                          <a:latin typeface="Century"/>
                          <a:cs typeface="Century"/>
                        </a:rPr>
                        <a:t>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καναλιού</a:t>
                      </a:r>
                      <a:endParaRPr sz="1450">
                        <a:latin typeface="Century"/>
                        <a:cs typeface="Century"/>
                      </a:endParaRPr>
                    </a:p>
                    <a:p>
                      <a:pPr marL="522605" marR="58419">
                        <a:lnSpc>
                          <a:spcPts val="1680"/>
                        </a:lnSpc>
                        <a:spcBef>
                          <a:spcPts val="45"/>
                        </a:spcBef>
                        <a:tabLst>
                          <a:tab pos="1649730" algn="l"/>
                          <a:tab pos="2757170" algn="l"/>
                          <a:tab pos="3590290" algn="l"/>
                          <a:tab pos="4511040" algn="l"/>
                        </a:tabLst>
                      </a:pPr>
                      <a:r>
                        <a:rPr sz="1450" i="1" dirty="0">
                          <a:latin typeface="Century"/>
                          <a:cs typeface="Century"/>
                        </a:rPr>
                        <a:t>«φυσικ</a:t>
                      </a:r>
                      <a:r>
                        <a:rPr sz="1450" i="1" spc="-10" dirty="0">
                          <a:latin typeface="Century"/>
                          <a:cs typeface="Century"/>
                        </a:rPr>
                        <a:t>ή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ς	</a:t>
                      </a:r>
                      <a:r>
                        <a:rPr sz="1450" i="1" spc="-10" dirty="0">
                          <a:latin typeface="Century"/>
                          <a:cs typeface="Century"/>
                        </a:rPr>
                        <a:t>υ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δ</a:t>
                      </a:r>
                      <a:r>
                        <a:rPr sz="1450" i="1" spc="-15" dirty="0">
                          <a:latin typeface="Century"/>
                          <a:cs typeface="Century"/>
                        </a:rPr>
                        <a:t>ά</a:t>
                      </a:r>
                      <a:r>
                        <a:rPr sz="1450" i="1" spc="-10" dirty="0">
                          <a:latin typeface="Century"/>
                          <a:cs typeface="Century"/>
                        </a:rPr>
                        <a:t>τ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ινης	ρ</a:t>
                      </a:r>
                      <a:r>
                        <a:rPr sz="1450" i="1" spc="5" dirty="0">
                          <a:latin typeface="Century"/>
                          <a:cs typeface="Century"/>
                        </a:rPr>
                        <a:t>ο</a:t>
                      </a:r>
                      <a:r>
                        <a:rPr sz="1450" i="1" spc="-10" dirty="0">
                          <a:latin typeface="Century"/>
                          <a:cs typeface="Century"/>
                        </a:rPr>
                        <a:t>ή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ς»	</a:t>
                      </a:r>
                      <a:r>
                        <a:rPr sz="1450" i="1" spc="-5" dirty="0">
                          <a:latin typeface="Century"/>
                          <a:cs typeface="Century"/>
                        </a:rPr>
                        <a:t>χ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ρή</a:t>
                      </a:r>
                      <a:r>
                        <a:rPr sz="1450" i="1" spc="-10" dirty="0">
                          <a:latin typeface="Century"/>
                          <a:cs typeface="Century"/>
                        </a:rPr>
                        <a:t>ζ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ει	τ</a:t>
                      </a:r>
                      <a:r>
                        <a:rPr sz="1450" i="1" spc="-20" dirty="0">
                          <a:latin typeface="Century"/>
                          <a:cs typeface="Century"/>
                        </a:rPr>
                        <a:t>η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ν 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προαναφερθείσα</a:t>
                      </a:r>
                      <a:r>
                        <a:rPr sz="1450" i="1" spc="-40" dirty="0">
                          <a:latin typeface="Century"/>
                          <a:cs typeface="Century"/>
                        </a:rPr>
                        <a:t>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κατασκευή.</a:t>
                      </a:r>
                      <a:endParaRPr sz="1450">
                        <a:latin typeface="Century"/>
                        <a:cs typeface="Century"/>
                      </a:endParaRPr>
                    </a:p>
                    <a:p>
                      <a:pPr marL="522605" marR="57785" indent="-228600" algn="just">
                        <a:lnSpc>
                          <a:spcPct val="96800"/>
                        </a:lnSpc>
                        <a:spcBef>
                          <a:spcPts val="585"/>
                        </a:spcBef>
                        <a:buSzPct val="96551"/>
                        <a:buFont typeface="Symbol"/>
                        <a:buChar char=""/>
                        <a:tabLst>
                          <a:tab pos="523240" algn="l"/>
                        </a:tabLst>
                      </a:pPr>
                      <a:r>
                        <a:rPr sz="1450" i="1" spc="-40" dirty="0">
                          <a:latin typeface="Century"/>
                          <a:cs typeface="Century"/>
                        </a:rPr>
                        <a:t>Η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σταθερή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εφαρμογή αναβαθμών από σχιστόπλακες 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ιδικά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όταν συνδυάζονται με υδάτινη ροή,  προϋποθέτει την πάκτωσή τους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σε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σταθερό  υπόστρωμα,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δηλ. </a:t>
                      </a:r>
                      <a:r>
                        <a:rPr sz="1450" i="1" spc="-35" dirty="0">
                          <a:latin typeface="Century"/>
                          <a:cs typeface="Century"/>
                        </a:rPr>
                        <a:t>πλάκα από</a:t>
                      </a:r>
                      <a:r>
                        <a:rPr sz="1450" i="1" spc="-10" dirty="0">
                          <a:latin typeface="Century"/>
                          <a:cs typeface="Century"/>
                        </a:rPr>
                        <a:t>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σκυρόδεμα.</a:t>
                      </a:r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99838"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13.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81915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Μείωση της έκτασης 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προτεινόμενων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πλατειών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(οπωσδήποτε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κάτω από την μισή  έκταση) και φύτευση  της ελεύθερης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οπωρώνα  (Οι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παραγόμενοι  καρποί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διανέμονται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φτωχότερα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κοινωνικά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στρώματα)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(17)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54305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έκταση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μοναδικής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προτεινόμενης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πλατείας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υπόλοιπων χώρων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προβλέπεται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συγκεντρώσουν και 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φιλοξενήσουν χρήστες και νέες δραστηριότητες  καταλαμβάνουν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πολύ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μικρό μέρος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συνολικής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επιφάνειας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και προσδοκούν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συμβάλλουν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εκπλήρωση  των αναγκών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πόλης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πολιτών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66370" algn="just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Ταυτόχρονα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όμως,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μεγάλο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κομμάτι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πλατείας καλύπτεται  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παρτέρια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νέες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υφιστάμενες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φυτεύσεις, θαμνώδεις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δενδρώδεις,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αποτέλεσμα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φυσικό σκιασμό και</a:t>
                      </a:r>
                      <a:r>
                        <a:rPr sz="14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δροσισμό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27329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αποφεύγεται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οπτική όχληση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θερινούς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μήνες.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 υπόλοιπο τμήμα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πλατείας,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 είναι πράσινο,  διαστρώνεται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λεπτόκοκκες 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χοντρόκοκκες ψηφίδες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 φυσική πέτρα σε εξίσου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μαλακό υπόστρωμα,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αποτέλεσμα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μην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έρχεται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αντίθεση με την υπόλοιπη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φυσική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εικόνα του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μονοπάτια και τα πλατώματα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 δασικό τμήμα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160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διατηρούν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σημερινή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μορφή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έκταση, χωρίς επεκτάσεις  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βάρος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υφιστάμενου πρασίνου. Πιο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συγκεκριμένα, τα  πλατώματα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γειτνιάζουν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υπάρχοντα κτίσματα, Ιερός  Ναός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Αναψυκτήριο,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ονομάζουμε πλατείες για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5001" y="4985587"/>
            <a:ext cx="1769745" cy="206375"/>
          </a:xfrm>
          <a:custGeom>
            <a:avLst/>
            <a:gdLst/>
            <a:ahLst/>
            <a:cxnLst/>
            <a:rect l="l" t="t" r="r" b="b"/>
            <a:pathLst>
              <a:path w="1769745" h="206375">
                <a:moveTo>
                  <a:pt x="0" y="206044"/>
                </a:moveTo>
                <a:lnTo>
                  <a:pt x="1769364" y="206044"/>
                </a:lnTo>
                <a:lnTo>
                  <a:pt x="1769364" y="0"/>
                </a:lnTo>
                <a:lnTo>
                  <a:pt x="0" y="0"/>
                </a:lnTo>
                <a:lnTo>
                  <a:pt x="0" y="20604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24948" y="4985587"/>
            <a:ext cx="4768215" cy="206375"/>
          </a:xfrm>
          <a:custGeom>
            <a:avLst/>
            <a:gdLst/>
            <a:ahLst/>
            <a:cxnLst/>
            <a:rect l="l" t="t" r="r" b="b"/>
            <a:pathLst>
              <a:path w="4768215" h="206375">
                <a:moveTo>
                  <a:pt x="0" y="206044"/>
                </a:moveTo>
                <a:lnTo>
                  <a:pt x="4767707" y="206044"/>
                </a:lnTo>
                <a:lnTo>
                  <a:pt x="4767707" y="0"/>
                </a:lnTo>
                <a:lnTo>
                  <a:pt x="0" y="0"/>
                </a:lnTo>
                <a:lnTo>
                  <a:pt x="0" y="20604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001" y="7651750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6"/>
                </a:moveTo>
                <a:lnTo>
                  <a:pt x="1769364" y="204216"/>
                </a:lnTo>
                <a:lnTo>
                  <a:pt x="1769364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24948" y="7651750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55001" y="9088831"/>
            <a:ext cx="1769745" cy="205104"/>
          </a:xfrm>
          <a:custGeom>
            <a:avLst/>
            <a:gdLst/>
            <a:ahLst/>
            <a:cxnLst/>
            <a:rect l="l" t="t" r="r" b="b"/>
            <a:pathLst>
              <a:path w="1769745" h="205104">
                <a:moveTo>
                  <a:pt x="0" y="204520"/>
                </a:moveTo>
                <a:lnTo>
                  <a:pt x="1769364" y="204520"/>
                </a:lnTo>
                <a:lnTo>
                  <a:pt x="1769364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624948" y="9088831"/>
            <a:ext cx="4768215" cy="205104"/>
          </a:xfrm>
          <a:custGeom>
            <a:avLst/>
            <a:gdLst/>
            <a:ahLst/>
            <a:cxnLst/>
            <a:rect l="l" t="t" r="r" b="b"/>
            <a:pathLst>
              <a:path w="4768215" h="205104">
                <a:moveTo>
                  <a:pt x="0" y="204520"/>
                </a:moveTo>
                <a:lnTo>
                  <a:pt x="4767707" y="204520"/>
                </a:lnTo>
                <a:lnTo>
                  <a:pt x="4767707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59891" y="475487"/>
          <a:ext cx="13780005" cy="94320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4504055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αναδείξουμε την διαφορετική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ταυτότητά τους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να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τονίσουμε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128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την δυνατότητα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μετατροπής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χώρους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συγκέντρωσης,  συνάθροισης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κοινωνικοποίησης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επισκεπτών,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παραμένουν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έχουν,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ενώ ταυτόχρονα εμπλουτίζονται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ζώνες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υψηλού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χαμηλού πρασίνου, που χωροθετούνται εντός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υφιστάμενης  έκτασής τους, με αποτέλεσμα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επιτυγχάνεται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φυσικός  σκιασμός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τους, αλλά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αισθητική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αναβάθμιση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φυσικό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τρόπο.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747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σημαντικό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αναφερθεί ότι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κατά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τον αρχικό σχεδιασμό  προβλεπόταν ελεύθερος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ανοιχτός χώρος,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χωρίς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φυτεύσεις ή  δομημένα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στοιχεία,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έκταση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οποίου καταλαμβάνει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σήμερα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αναψυκτήριο,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χωροθέτηση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παρακείμενο σημείο</a:t>
                      </a:r>
                      <a:r>
                        <a:rPr sz="14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620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μικρότερη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κάλυψη. Ο συγκεκριμένος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χώρος είχε το χαρακτήρα  πλατείας,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καταλάμβανε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εμφανώς μεγαλύτερη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έκταση από  αυτή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προτείνεται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 μελέτη.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φανερή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λοιπόν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ανάγκη  ύπαρξης μίας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πλατείας εντός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από την απαρχή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σχεδιασμού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Τέλος,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σύμφωνα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αρχικό σχεδιασμό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6764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σημερινής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προτεινόμενης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επέμβασης,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επιφάνεια  πρασίνου καταλάμβανε περίπου 9000 τ.μ.,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αποκαθιστούμε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μέσω μίας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σύγχρονης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σχεδιαστικής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προσέγγισης 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ανταποκρίνεται στις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ανάγκες της σύγχρονης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κοινωνίας.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64587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14.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08585">
                        <a:lnSpc>
                          <a:spcPct val="958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Στην θέση του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προτεινόμενου λόφου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δημιουργηθεί  μεσογειακού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τύπου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αγροτικό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τοπίο που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αποτελείται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ελαιώνα , 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οποίος  περιβάλει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αμπελώνα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διάσπαρτη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φύτευση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κυπαρισσιών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Μεσογείου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(18)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2075">
                        <a:lnSpc>
                          <a:spcPct val="958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αρχές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βιοκλιματικού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σχεδιασμού, 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αναγλύφου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(υπερύψωση 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υποβάθμιση υποενοτήτων)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μία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συμβάλλει στη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διευκόλυνση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ροής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αέρα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μείωση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θερμοκρασίας κατά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θερινούς μήνες. 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λόγο αυτό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επιλέχθηκε και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λόφου,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 συνδυασμό με 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μικρή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υποβάθμιση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παιδικής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χαράς,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εξασφαλίζει την υψομετρική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εναλλαγή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αναγλύφου 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συμβάλλει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αυτή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κατεύθυνση.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3431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Επιπλέον ο λόφος λειτουργεί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θέση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θέας,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και  ενισχύει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οπτική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ηχητική απομόνωση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κηποθεάτρου,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68935">
                        <a:lnSpc>
                          <a:spcPts val="161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γεγονός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είναι ζητούμενο και απαραίτητο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εύρυθμη  λειτουργία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38656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15.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347980" indent="43815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Οριοθέτηση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διαδρομών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διακριτές,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ξύλινες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διαχωριστικές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κατασκευές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αντί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τσιμεντένια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τοιχία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(13)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22250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Οι υπηρεσίες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διαδρομές περιπάτου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ειδικού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ενδιαφέροντος  που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αναπτυχθούν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πάρκο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αποφασισθούν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ορισθούν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αρμόδιο φορέα διαχείρισής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σε συνεργασία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τοπικές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οργανώσεις ανάδειξης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προστασίας του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4737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16.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399415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Παροχή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υπηρεσιών  οικο-τουριστικής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ξενάγησης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35"/>
                        </a:lnSpc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Αποδεκτή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και ενδιαφέρουσα</a:t>
                      </a:r>
                      <a:r>
                        <a:rPr sz="1400" i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πρόταση.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4736" y="475436"/>
            <a:ext cx="13673455" cy="1021715"/>
          </a:xfrm>
          <a:prstGeom prst="rect">
            <a:avLst/>
          </a:prstGeom>
          <a:solidFill>
            <a:srgbClr val="BEBEBE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7930"/>
              </a:lnSpc>
            </a:pPr>
            <a:r>
              <a:rPr dirty="0"/>
              <a:t>9. </a:t>
            </a:r>
            <a:r>
              <a:rPr spc="-5" dirty="0"/>
              <a:t>ΠΑΠΑΧΡΗΣΤΟΥ</a:t>
            </a:r>
            <a:r>
              <a:rPr spc="-55" dirty="0"/>
              <a:t> </a:t>
            </a:r>
            <a:r>
              <a:rPr spc="-5" dirty="0"/>
              <a:t>ΑΝΝΑ</a:t>
            </a:r>
          </a:p>
        </p:txBody>
      </p:sp>
      <p:sp>
        <p:nvSpPr>
          <p:cNvPr id="3" name="object 3"/>
          <p:cNvSpPr/>
          <p:nvPr/>
        </p:nvSpPr>
        <p:spPr>
          <a:xfrm>
            <a:off x="1080516" y="3043758"/>
            <a:ext cx="1062990" cy="189865"/>
          </a:xfrm>
          <a:custGeom>
            <a:avLst/>
            <a:gdLst/>
            <a:ahLst/>
            <a:cxnLst/>
            <a:rect l="l" t="t" r="r" b="b"/>
            <a:pathLst>
              <a:path w="1062989" h="189864">
                <a:moveTo>
                  <a:pt x="0" y="189280"/>
                </a:moveTo>
                <a:lnTo>
                  <a:pt x="1062532" y="189280"/>
                </a:lnTo>
                <a:lnTo>
                  <a:pt x="1062532" y="0"/>
                </a:lnTo>
                <a:lnTo>
                  <a:pt x="0" y="0"/>
                </a:lnTo>
                <a:lnTo>
                  <a:pt x="0" y="18928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80516" y="3233038"/>
            <a:ext cx="1062990" cy="190500"/>
          </a:xfrm>
          <a:custGeom>
            <a:avLst/>
            <a:gdLst/>
            <a:ahLst/>
            <a:cxnLst/>
            <a:rect l="l" t="t" r="r" b="b"/>
            <a:pathLst>
              <a:path w="1062989" h="190500">
                <a:moveTo>
                  <a:pt x="0" y="190500"/>
                </a:moveTo>
                <a:lnTo>
                  <a:pt x="1062532" y="190500"/>
                </a:lnTo>
                <a:lnTo>
                  <a:pt x="1062532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55001" y="3043758"/>
            <a:ext cx="1769745" cy="205104"/>
          </a:xfrm>
          <a:custGeom>
            <a:avLst/>
            <a:gdLst/>
            <a:ahLst/>
            <a:cxnLst/>
            <a:rect l="l" t="t" r="r" b="b"/>
            <a:pathLst>
              <a:path w="1769745" h="205105">
                <a:moveTo>
                  <a:pt x="0" y="204520"/>
                </a:moveTo>
                <a:lnTo>
                  <a:pt x="1769364" y="204520"/>
                </a:lnTo>
                <a:lnTo>
                  <a:pt x="1769364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624948" y="3043758"/>
            <a:ext cx="4768215" cy="205104"/>
          </a:xfrm>
          <a:custGeom>
            <a:avLst/>
            <a:gdLst/>
            <a:ahLst/>
            <a:cxnLst/>
            <a:rect l="l" t="t" r="r" b="b"/>
            <a:pathLst>
              <a:path w="4768215" h="205105">
                <a:moveTo>
                  <a:pt x="0" y="204520"/>
                </a:moveTo>
                <a:lnTo>
                  <a:pt x="4767707" y="204520"/>
                </a:lnTo>
                <a:lnTo>
                  <a:pt x="4767707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55001" y="3867022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6"/>
                </a:moveTo>
                <a:lnTo>
                  <a:pt x="1769364" y="204216"/>
                </a:lnTo>
                <a:lnTo>
                  <a:pt x="1769364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624948" y="3867022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55001" y="4691506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5"/>
                </a:moveTo>
                <a:lnTo>
                  <a:pt x="1769364" y="204215"/>
                </a:lnTo>
                <a:lnTo>
                  <a:pt x="1769364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624948" y="4691506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5"/>
                </a:moveTo>
                <a:lnTo>
                  <a:pt x="4767707" y="204215"/>
                </a:lnTo>
                <a:lnTo>
                  <a:pt x="476770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55001" y="6538848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5"/>
                </a:moveTo>
                <a:lnTo>
                  <a:pt x="1769364" y="204215"/>
                </a:lnTo>
                <a:lnTo>
                  <a:pt x="1769364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624948" y="6538848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5"/>
                </a:moveTo>
                <a:lnTo>
                  <a:pt x="4767707" y="204215"/>
                </a:lnTo>
                <a:lnTo>
                  <a:pt x="476770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55001" y="7362190"/>
            <a:ext cx="1769745" cy="205740"/>
          </a:xfrm>
          <a:custGeom>
            <a:avLst/>
            <a:gdLst/>
            <a:ahLst/>
            <a:cxnLst/>
            <a:rect l="l" t="t" r="r" b="b"/>
            <a:pathLst>
              <a:path w="1769745" h="205740">
                <a:moveTo>
                  <a:pt x="0" y="205740"/>
                </a:moveTo>
                <a:lnTo>
                  <a:pt x="1769364" y="205740"/>
                </a:lnTo>
                <a:lnTo>
                  <a:pt x="1769364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624948" y="7362190"/>
            <a:ext cx="4768215" cy="205740"/>
          </a:xfrm>
          <a:custGeom>
            <a:avLst/>
            <a:gdLst/>
            <a:ahLst/>
            <a:cxnLst/>
            <a:rect l="l" t="t" r="r" b="b"/>
            <a:pathLst>
              <a:path w="4768215" h="205740">
                <a:moveTo>
                  <a:pt x="0" y="205740"/>
                </a:moveTo>
                <a:lnTo>
                  <a:pt x="4767707" y="205740"/>
                </a:lnTo>
                <a:lnTo>
                  <a:pt x="4767707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755001" y="7982457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5"/>
                </a:moveTo>
                <a:lnTo>
                  <a:pt x="1769364" y="204215"/>
                </a:lnTo>
                <a:lnTo>
                  <a:pt x="1769364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643236" y="7982457"/>
            <a:ext cx="1101090" cy="204470"/>
          </a:xfrm>
          <a:custGeom>
            <a:avLst/>
            <a:gdLst/>
            <a:ahLst/>
            <a:cxnLst/>
            <a:rect l="l" t="t" r="r" b="b"/>
            <a:pathLst>
              <a:path w="1101090" h="204470">
                <a:moveTo>
                  <a:pt x="0" y="204215"/>
                </a:moveTo>
                <a:lnTo>
                  <a:pt x="1100632" y="204215"/>
                </a:lnTo>
                <a:lnTo>
                  <a:pt x="1100632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755001" y="9215322"/>
            <a:ext cx="1769745" cy="205104"/>
          </a:xfrm>
          <a:custGeom>
            <a:avLst/>
            <a:gdLst/>
            <a:ahLst/>
            <a:cxnLst/>
            <a:rect l="l" t="t" r="r" b="b"/>
            <a:pathLst>
              <a:path w="1769745" h="205104">
                <a:moveTo>
                  <a:pt x="0" y="204520"/>
                </a:moveTo>
                <a:lnTo>
                  <a:pt x="1769364" y="204520"/>
                </a:lnTo>
                <a:lnTo>
                  <a:pt x="1769364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624948" y="9215322"/>
            <a:ext cx="4768215" cy="205104"/>
          </a:xfrm>
          <a:custGeom>
            <a:avLst/>
            <a:gdLst/>
            <a:ahLst/>
            <a:cxnLst/>
            <a:rect l="l" t="t" r="r" b="b"/>
            <a:pathLst>
              <a:path w="4768215" h="205104">
                <a:moveTo>
                  <a:pt x="0" y="204520"/>
                </a:moveTo>
                <a:lnTo>
                  <a:pt x="4767707" y="204520"/>
                </a:lnTo>
                <a:lnTo>
                  <a:pt x="4767707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755001" y="9835895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70">
                <a:moveTo>
                  <a:pt x="0" y="204216"/>
                </a:moveTo>
                <a:lnTo>
                  <a:pt x="1769364" y="204216"/>
                </a:lnTo>
                <a:lnTo>
                  <a:pt x="1769364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624948" y="9835895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634745" y="2510281"/>
          <a:ext cx="13780004" cy="77200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2429"/>
                <a:gridCol w="1112799"/>
                <a:gridCol w="1128496"/>
                <a:gridCol w="1957197"/>
                <a:gridCol w="2452369"/>
                <a:gridCol w="1868423"/>
                <a:gridCol w="4868291"/>
              </a:tblGrid>
              <a:tr h="475487">
                <a:tc>
                  <a:txBody>
                    <a:bodyPr/>
                    <a:lstStyle/>
                    <a:p>
                      <a:pPr marL="105410" marR="99695" indent="-26034">
                        <a:lnSpc>
                          <a:spcPts val="1610"/>
                        </a:lnSpc>
                        <a:spcBef>
                          <a:spcPts val="9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α/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Ον/πωνυμο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 marR="48895" indent="-106680">
                        <a:lnSpc>
                          <a:spcPts val="1610"/>
                        </a:lnSpc>
                        <a:spcBef>
                          <a:spcPts val="9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ερομ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ί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υποβολής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 marR="313055" indent="101600">
                        <a:lnSpc>
                          <a:spcPts val="1610"/>
                        </a:lnSpc>
                        <a:spcBef>
                          <a:spcPts val="9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 Θέσεις  επί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165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26870" marR="1619885" algn="ctr">
                        <a:lnSpc>
                          <a:spcPts val="1610"/>
                        </a:lnSpc>
                        <a:spcBef>
                          <a:spcPts val="9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προτάσεων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500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marR="64769">
                        <a:lnSpc>
                          <a:spcPts val="1490"/>
                        </a:lnSpc>
                        <a:spcBef>
                          <a:spcPts val="35"/>
                        </a:spcBef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Πα</a:t>
                      </a:r>
                      <a:r>
                        <a:rPr sz="1300" b="1" spc="5" dirty="0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300" b="1" dirty="0">
                          <a:latin typeface="Times New Roman"/>
                          <a:cs typeface="Times New Roman"/>
                        </a:rPr>
                        <a:t>αχρήστου 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Άννα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Απριλίου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4130" algn="ctr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2017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5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351155" indent="43815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Διατήρηση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αρχικής  ιστορικής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μορφής  πάρκου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Ναι διατηρείται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την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4484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ts val="157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Κατέθεσε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0005" marR="285750">
                        <a:lnSpc>
                          <a:spcPts val="161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Δέκα (10)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701040">
                        <a:lnSpc>
                          <a:spcPct val="96100"/>
                        </a:lnSpc>
                        <a:spcBef>
                          <a:spcPts val="1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Διορισμός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εξ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ει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κευμένου  κηπουρού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1760">
                        <a:lnSpc>
                          <a:spcPts val="1620"/>
                        </a:lnSpc>
                        <a:spcBef>
                          <a:spcPts val="5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Υπάρχουν ήδη 6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ειδικευμένοι υπάλληλοι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Τμήμα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Συντήρησης  Πρασίνου.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47342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26364">
                        <a:lnSpc>
                          <a:spcPct val="960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Τοποθέτηση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πινακίδων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είδη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φυτών  για εκπαιδευτικούς  σκοπούς.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(6)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5250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σήμανση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σημαντικών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αντιπροσωπευτικών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δένδρων και  θάμνων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σαφώς επιθυμητή.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Παρόλα αυτά,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σήμανση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όλων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δένδρων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θάμνων 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ήταν αντιαισθητική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κοστοβόρα. Θα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μπορούσαν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σημανθούν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αντιπροσωπευτικά  άτομα κάθε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είδους,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εντάσσονταν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κάποια  εκπαιδευτική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περιβαλλοντική διαδρομή,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μπορέσει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αποφασισθεί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ορισθεί αργότερα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τον φορέα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Διαχείρισης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3340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4.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73025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Χρησιμοποίηση ενός  κτιρίου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φυτοτεχνική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έκθεση.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προβλέπεται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Δημοτικού Αναψυκτηρίου.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0268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5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5.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257175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Επανακατασκευή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παλιάς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λίμνης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39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Δεν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υπάρχει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2915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6.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97790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Διατήρηση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εσωτερικών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τοιχίων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πέτρα,  σωστή συντήρησή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τοποθέτηση  ξύλινων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παγκακιών.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(1)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35255">
                        <a:lnSpc>
                          <a:spcPct val="96100"/>
                        </a:lnSpc>
                        <a:spcBef>
                          <a:spcPts val="1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Όλα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εσωτερικά πέτρινα τοιχία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καταστράφηκαν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λόγω  παλαιότερων επεμβάσεων ανακατασκευάζονται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αντίστοιχα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υλικά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στις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αντίστοιχες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θέσεις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0522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2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7.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53594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νακ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κευή  κηποθεάτρου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4528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8.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Ρομαντικός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εξωτερικός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5001" y="691895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69">
                <a:moveTo>
                  <a:pt x="0" y="204216"/>
                </a:moveTo>
                <a:lnTo>
                  <a:pt x="1769364" y="204216"/>
                </a:lnTo>
                <a:lnTo>
                  <a:pt x="1769364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24948" y="691895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69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001" y="1108201"/>
            <a:ext cx="1769745" cy="204470"/>
          </a:xfrm>
          <a:custGeom>
            <a:avLst/>
            <a:gdLst/>
            <a:ahLst/>
            <a:cxnLst/>
            <a:rect l="l" t="t" r="r" b="b"/>
            <a:pathLst>
              <a:path w="1769745" h="204469">
                <a:moveTo>
                  <a:pt x="0" y="204216"/>
                </a:moveTo>
                <a:lnTo>
                  <a:pt x="1769364" y="204216"/>
                </a:lnTo>
                <a:lnTo>
                  <a:pt x="1769364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24948" y="1108201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69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59891" y="475487"/>
          <a:ext cx="13780005" cy="1452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868423"/>
                <a:gridCol w="4868291"/>
              </a:tblGrid>
              <a:tr h="210311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5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φωτισμός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4782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9.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Νυχτερινή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φύλαξη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3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448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10.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8001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Μεταφορά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παιδικής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χαράς κοντά στην  λίμνη.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Βρίσκεται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πολύ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κοντινή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απόσταση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21977" y="484123"/>
            <a:ext cx="4491355" cy="1028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610"/>
              </a:lnSpc>
            </a:pPr>
            <a:r>
              <a:rPr sz="1400" b="1" i="1" spc="-5" dirty="0">
                <a:latin typeface="Times New Roman"/>
                <a:cs typeface="Times New Roman"/>
              </a:rPr>
              <a:t>επιμελείται συστηματικά </a:t>
            </a:r>
            <a:r>
              <a:rPr sz="1400" b="1" i="1" dirty="0">
                <a:latin typeface="Times New Roman"/>
                <a:cs typeface="Times New Roman"/>
              </a:rPr>
              <a:t>της </a:t>
            </a:r>
            <a:r>
              <a:rPr sz="1400" b="1" i="1" spc="-5" dirty="0">
                <a:latin typeface="Times New Roman"/>
                <a:cs typeface="Times New Roman"/>
              </a:rPr>
              <a:t>συντήρησης </a:t>
            </a:r>
            <a:r>
              <a:rPr sz="1400" b="1" i="1" dirty="0">
                <a:latin typeface="Times New Roman"/>
                <a:cs typeface="Times New Roman"/>
              </a:rPr>
              <a:t>του πρασίνου </a:t>
            </a:r>
            <a:r>
              <a:rPr sz="1400" b="1" i="1" spc="-5" dirty="0">
                <a:latin typeface="Times New Roman"/>
                <a:cs typeface="Times New Roman"/>
              </a:rPr>
              <a:t>στο  </a:t>
            </a:r>
            <a:r>
              <a:rPr sz="1400" b="1" i="1" dirty="0">
                <a:latin typeface="Times New Roman"/>
                <a:cs typeface="Times New Roman"/>
              </a:rPr>
              <a:t>Πάρκο.</a:t>
            </a:r>
            <a:endParaRPr sz="1400">
              <a:latin typeface="Times New Roman"/>
              <a:cs typeface="Times New Roman"/>
            </a:endParaRPr>
          </a:p>
          <a:p>
            <a:pPr marL="12700" marR="303530">
              <a:lnSpc>
                <a:spcPts val="1610"/>
              </a:lnSpc>
            </a:pPr>
            <a:r>
              <a:rPr sz="1400" b="1" i="1" dirty="0">
                <a:latin typeface="Times New Roman"/>
                <a:cs typeface="Times New Roman"/>
              </a:rPr>
              <a:t>Ο Δήμος </a:t>
            </a:r>
            <a:r>
              <a:rPr sz="1400" b="1" i="1" spc="-5" dirty="0">
                <a:latin typeface="Times New Roman"/>
                <a:cs typeface="Times New Roman"/>
              </a:rPr>
              <a:t>εχει ήδη ξεκινήσει </a:t>
            </a:r>
            <a:r>
              <a:rPr sz="1400" b="1" i="1" dirty="0">
                <a:latin typeface="Times New Roman"/>
                <a:cs typeface="Times New Roman"/>
              </a:rPr>
              <a:t>τη </a:t>
            </a:r>
            <a:r>
              <a:rPr sz="1400" b="1" i="1" spc="-5" dirty="0">
                <a:latin typeface="Times New Roman"/>
                <a:cs typeface="Times New Roman"/>
              </a:rPr>
              <a:t>διαδικασία </a:t>
            </a:r>
            <a:r>
              <a:rPr sz="1400" b="1" i="1" dirty="0">
                <a:latin typeface="Times New Roman"/>
                <a:cs typeface="Times New Roman"/>
              </a:rPr>
              <a:t>για την  διοργάνωση </a:t>
            </a:r>
            <a:r>
              <a:rPr sz="1400" b="1" i="1" spc="-5" dirty="0">
                <a:latin typeface="Times New Roman"/>
                <a:cs typeface="Times New Roman"/>
              </a:rPr>
              <a:t>των ειδικών εκπαιδευτικών σεμιναρίων στο  </a:t>
            </a:r>
            <a:r>
              <a:rPr sz="1400" b="1" i="1" dirty="0">
                <a:latin typeface="Times New Roman"/>
                <a:cs typeface="Times New Roman"/>
              </a:rPr>
              <a:t>αμέσως </a:t>
            </a:r>
            <a:r>
              <a:rPr sz="1400" b="1" i="1" spc="-5" dirty="0">
                <a:latin typeface="Times New Roman"/>
                <a:cs typeface="Times New Roman"/>
              </a:rPr>
              <a:t>επόμενο χρονικό διάστημα</a:t>
            </a:r>
            <a:r>
              <a:rPr sz="1400" b="1" i="1" spc="-1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5987" y="478535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33272" y="478535"/>
            <a:ext cx="1157605" cy="0"/>
          </a:xfrm>
          <a:custGeom>
            <a:avLst/>
            <a:gdLst/>
            <a:ahLst/>
            <a:cxnLst/>
            <a:rect l="l" t="t" r="r" b="b"/>
            <a:pathLst>
              <a:path w="1157605">
                <a:moveTo>
                  <a:pt x="0" y="0"/>
                </a:moveTo>
                <a:lnTo>
                  <a:pt x="115702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96338" y="478535"/>
            <a:ext cx="1097280" cy="0"/>
          </a:xfrm>
          <a:custGeom>
            <a:avLst/>
            <a:gdLst/>
            <a:ahLst/>
            <a:cxnLst/>
            <a:rect l="l" t="t" r="r" b="b"/>
            <a:pathLst>
              <a:path w="1097279">
                <a:moveTo>
                  <a:pt x="0" y="0"/>
                </a:moveTo>
                <a:lnTo>
                  <a:pt x="109728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99714" y="478535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56910" y="478535"/>
            <a:ext cx="2446655" cy="0"/>
          </a:xfrm>
          <a:custGeom>
            <a:avLst/>
            <a:gdLst/>
            <a:ahLst/>
            <a:cxnLst/>
            <a:rect l="l" t="t" r="r" b="b"/>
            <a:pathLst>
              <a:path w="2446654">
                <a:moveTo>
                  <a:pt x="0" y="0"/>
                </a:moveTo>
                <a:lnTo>
                  <a:pt x="2446273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9281" y="478535"/>
            <a:ext cx="1953895" cy="0"/>
          </a:xfrm>
          <a:custGeom>
            <a:avLst/>
            <a:gdLst/>
            <a:ahLst/>
            <a:cxnLst/>
            <a:rect l="l" t="t" r="r" b="b"/>
            <a:pathLst>
              <a:path w="1953895">
                <a:moveTo>
                  <a:pt x="0" y="0"/>
                </a:moveTo>
                <a:lnTo>
                  <a:pt x="195376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669144" y="478535"/>
            <a:ext cx="4770755" cy="0"/>
          </a:xfrm>
          <a:custGeom>
            <a:avLst/>
            <a:gdLst/>
            <a:ahLst/>
            <a:cxnLst/>
            <a:rect l="l" t="t" r="r" b="b"/>
            <a:pathLst>
              <a:path w="4770755">
                <a:moveTo>
                  <a:pt x="0" y="0"/>
                </a:moveTo>
                <a:lnTo>
                  <a:pt x="4770755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2940" y="475487"/>
            <a:ext cx="0" cy="1035050"/>
          </a:xfrm>
          <a:custGeom>
            <a:avLst/>
            <a:gdLst/>
            <a:ahLst/>
            <a:cxnLst/>
            <a:rect l="l" t="t" r="r" b="b"/>
            <a:pathLst>
              <a:path h="1035050">
                <a:moveTo>
                  <a:pt x="0" y="0"/>
                </a:moveTo>
                <a:lnTo>
                  <a:pt x="0" y="103505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5987" y="1507489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30224" y="475487"/>
            <a:ext cx="0" cy="1035050"/>
          </a:xfrm>
          <a:custGeom>
            <a:avLst/>
            <a:gdLst/>
            <a:ahLst/>
            <a:cxnLst/>
            <a:rect l="l" t="t" r="r" b="b"/>
            <a:pathLst>
              <a:path h="1035050">
                <a:moveTo>
                  <a:pt x="0" y="0"/>
                </a:moveTo>
                <a:lnTo>
                  <a:pt x="0" y="103505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33272" y="1507489"/>
            <a:ext cx="1157605" cy="0"/>
          </a:xfrm>
          <a:custGeom>
            <a:avLst/>
            <a:gdLst/>
            <a:ahLst/>
            <a:cxnLst/>
            <a:rect l="l" t="t" r="r" b="b"/>
            <a:pathLst>
              <a:path w="1157605">
                <a:moveTo>
                  <a:pt x="0" y="0"/>
                </a:moveTo>
                <a:lnTo>
                  <a:pt x="115702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93289" y="475487"/>
            <a:ext cx="0" cy="1035050"/>
          </a:xfrm>
          <a:custGeom>
            <a:avLst/>
            <a:gdLst/>
            <a:ahLst/>
            <a:cxnLst/>
            <a:rect l="l" t="t" r="r" b="b"/>
            <a:pathLst>
              <a:path h="1035050">
                <a:moveTo>
                  <a:pt x="0" y="0"/>
                </a:moveTo>
                <a:lnTo>
                  <a:pt x="0" y="103505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96338" y="1507489"/>
            <a:ext cx="1097280" cy="0"/>
          </a:xfrm>
          <a:custGeom>
            <a:avLst/>
            <a:gdLst/>
            <a:ahLst/>
            <a:cxnLst/>
            <a:rect l="l" t="t" r="r" b="b"/>
            <a:pathLst>
              <a:path w="1097279">
                <a:moveTo>
                  <a:pt x="0" y="0"/>
                </a:moveTo>
                <a:lnTo>
                  <a:pt x="109728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96666" y="475487"/>
            <a:ext cx="0" cy="1035050"/>
          </a:xfrm>
          <a:custGeom>
            <a:avLst/>
            <a:gdLst/>
            <a:ahLst/>
            <a:cxnLst/>
            <a:rect l="l" t="t" r="r" b="b"/>
            <a:pathLst>
              <a:path h="1035050">
                <a:moveTo>
                  <a:pt x="0" y="0"/>
                </a:moveTo>
                <a:lnTo>
                  <a:pt x="0" y="103505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99714" y="1507489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253863" y="475487"/>
            <a:ext cx="0" cy="1035050"/>
          </a:xfrm>
          <a:custGeom>
            <a:avLst/>
            <a:gdLst/>
            <a:ahLst/>
            <a:cxnLst/>
            <a:rect l="l" t="t" r="r" b="b"/>
            <a:pathLst>
              <a:path h="1035050">
                <a:moveTo>
                  <a:pt x="0" y="0"/>
                </a:moveTo>
                <a:lnTo>
                  <a:pt x="0" y="103505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256910" y="1507489"/>
            <a:ext cx="2446655" cy="0"/>
          </a:xfrm>
          <a:custGeom>
            <a:avLst/>
            <a:gdLst/>
            <a:ahLst/>
            <a:cxnLst/>
            <a:rect l="l" t="t" r="r" b="b"/>
            <a:pathLst>
              <a:path w="2446654">
                <a:moveTo>
                  <a:pt x="0" y="0"/>
                </a:moveTo>
                <a:lnTo>
                  <a:pt x="2446273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706232" y="475487"/>
            <a:ext cx="0" cy="1035050"/>
          </a:xfrm>
          <a:custGeom>
            <a:avLst/>
            <a:gdLst/>
            <a:ahLst/>
            <a:cxnLst/>
            <a:rect l="l" t="t" r="r" b="b"/>
            <a:pathLst>
              <a:path h="1035050">
                <a:moveTo>
                  <a:pt x="0" y="0"/>
                </a:moveTo>
                <a:lnTo>
                  <a:pt x="0" y="103505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709281" y="1507489"/>
            <a:ext cx="1953895" cy="0"/>
          </a:xfrm>
          <a:custGeom>
            <a:avLst/>
            <a:gdLst/>
            <a:ahLst/>
            <a:cxnLst/>
            <a:rect l="l" t="t" r="r" b="b"/>
            <a:pathLst>
              <a:path w="1953895">
                <a:moveTo>
                  <a:pt x="0" y="0"/>
                </a:moveTo>
                <a:lnTo>
                  <a:pt x="195376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666096" y="475487"/>
            <a:ext cx="0" cy="1035050"/>
          </a:xfrm>
          <a:custGeom>
            <a:avLst/>
            <a:gdLst/>
            <a:ahLst/>
            <a:cxnLst/>
            <a:rect l="l" t="t" r="r" b="b"/>
            <a:pathLst>
              <a:path h="1035050">
                <a:moveTo>
                  <a:pt x="0" y="0"/>
                </a:moveTo>
                <a:lnTo>
                  <a:pt x="0" y="103505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669144" y="1507489"/>
            <a:ext cx="4770755" cy="0"/>
          </a:xfrm>
          <a:custGeom>
            <a:avLst/>
            <a:gdLst/>
            <a:ahLst/>
            <a:cxnLst/>
            <a:rect l="l" t="t" r="r" b="b"/>
            <a:pathLst>
              <a:path w="4770755">
                <a:moveTo>
                  <a:pt x="0" y="0"/>
                </a:moveTo>
                <a:lnTo>
                  <a:pt x="4770755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442947" y="475487"/>
            <a:ext cx="0" cy="1035050"/>
          </a:xfrm>
          <a:custGeom>
            <a:avLst/>
            <a:gdLst/>
            <a:ahLst/>
            <a:cxnLst/>
            <a:rect l="l" t="t" r="r" b="b"/>
            <a:pathLst>
              <a:path h="1035050">
                <a:moveTo>
                  <a:pt x="0" y="0"/>
                </a:moveTo>
                <a:lnTo>
                  <a:pt x="0" y="103505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4736" y="883869"/>
            <a:ext cx="13673455" cy="1022985"/>
          </a:xfrm>
          <a:prstGeom prst="rect">
            <a:avLst/>
          </a:prstGeom>
          <a:solidFill>
            <a:srgbClr val="BEBEBE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7930"/>
              </a:lnSpc>
            </a:pPr>
            <a:r>
              <a:rPr dirty="0"/>
              <a:t>9. </a:t>
            </a:r>
            <a:r>
              <a:rPr spc="-5" dirty="0"/>
              <a:t>ΜΑΡΙΦΟΓΛΟΥ</a:t>
            </a:r>
            <a:r>
              <a:rPr spc="-60" dirty="0"/>
              <a:t> </a:t>
            </a:r>
            <a:r>
              <a:rPr spc="-5" dirty="0"/>
              <a:t>ΧΡΗΣΤΟΣ</a:t>
            </a:r>
          </a:p>
        </p:txBody>
      </p:sp>
      <p:sp>
        <p:nvSpPr>
          <p:cNvPr id="3" name="object 3"/>
          <p:cNvSpPr/>
          <p:nvPr/>
        </p:nvSpPr>
        <p:spPr>
          <a:xfrm>
            <a:off x="1080516" y="3043758"/>
            <a:ext cx="1062990" cy="205104"/>
          </a:xfrm>
          <a:custGeom>
            <a:avLst/>
            <a:gdLst/>
            <a:ahLst/>
            <a:cxnLst/>
            <a:rect l="l" t="t" r="r" b="b"/>
            <a:pathLst>
              <a:path w="1062989" h="205105">
                <a:moveTo>
                  <a:pt x="0" y="204520"/>
                </a:moveTo>
                <a:lnTo>
                  <a:pt x="1062532" y="204520"/>
                </a:lnTo>
                <a:lnTo>
                  <a:pt x="1062532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80516" y="3248278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0516" y="3860926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80516" y="4065142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80516" y="4269358"/>
            <a:ext cx="1062990" cy="205740"/>
          </a:xfrm>
          <a:custGeom>
            <a:avLst/>
            <a:gdLst/>
            <a:ahLst/>
            <a:cxnLst/>
            <a:rect l="l" t="t" r="r" b="b"/>
            <a:pathLst>
              <a:path w="1062989" h="205739">
                <a:moveTo>
                  <a:pt x="0" y="205739"/>
                </a:moveTo>
                <a:lnTo>
                  <a:pt x="1062532" y="205739"/>
                </a:lnTo>
                <a:lnTo>
                  <a:pt x="1062532" y="0"/>
                </a:lnTo>
                <a:lnTo>
                  <a:pt x="0" y="0"/>
                </a:lnTo>
                <a:lnTo>
                  <a:pt x="0" y="20573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80516" y="4475098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5"/>
                </a:moveTo>
                <a:lnTo>
                  <a:pt x="1062532" y="204215"/>
                </a:lnTo>
                <a:lnTo>
                  <a:pt x="1062532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53477" y="3043758"/>
            <a:ext cx="1771014" cy="205104"/>
          </a:xfrm>
          <a:custGeom>
            <a:avLst/>
            <a:gdLst/>
            <a:ahLst/>
            <a:cxnLst/>
            <a:rect l="l" t="t" r="r" b="b"/>
            <a:pathLst>
              <a:path w="1771015" h="205105">
                <a:moveTo>
                  <a:pt x="0" y="204520"/>
                </a:moveTo>
                <a:lnTo>
                  <a:pt x="1770888" y="204520"/>
                </a:lnTo>
                <a:lnTo>
                  <a:pt x="1770888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624948" y="3043758"/>
            <a:ext cx="4768215" cy="205104"/>
          </a:xfrm>
          <a:custGeom>
            <a:avLst/>
            <a:gdLst/>
            <a:ahLst/>
            <a:cxnLst/>
            <a:rect l="l" t="t" r="r" b="b"/>
            <a:pathLst>
              <a:path w="4768215" h="205105">
                <a:moveTo>
                  <a:pt x="0" y="204520"/>
                </a:moveTo>
                <a:lnTo>
                  <a:pt x="4767707" y="204520"/>
                </a:lnTo>
                <a:lnTo>
                  <a:pt x="4767707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53477" y="8774938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70">
                <a:moveTo>
                  <a:pt x="0" y="204216"/>
                </a:moveTo>
                <a:lnTo>
                  <a:pt x="1770888" y="204216"/>
                </a:lnTo>
                <a:lnTo>
                  <a:pt x="1770888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624948" y="8774938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53477" y="9803891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70">
                <a:moveTo>
                  <a:pt x="0" y="204216"/>
                </a:moveTo>
                <a:lnTo>
                  <a:pt x="1770888" y="204216"/>
                </a:lnTo>
                <a:lnTo>
                  <a:pt x="1770888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624948" y="9803891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634745" y="2510281"/>
          <a:ext cx="13780005" cy="76768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49321"/>
                <a:gridCol w="1871471"/>
                <a:gridCol w="4868291"/>
              </a:tblGrid>
              <a:tr h="475487">
                <a:tc>
                  <a:txBody>
                    <a:bodyPr/>
                    <a:lstStyle/>
                    <a:p>
                      <a:pPr marL="105410" marR="74930" indent="-26034">
                        <a:lnSpc>
                          <a:spcPts val="1610"/>
                        </a:lnSpc>
                        <a:spcBef>
                          <a:spcPts val="9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α/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Ον/πωνυμο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 marR="48895" indent="-106680">
                        <a:lnSpc>
                          <a:spcPts val="1610"/>
                        </a:lnSpc>
                        <a:spcBef>
                          <a:spcPts val="9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ερομ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ί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υποβολής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 marR="310515" indent="101600">
                        <a:lnSpc>
                          <a:spcPts val="1610"/>
                        </a:lnSpc>
                        <a:spcBef>
                          <a:spcPts val="9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 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355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26870" marR="1619885" algn="ctr">
                        <a:lnSpc>
                          <a:spcPts val="1610"/>
                        </a:lnSpc>
                        <a:spcBef>
                          <a:spcPts val="9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προτάσεων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757925">
                <a:tc>
                  <a:txBody>
                    <a:bodyPr/>
                    <a:lstStyle/>
                    <a:p>
                      <a:pPr marL="65405">
                        <a:lnSpc>
                          <a:spcPts val="222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2345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113664">
                        <a:lnSpc>
                          <a:spcPts val="1610"/>
                        </a:lnSpc>
                        <a:spcBef>
                          <a:spcPts val="20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αρί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φ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ογλου  Χρήστος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Κατέθεσε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16230">
                        <a:lnSpc>
                          <a:spcPts val="162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Έξη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(6)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Απριλίου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2017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08965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Αμμοβολή 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αρμολόγηση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πετρόχτιστης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περίφραξης.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(20)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0170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περίφραξη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αποτελεί αναπόσπαστο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κομμάτι της ιστορίας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της ταυτότητας του πάρκου.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από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στοιχεία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διατηρήθηκαν αυτούσια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εποχή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κατασκευάσθηκε.  Εξυπηρετεί τόσο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αισθητικό όσο και λειτουργικό ρόλο,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καθώς στα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περισσότερα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σημεία συγκρατεί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εδάφη λόγω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μεγάλης  υψομετρικής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διαφοράς,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ταυτόχρονα βοηθά τη φύλαξη του  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8796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Όσον 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περίφραξη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οδού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Καζαντζάκη,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αυτή  εξυπηρετεί στη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συγκράτηση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όγκου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χωμάτων αλλά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ριζικών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87960">
                        <a:lnSpc>
                          <a:spcPts val="161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συστημάτων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δέντρων,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καταστραφούν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 ταπείνωσής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Δεν αποτελεί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στοιχείο απομόνωσης, καθώς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κάθε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πλευρά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4615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υπάρχουν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διαμορφωμένες είσοδοι,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σημεία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συνδιαλέγονται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αστικό ιστό.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περιοχή περιμετρικά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 παρουσιάζει χρήσεις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κατοικίας με ελάχιστους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ελεύθερους  δημόσιους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χώρους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άναρχη ρυμοτομία. 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γειτονικά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οικόπεδα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πλειονότητά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περιφραγμένα, με αποτέλεσμα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«συνομιλία» με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απουσιάζει. 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υψηλή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δασική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02284">
                        <a:lnSpc>
                          <a:spcPts val="1620"/>
                        </a:lnSpc>
                        <a:spcBef>
                          <a:spcPts val="6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βλάστηση,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αποτελεί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μόνη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στοιχείο οριοθέτησης 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ισχυρό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οπτικό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όριο.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Ο ρόλος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διαδραματίζει διαχρονικά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Παπαστράτειο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0891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πόλη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Αγρινίου, αντιστοιχεί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αυτόν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Εθνικού  Κήπου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Αθήνας.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σχεδιαστικές αρχές της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εποχής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κατασκευάστηκε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κάθε πάρκο,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περίφραξη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αποτελούσε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αδιαμφισβήτητο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κομμάτι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καθώς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αντικατοπτρίζει 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αισθητική,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αξίες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τη λειτουργικότητα 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ενώνουν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παρόν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παρελθόν.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2895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2.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27660">
                        <a:lnSpc>
                          <a:spcPct val="960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Ενοποίηση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εισόδων  (βιβλιοθήκης,  εκπαιδευτηρίων,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Αδύνατη με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σημερινά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δεδομένα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4527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3.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Τοποθέτηση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Ναι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προβλέπεται.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3477" y="1510537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69">
                <a:moveTo>
                  <a:pt x="0" y="204216"/>
                </a:moveTo>
                <a:lnTo>
                  <a:pt x="1770888" y="204216"/>
                </a:lnTo>
                <a:lnTo>
                  <a:pt x="1770888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24948" y="1510537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69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3477" y="4174870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70">
                <a:moveTo>
                  <a:pt x="0" y="204216"/>
                </a:moveTo>
                <a:lnTo>
                  <a:pt x="1770888" y="204216"/>
                </a:lnTo>
                <a:lnTo>
                  <a:pt x="1770888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24948" y="4174870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53477" y="4795138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70">
                <a:moveTo>
                  <a:pt x="0" y="204215"/>
                </a:moveTo>
                <a:lnTo>
                  <a:pt x="1770888" y="204215"/>
                </a:lnTo>
                <a:lnTo>
                  <a:pt x="1770888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624948" y="4795138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5"/>
                </a:moveTo>
                <a:lnTo>
                  <a:pt x="4767707" y="204215"/>
                </a:lnTo>
                <a:lnTo>
                  <a:pt x="476770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59891" y="475487"/>
          <a:ext cx="13780005" cy="49325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49321"/>
                <a:gridCol w="1871471"/>
                <a:gridCol w="4868291"/>
              </a:tblGrid>
              <a:tr h="102895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περιπτέρου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6129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ενημερώνει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ιστορία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πανίδα  και χλωρίδα του  πάρκου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6433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8110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χωρίσει εσωτερικά  η δεξαμενή και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ένα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μέρος 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χρησιμοποιηθεί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τις  ανάγκες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άρδευσης 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ενώ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δεύτερο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συνδεθεί μέσω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ΔΕΥΑΑ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δίκτυο  ύδρευσης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πόλης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36)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4414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συμβατικές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υποχρεώσεις, η υφιστάμενη  δεξαμενή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αποθήκευσης νερού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χωρητικότητα 800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m³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αποτελεί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δεδομένο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εκπόνηση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μελέτης. Για τις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συνολικές ανάγκες της μελέτης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(άρδευση,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συντριβάνια 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πυρόσβεση) χρειάζεται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ποσότητα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νερού ίση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με: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60,44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m³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x 5h +  50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m³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+ 50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m³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= 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402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m³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≈ 450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m³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τεχνικού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νερού (όχι  απαραίτητα νερού ύδρευσης)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δυνατότητα αναπλήρωσης. Το  υπόλοιπο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νερό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δεξαμενής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όπως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θέμα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διαχωρισμού της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δύο 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παραπάνω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ξεχωριστούς χώρους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όπως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προέλευση 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(γεώτρηση ή τοπικό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δίκτυο ύδρευσης) είναι  αρμοδιότητας του Δήμου Αγρινίου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οποίος διαχειρίζεται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 θέματα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αυτά.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18744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22885">
                        <a:lnSpc>
                          <a:spcPts val="1610"/>
                        </a:lnSpc>
                        <a:spcBef>
                          <a:spcPts val="6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Αποκατάσταση των  βαθμίδων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Ναι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προβλέπεται.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0521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29539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 έργα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ξεκινήσουν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παιδικές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χαρές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3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 έργα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ξεκινήσουν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χρονοδιάγραμμα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4736" y="475436"/>
            <a:ext cx="13673455" cy="2044064"/>
          </a:xfrm>
          <a:prstGeom prst="rect">
            <a:avLst/>
          </a:prstGeom>
          <a:solidFill>
            <a:srgbClr val="BEBEBE"/>
          </a:solidFill>
        </p:spPr>
        <p:txBody>
          <a:bodyPr vert="horz" wrap="square" lIns="0" tIns="12065" rIns="0" bIns="0" rtlCol="0">
            <a:spAutoFit/>
          </a:bodyPr>
          <a:lstStyle/>
          <a:p>
            <a:pPr marL="1351915" marR="2592070" indent="-1334135">
              <a:lnSpc>
                <a:spcPts val="8040"/>
              </a:lnSpc>
              <a:spcBef>
                <a:spcPts val="95"/>
              </a:spcBef>
            </a:pPr>
            <a:r>
              <a:rPr dirty="0"/>
              <a:t>10.</a:t>
            </a:r>
            <a:r>
              <a:rPr spc="-45" dirty="0"/>
              <a:t> </a:t>
            </a:r>
            <a:r>
              <a:rPr spc="-5" dirty="0"/>
              <a:t>ΚΩΝΣΤΑΝΤΟΠΟΥΛΟΣ  ΔΗΜΗΤΡΙΟΣ</a:t>
            </a:r>
          </a:p>
        </p:txBody>
      </p:sp>
      <p:sp>
        <p:nvSpPr>
          <p:cNvPr id="3" name="object 3"/>
          <p:cNvSpPr/>
          <p:nvPr/>
        </p:nvSpPr>
        <p:spPr>
          <a:xfrm>
            <a:off x="1080516" y="3656710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80516" y="3860926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0516" y="4269358"/>
            <a:ext cx="1062990" cy="205740"/>
          </a:xfrm>
          <a:custGeom>
            <a:avLst/>
            <a:gdLst/>
            <a:ahLst/>
            <a:cxnLst/>
            <a:rect l="l" t="t" r="r" b="b"/>
            <a:pathLst>
              <a:path w="1062989" h="205739">
                <a:moveTo>
                  <a:pt x="0" y="205739"/>
                </a:moveTo>
                <a:lnTo>
                  <a:pt x="1062532" y="205739"/>
                </a:lnTo>
                <a:lnTo>
                  <a:pt x="1062532" y="0"/>
                </a:lnTo>
                <a:lnTo>
                  <a:pt x="0" y="0"/>
                </a:lnTo>
                <a:lnTo>
                  <a:pt x="0" y="20573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80516" y="4475098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5"/>
                </a:moveTo>
                <a:lnTo>
                  <a:pt x="1062532" y="204215"/>
                </a:lnTo>
                <a:lnTo>
                  <a:pt x="1062532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80516" y="4679314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5"/>
                </a:moveTo>
                <a:lnTo>
                  <a:pt x="1062532" y="204215"/>
                </a:lnTo>
                <a:lnTo>
                  <a:pt x="1062532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80516" y="4883530"/>
            <a:ext cx="1062990" cy="189230"/>
          </a:xfrm>
          <a:custGeom>
            <a:avLst/>
            <a:gdLst/>
            <a:ahLst/>
            <a:cxnLst/>
            <a:rect l="l" t="t" r="r" b="b"/>
            <a:pathLst>
              <a:path w="1062989" h="189229">
                <a:moveTo>
                  <a:pt x="0" y="188975"/>
                </a:moveTo>
                <a:lnTo>
                  <a:pt x="1062532" y="188975"/>
                </a:lnTo>
                <a:lnTo>
                  <a:pt x="1062532" y="0"/>
                </a:lnTo>
                <a:lnTo>
                  <a:pt x="0" y="0"/>
                </a:lnTo>
                <a:lnTo>
                  <a:pt x="0" y="18897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80516" y="5072455"/>
            <a:ext cx="1062990" cy="191135"/>
          </a:xfrm>
          <a:custGeom>
            <a:avLst/>
            <a:gdLst/>
            <a:ahLst/>
            <a:cxnLst/>
            <a:rect l="l" t="t" r="r" b="b"/>
            <a:pathLst>
              <a:path w="1062989" h="191135">
                <a:moveTo>
                  <a:pt x="0" y="190804"/>
                </a:moveTo>
                <a:lnTo>
                  <a:pt x="1062532" y="190804"/>
                </a:lnTo>
                <a:lnTo>
                  <a:pt x="1062532" y="0"/>
                </a:lnTo>
                <a:lnTo>
                  <a:pt x="0" y="0"/>
                </a:lnTo>
                <a:lnTo>
                  <a:pt x="0" y="19080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80516" y="5263260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5"/>
                </a:moveTo>
                <a:lnTo>
                  <a:pt x="1062532" y="204215"/>
                </a:lnTo>
                <a:lnTo>
                  <a:pt x="1062532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80516" y="5467476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5"/>
                </a:moveTo>
                <a:lnTo>
                  <a:pt x="1062532" y="204215"/>
                </a:lnTo>
                <a:lnTo>
                  <a:pt x="1062532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345434" y="3656710"/>
            <a:ext cx="1696720" cy="204470"/>
          </a:xfrm>
          <a:custGeom>
            <a:avLst/>
            <a:gdLst/>
            <a:ahLst/>
            <a:cxnLst/>
            <a:rect l="l" t="t" r="r" b="b"/>
            <a:pathLst>
              <a:path w="1696720" h="204470">
                <a:moveTo>
                  <a:pt x="0" y="204216"/>
                </a:moveTo>
                <a:lnTo>
                  <a:pt x="1696465" y="204216"/>
                </a:lnTo>
                <a:lnTo>
                  <a:pt x="1696465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42610" y="3656710"/>
            <a:ext cx="2510790" cy="204470"/>
          </a:xfrm>
          <a:custGeom>
            <a:avLst/>
            <a:gdLst/>
            <a:ahLst/>
            <a:cxnLst/>
            <a:rect l="l" t="t" r="r" b="b"/>
            <a:pathLst>
              <a:path w="2510790" h="204470">
                <a:moveTo>
                  <a:pt x="0" y="204216"/>
                </a:moveTo>
                <a:lnTo>
                  <a:pt x="2510282" y="204216"/>
                </a:lnTo>
                <a:lnTo>
                  <a:pt x="251028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753477" y="3656710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70">
                <a:moveTo>
                  <a:pt x="0" y="204216"/>
                </a:moveTo>
                <a:lnTo>
                  <a:pt x="1770888" y="204216"/>
                </a:lnTo>
                <a:lnTo>
                  <a:pt x="1770888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624948" y="3656710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634745" y="3124834"/>
          <a:ext cx="13780005" cy="70501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795653"/>
                <a:gridCol w="2610865"/>
                <a:gridCol w="1871471"/>
                <a:gridCol w="4868291"/>
              </a:tblGrid>
              <a:tr h="473964">
                <a:tc>
                  <a:txBody>
                    <a:bodyPr/>
                    <a:lstStyle/>
                    <a:p>
                      <a:pPr marL="105410" marR="74930" indent="-26034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α/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Ον/πωνυμο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 marR="48895" indent="-10668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ερομ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ί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υποβολής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15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6875" marR="391160" indent="10160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 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355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26870" marR="1619885" algn="ctr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προτάσεων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5761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235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235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155575">
                        <a:lnSpc>
                          <a:spcPts val="1610"/>
                        </a:lnSpc>
                        <a:spcBef>
                          <a:spcPts val="20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400" b="1" spc="-35" dirty="0">
                          <a:latin typeface="Times New Roman"/>
                          <a:cs typeface="Times New Roman"/>
                        </a:rPr>
                        <a:t>ω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ν/π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υλος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Δημήτριος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8900">
                        <a:lnSpc>
                          <a:spcPts val="3229"/>
                        </a:lnSpc>
                        <a:spcBef>
                          <a:spcPts val="31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Κατέθεσε  Δύο</a:t>
                      </a:r>
                      <a:r>
                        <a:rPr sz="14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(2)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140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παρατηρήσεις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5405" marR="158750">
                        <a:lnSpc>
                          <a:spcPts val="1610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&amp;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Εννέα (9)  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Απριλίου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2017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80975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Επιφυλάξεις όσον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αφορά στην  συντήρηση των  συντριβανιών και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λίμνης καθώς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της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σημαντικής έκτασης  που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καταλαμβάνουν.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5875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ύπαρξη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ελεύθερων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επιφανειών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νερού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απαραίτητες για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τέτοιου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είδους αναπλάσεις,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Παθητικές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Μέθοδοι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Δροσισμού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αρχικά, αλλά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πανίδα 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(πουλιά, μικρά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θηλαστικά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κτλ).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3876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ΟΔΗΓΟ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ΜΕΛΕΤΩΝ του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Προγράμματος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30835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Βιοκλιματικών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Αναβαθμίσεων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Δημόσιων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Ανοικτών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Χώρων: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νερό αποτελεί στοιχείο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το</a:t>
                      </a:r>
                      <a:r>
                        <a:rPr sz="1400" i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οποίο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969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μπορεί να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επηρεάσει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μικροκλίμα  και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βελτιώσει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τις συνθήκες  θερμικής άνεσης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που επικρατούν  στους υπαίθριους αστικούς χώρους  κατά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τις θερμές περιόδους. Το  μέγεθος της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επίδρασης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νερού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μικροκλίμα καθορίζεται από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την ταχύτητα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του ανέμου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στην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περιοχή καθώς και από τις  διαστάσεις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της υδάτινης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επιφάνειας.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938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μηχανισμός μέσω του οποίου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  νερό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συμβάλει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στη μείωση της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θερμοκρασίας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αέρα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είναι</a:t>
                      </a:r>
                      <a:r>
                        <a:rPr sz="1400" i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8419">
                        <a:lnSpc>
                          <a:spcPts val="1610"/>
                        </a:lnSpc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εξάτμιση,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μετατροπή δηλαδή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του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υγρού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αέριο μέσω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απαγωγής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θερμότητας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από τον</a:t>
                      </a:r>
                      <a:r>
                        <a:rPr sz="1400" i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περιβάλλοντα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4008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αέρα. Ταυτόχρονα,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νερό  παρουσιάζει</a:t>
                      </a:r>
                      <a:r>
                        <a:rPr sz="14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μικρότερη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1440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Διερεύνηση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 χρήση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ανενεργούς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γεώτρησης που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υπάρχει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πάρκο.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  μπορεί 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χρησιμοποιηθεί,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κατασκευή νέας  γεώτρησης σε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επιλεγμένο σημείο 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7)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7716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Φυσικά και η χρήση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αρτεσιανού νερού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γεώτρησης  συμβάλλει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 εξοικονόμηση πόρων, κάτι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επιδιώκεται από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ευρύτερο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σχεδιασμό.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Παρόλα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αυτά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έως ότου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εφαρμοσθεί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κάτι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τέτοιο από τον Δήμο,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οποίος είναι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αρμόδιος 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κατασκευή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συνεχεία ομαλή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λειτουργία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πάρκου, η  άρδευση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ύδρευση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γίνεται από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υπάρχον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δίκτυο.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9891" y="49453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65987" y="494537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7175" y="494537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3563" y="494537"/>
            <a:ext cx="1106805" cy="0"/>
          </a:xfrm>
          <a:custGeom>
            <a:avLst/>
            <a:gdLst/>
            <a:ahLst/>
            <a:cxnLst/>
            <a:rect l="l" t="t" r="r" b="b"/>
            <a:pathLst>
              <a:path w="1106805">
                <a:moveTo>
                  <a:pt x="0" y="0"/>
                </a:moveTo>
                <a:lnTo>
                  <a:pt x="1106728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90242" y="494537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46629" y="494537"/>
            <a:ext cx="1047115" cy="0"/>
          </a:xfrm>
          <a:custGeom>
            <a:avLst/>
            <a:gdLst/>
            <a:ahLst/>
            <a:cxnLst/>
            <a:rect l="l" t="t" r="r" b="b"/>
            <a:pathLst>
              <a:path w="1047114">
                <a:moveTo>
                  <a:pt x="0" y="0"/>
                </a:moveTo>
                <a:lnTo>
                  <a:pt x="1046988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93617" y="494537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50005" y="494537"/>
            <a:ext cx="1739264" cy="0"/>
          </a:xfrm>
          <a:custGeom>
            <a:avLst/>
            <a:gdLst/>
            <a:ahLst/>
            <a:cxnLst/>
            <a:rect l="l" t="t" r="r" b="b"/>
            <a:pathLst>
              <a:path w="1739264">
                <a:moveTo>
                  <a:pt x="0" y="0"/>
                </a:moveTo>
                <a:lnTo>
                  <a:pt x="1739138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89271" y="494537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45659" y="494537"/>
            <a:ext cx="2554605" cy="0"/>
          </a:xfrm>
          <a:custGeom>
            <a:avLst/>
            <a:gdLst/>
            <a:ahLst/>
            <a:cxnLst/>
            <a:rect l="l" t="t" r="r" b="b"/>
            <a:pathLst>
              <a:path w="2554604">
                <a:moveTo>
                  <a:pt x="0" y="0"/>
                </a:moveTo>
                <a:lnTo>
                  <a:pt x="2554477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00136" y="494537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8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56525" y="494537"/>
            <a:ext cx="1815464" cy="0"/>
          </a:xfrm>
          <a:custGeom>
            <a:avLst/>
            <a:gdLst/>
            <a:ahLst/>
            <a:cxnLst/>
            <a:rect l="l" t="t" r="r" b="b"/>
            <a:pathLst>
              <a:path w="1815465">
                <a:moveTo>
                  <a:pt x="0" y="0"/>
                </a:moveTo>
                <a:lnTo>
                  <a:pt x="1815083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571608" y="494537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8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627996" y="494537"/>
            <a:ext cx="4812030" cy="0"/>
          </a:xfrm>
          <a:custGeom>
            <a:avLst/>
            <a:gdLst/>
            <a:ahLst/>
            <a:cxnLst/>
            <a:rect l="l" t="t" r="r" b="b"/>
            <a:pathLst>
              <a:path w="4812030">
                <a:moveTo>
                  <a:pt x="0" y="0"/>
                </a:moveTo>
                <a:lnTo>
                  <a:pt x="4811903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439900" y="49453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345434" y="8985250"/>
            <a:ext cx="1696720" cy="204470"/>
          </a:xfrm>
          <a:custGeom>
            <a:avLst/>
            <a:gdLst/>
            <a:ahLst/>
            <a:cxnLst/>
            <a:rect l="l" t="t" r="r" b="b"/>
            <a:pathLst>
              <a:path w="1696720" h="204470">
                <a:moveTo>
                  <a:pt x="0" y="204216"/>
                </a:moveTo>
                <a:lnTo>
                  <a:pt x="1696465" y="204216"/>
                </a:lnTo>
                <a:lnTo>
                  <a:pt x="1696465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142610" y="8985250"/>
            <a:ext cx="2510790" cy="204470"/>
          </a:xfrm>
          <a:custGeom>
            <a:avLst/>
            <a:gdLst/>
            <a:ahLst/>
            <a:cxnLst/>
            <a:rect l="l" t="t" r="r" b="b"/>
            <a:pathLst>
              <a:path w="2510790" h="204470">
                <a:moveTo>
                  <a:pt x="0" y="204216"/>
                </a:moveTo>
                <a:lnTo>
                  <a:pt x="2510282" y="204216"/>
                </a:lnTo>
                <a:lnTo>
                  <a:pt x="251028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753477" y="8985250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70">
                <a:moveTo>
                  <a:pt x="0" y="204216"/>
                </a:moveTo>
                <a:lnTo>
                  <a:pt x="1770888" y="204216"/>
                </a:lnTo>
                <a:lnTo>
                  <a:pt x="1770888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624948" y="8985250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659891" y="522731"/>
          <a:ext cx="13780005" cy="96880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795653"/>
                <a:gridCol w="2610865"/>
                <a:gridCol w="1871471"/>
                <a:gridCol w="4868291"/>
              </a:tblGrid>
              <a:tr h="8453374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επιφανειακή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θερμοκρασία</a:t>
                      </a:r>
                      <a:r>
                        <a:rPr sz="1400" i="1" spc="2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από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35305">
                        <a:lnSpc>
                          <a:spcPct val="96000"/>
                        </a:lnSpc>
                        <a:spcBef>
                          <a:spcPts val="30"/>
                        </a:spcBef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άλλα υλικά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εδαφοκάλυψης,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καθώς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διαθέτει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μεγαλύτερη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θερμοχωρητικότητα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ανακλαστικότητα.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842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Ενδεικτικά, κάποια από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τα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στοιχεία νερού που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μπορούν να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ενταχθούν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μια αστική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επέμβαση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συμβάλουν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στη</a:t>
                      </a:r>
                      <a:r>
                        <a:rPr sz="14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βελτίωση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77165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μικροκλίματος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μιας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περιοχής,  είναι: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22605" marR="198120" indent="-228600">
                        <a:lnSpc>
                          <a:spcPct val="95900"/>
                        </a:lnSpc>
                        <a:spcBef>
                          <a:spcPts val="50"/>
                        </a:spcBef>
                        <a:buFont typeface="Symbol"/>
                        <a:buChar char=""/>
                        <a:tabLst>
                          <a:tab pos="522605" algn="l"/>
                          <a:tab pos="523240" algn="l"/>
                        </a:tabLst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Οριζόντιες επιφάνειες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νερού-τεχνητές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λίμνες,  Συντριβάνια,</a:t>
                      </a:r>
                      <a:r>
                        <a:rPr sz="1400" i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κατακόρυφες  επιφάνειες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νερού και  πίδακες.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22605" marR="59055" indent="-228600">
                        <a:lnSpc>
                          <a:spcPct val="95800"/>
                        </a:lnSpc>
                        <a:spcBef>
                          <a:spcPts val="695"/>
                        </a:spcBef>
                        <a:buFont typeface="Symbol"/>
                        <a:buChar char=""/>
                        <a:tabLst>
                          <a:tab pos="522605" algn="l"/>
                          <a:tab pos="523240" algn="l"/>
                        </a:tabLst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Οποιαδήποτε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τεχνητή  κατασκευή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υποδοχής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του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υδάτινου στοιχείου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προϋποθέτει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τη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δημιουργία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υπόγειων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δεξαμενών  συλλογής και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επανάχρησης  του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νερού,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οι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οποίες  προκειμένου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παρουσιάζουν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υψηλή</a:t>
                      </a:r>
                      <a:r>
                        <a:rPr sz="1400" i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αντοχή  κατασκευάζονται  αναγκαστικά από  σκυρόδεμα.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Ακόμα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δημιουργία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ενός</a:t>
                      </a:r>
                      <a:r>
                        <a:rPr sz="1400" i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καναλιού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22605">
                        <a:lnSpc>
                          <a:spcPts val="1580"/>
                        </a:lnSpc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«φυσικής υδάτινης</a:t>
                      </a:r>
                      <a:r>
                        <a:rPr sz="1400" i="1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ροής»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22605" marR="140335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χρήζει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προαναφερθείσα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κατασκευή.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22605" marR="91440" indent="-228600">
                        <a:lnSpc>
                          <a:spcPct val="95800"/>
                        </a:lnSpc>
                        <a:spcBef>
                          <a:spcPts val="655"/>
                        </a:spcBef>
                        <a:buFont typeface="Symbol"/>
                        <a:buChar char=""/>
                        <a:tabLst>
                          <a:tab pos="522605" algn="l"/>
                          <a:tab pos="523240" algn="l"/>
                        </a:tabLst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Η σταθερή εφαρμογή  αναβαθμών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από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σχιστόπλακες ιδικά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όταν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συνδυάζονται με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υδάτινη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ροή,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προϋποθέτει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την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πάκτωσή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τους σε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σταθερό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υπόστρωμα,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δηλ. πλάκα</a:t>
                      </a:r>
                      <a:r>
                        <a:rPr sz="1400" i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από  σκυρόδεμα.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469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05410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Προβληματισμός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δεξαμενή με  την χαλικόστρωση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πέργκολες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 φιλόξενη για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(4)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9220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φυτεμένου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δώματος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απαιτεί συγκεκριμένα  χαρακτηριστικά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οροφής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εγκατασταθεί, καθώς  αναλόγως 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τύπο του, φέρει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77800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χωρίσει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εσωτερικά  η δεξαμενή και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ένα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μέρος 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χρησιμοποιηθεί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τις  ανάγκες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άρδευσης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(36)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07010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συμβατικές υποχρεώσεις,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υφιστάμενη  δεξαμενή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αποθήκευσης νερού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χωρητικότητα 800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m³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αποτελεί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δεδομένο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εκπόνηση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μελέτης. Για τις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συνολικές ανάγκες της μελέτης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(άρδευση,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συντριβάνια 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πυρόσβεση) χρειάζεται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ποσότητα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νερού ίση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με: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60,44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m³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x 5h</a:t>
                      </a:r>
                      <a:r>
                        <a:rPr sz="14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59891" y="475487"/>
          <a:ext cx="13780005" cy="98206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795653"/>
                <a:gridCol w="2610865"/>
                <a:gridCol w="1871471"/>
                <a:gridCol w="4868291"/>
              </a:tblGrid>
              <a:tr h="9820656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χρήστη του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33655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κατά τους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θερινούς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μήνες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διαφορετικό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φορτίο ανά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τ.μ.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60655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κόστος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εγκατάστασης  ενός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φυτεμένου δώματος είναι  ιδιαίτερα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υψηλό, και στη  συγκεκριμένη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 θεωρείται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ένας χειρισμός που  δεν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κατάλληλος,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καθώς οι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επιφάνειες πρασίνου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 είναι ήδη αρκετές. 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πέργκολες,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περιμετρικές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φυτεύσεις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υψηλών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θάμνων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αλλά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εγκατάσταση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φυτοδοχείων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επάνω στη  δεξαμενή,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επαρκής σκίασή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προς  αποφυγή υπερθέρμανσης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υλικού.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8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Ακόμη, το χαλίκι ως υλικό,</a:t>
                      </a:r>
                      <a:r>
                        <a:rPr sz="14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λόγω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8575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των κενών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δημιουργούνται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πληρώνονται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αέρα,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λειτουργεί 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θερμομονωτικό.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 ΠΡΟΔΙΑΓΡΑΦΕΣ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Προγράμματος Πράσινα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Δώματα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56845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Δημόσια Κτίρια,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σκοπός της  εγκατάστασης των φυτεμένων  δωμάτων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χρήση τους ως  παθητική τεχνική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εξοικονόμησης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ενέργειας.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Ως Εντατικός τύπος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ορίζεται: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398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Η δημιουργία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ενός κήπου,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με  σύστημα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υποδομής και υπόστρωμα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ανάπτυξης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ύψους 15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έως 150 εκ.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και κορεσμένο φορτίο τουλάχιστον  250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kg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/m2.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πράσινη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στέγη-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φυτεμένο δώμα εντατικού τύπου  απαιτεί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τακτική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συντήρηση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(άρδευση, λίπανση,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κλπ.) και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περιλαμβάνει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ποικιλία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φυτών,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μικρών δένδρων και θάμνων.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Ο  εντατικός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τύπος φυτεμένου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δώματος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μπορεί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υποστηρίξει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κατασκευές όπως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μονοπάτια,  στοιχεία νερού, συστήματα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σκίασης</a:t>
                      </a:r>
                      <a:r>
                        <a:rPr sz="1400" i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κοκ.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62890" algn="just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Απαραίτητη προϋπόθεση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για την  εγκατάσταση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εντατικού τύπου</a:t>
                      </a:r>
                      <a:r>
                        <a:rPr sz="1400" i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σε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υφιστάμενα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κτήρια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είναι</a:t>
                      </a:r>
                      <a:r>
                        <a:rPr sz="14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πυρόσβεσης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811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ενώ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δεύτερο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άλλες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50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m³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+ 50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m³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=  402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m³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≈ 450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m³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τεχνικού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νερού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(όχι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4414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απαραίτητα νερού ύδρευσης)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δυνατότητα αναπλήρωσης. Το  υπόλοιπο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νερό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δεξαμενής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όπως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θέμα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διαχωρισμού της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δύο 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παραπάνω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ξεχωριστούς χώρους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όπως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προέλευση 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(γεώτρηση ή τοπικό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δίκτυο ύδρευσης) είναι  αρμοδιότητας του Δήμου Αγρινίου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οποίος διαχειρίζεται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 θέματα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αυτά.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3477" y="2737357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69">
                <a:moveTo>
                  <a:pt x="0" y="204216"/>
                </a:moveTo>
                <a:lnTo>
                  <a:pt x="1770888" y="204216"/>
                </a:lnTo>
                <a:lnTo>
                  <a:pt x="1770888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24948" y="2737357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69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59891" y="475487"/>
          <a:ext cx="13780005" cy="98282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795653"/>
                <a:gridCol w="2610865"/>
                <a:gridCol w="1871471"/>
                <a:gridCol w="4868291"/>
              </a:tblGrid>
              <a:tr h="225577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εκπόνηση στατικής</a:t>
                      </a:r>
                      <a:r>
                        <a:rPr sz="1400" i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μελέτης.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5430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προφανές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λοιπόν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πως η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μία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τέτοιου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είδους επέμβαση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κρίνεται απαραίτητη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υποστηριχθεί από την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υφιστάμενη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κατασκευή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δεξαμενής.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6839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Εξάλλου,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ημέρες με καύσωνα  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γίνει κατάβρεγμα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ώστε να μην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προκαλεί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δυσφορία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στους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επισκέπτες.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572502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2870">
                        <a:lnSpc>
                          <a:spcPct val="95800"/>
                        </a:lnSpc>
                        <a:spcBef>
                          <a:spcPts val="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απόχρωση που θα  έχει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χωμάτινο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δάπεδο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τύπου Προλάτ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διασαφηνιστεί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όσο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γίνεται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πιο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κοντά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χρώμα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 χώματος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(16)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96215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στραγγιστηρίων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απαραίτητη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 αντιμετώπιση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πλημμυρικών φαινομένων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εντός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πάρκου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διάβρωσης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εδάφους του.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επιλογή των  κρασπέδων 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οπλισμένο σκυρόδεμα κρίνεται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σκόπιμη, καθώς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αποτελούν σταθερή κατασκευή,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οποία δε μπορεί να  απομακρυνθεί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ευκολία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βανδαλισμού.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937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Αντιθέτως,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περίπτωση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χρησιμοποιηθούν άλλα υλικά προς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αντικατάσταση αυτών, όπως πέτρα,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απαιτείται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βαθύτερη  εκσκαφή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πακτωθούν,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χρήση τσιμέντου για τη  θεμελίωσή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τους,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μακροχρόνια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συντήρηση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τους, καθώς θα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πιο «ευαίσθητα»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βανδαλισμών, με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υψηλότερο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κόστος</a:t>
                      </a:r>
                      <a:r>
                        <a:rPr sz="14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συντήρησης.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51510" algn="just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ανταποκριθεί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υλικό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όπως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πέτρα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αντίστοιχες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συνθήκες συγκράτησης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υλικών,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πρέπει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τριπλασιασθεί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πάχος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βάρος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φυτεμένων  επιφανειών είτε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μονοπατιών.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Άλλα στοιχεία οριοθέτησης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όπως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ξύλο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πιο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φιλικά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98525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περιβαλλοντικά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δεν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παρουσιάζουν καμία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αντοχή  μακροπρόθεσμα.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Όσων 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υφιστάμενα μονοπάτια,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τωρινή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810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κατάσταση 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χαρακτηριστεί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υποβαθμισμένη 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επικίνδυνη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χρήστες. 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περισσότερα σημεία 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 αδιάβατα κυρίως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ανθρώπους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κινητικά προβλήματα, άτομα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αναπηρικά καροτσάκια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ποδηλάτες,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ιδιαίτερα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μετά από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βροχοπτώσεις.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ανύπαρκτη αποστράγγιση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οι λανθασμένες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κλίσεις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δημιουργούν έντονα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διαρκώς διαβρωτικά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φαινόμενα 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έδαφος,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σημεία συγκέντρωσης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λιμναζόντων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υδάτων,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δυσκολεύουν 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κίνηση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επισκεπτών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αποτελούν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εστίες  μόλυνσης. Τέλος,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επίστρωσή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με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θραυστό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υλικό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 καθιστά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επικίνδυνα στις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μικρές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ηλικίες,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καταπονεί ιδιαίτερα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άτομα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ασκούνται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καθημερινή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βάση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εκεί.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29539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επαναφορά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μονοπατιών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προγενέστερη μορφή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τους,  δηλαδή σε απλά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χωμάτινα μονοπάτια (χωρίς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χαλίκι), χωρίς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βρεθεί λύση για τα θέματα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αποστράγγισης,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συμβάλει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ουσιαστικά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επανάφορά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παρούσας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κατάστασης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μικρό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χρονικό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διάστημα.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30536" y="474288"/>
            <a:ext cx="4730115" cy="9827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3495">
              <a:lnSpc>
                <a:spcPct val="95700"/>
              </a:lnSpc>
            </a:pPr>
            <a:r>
              <a:rPr sz="1400" spc="-5" dirty="0">
                <a:latin typeface="Times New Roman"/>
                <a:cs typeface="Times New Roman"/>
              </a:rPr>
              <a:t>Το προτεινόμενο υλικό επίστρωσης τόσο </a:t>
            </a:r>
            <a:r>
              <a:rPr sz="1400" dirty="0">
                <a:latin typeface="Times New Roman"/>
                <a:cs typeface="Times New Roman"/>
              </a:rPr>
              <a:t>για τα </a:t>
            </a:r>
            <a:r>
              <a:rPr sz="1400" spc="-5" dirty="0">
                <a:latin typeface="Times New Roman"/>
                <a:cs typeface="Times New Roman"/>
              </a:rPr>
              <a:t>μονοπάτια </a:t>
            </a:r>
            <a:r>
              <a:rPr sz="1400" dirty="0">
                <a:latin typeface="Times New Roman"/>
                <a:cs typeface="Times New Roman"/>
              </a:rPr>
              <a:t>και τα  πλατώματα </a:t>
            </a:r>
            <a:r>
              <a:rPr sz="1400" spc="-5" dirty="0">
                <a:latin typeface="Times New Roman"/>
                <a:cs typeface="Times New Roman"/>
              </a:rPr>
              <a:t>στο δασικό τμήμα, όσο και για </a:t>
            </a:r>
            <a:r>
              <a:rPr sz="1400" dirty="0">
                <a:latin typeface="Times New Roman"/>
                <a:cs typeface="Times New Roman"/>
              </a:rPr>
              <a:t>το μεγαλύτερο  κομμάτι </a:t>
            </a:r>
            <a:r>
              <a:rPr sz="1400" spc="-5" dirty="0">
                <a:latin typeface="Times New Roman"/>
                <a:cs typeface="Times New Roman"/>
              </a:rPr>
              <a:t>της </a:t>
            </a:r>
            <a:r>
              <a:rPr sz="1400" dirty="0">
                <a:latin typeface="Times New Roman"/>
                <a:cs typeface="Times New Roman"/>
              </a:rPr>
              <a:t>νέας </a:t>
            </a:r>
            <a:r>
              <a:rPr sz="1400" spc="-5" dirty="0">
                <a:latin typeface="Times New Roman"/>
                <a:cs typeface="Times New Roman"/>
              </a:rPr>
              <a:t>διαμόρφωσης, είναι </a:t>
            </a:r>
            <a:r>
              <a:rPr sz="1400" dirty="0">
                <a:latin typeface="Times New Roman"/>
                <a:cs typeface="Times New Roman"/>
              </a:rPr>
              <a:t>ένα </a:t>
            </a:r>
            <a:r>
              <a:rPr sz="1400" b="1" u="heavy" spc="-5" dirty="0">
                <a:latin typeface="Times New Roman"/>
                <a:cs typeface="Times New Roman"/>
              </a:rPr>
              <a:t>χωμάτινο </a:t>
            </a:r>
            <a:r>
              <a:rPr sz="1400" b="1" u="heavy" dirty="0">
                <a:latin typeface="Times New Roman"/>
                <a:cs typeface="Times New Roman"/>
              </a:rPr>
              <a:t>δάπεδο</a:t>
            </a:r>
            <a:r>
              <a:rPr sz="1400" dirty="0">
                <a:latin typeface="Times New Roman"/>
                <a:cs typeface="Times New Roman"/>
              </a:rPr>
              <a:t>, το  μείγμα </a:t>
            </a:r>
            <a:r>
              <a:rPr sz="1400" spc="-5" dirty="0">
                <a:latin typeface="Times New Roman"/>
                <a:cs typeface="Times New Roman"/>
              </a:rPr>
              <a:t>του οποίου έχει </a:t>
            </a:r>
            <a:r>
              <a:rPr sz="1400" dirty="0">
                <a:latin typeface="Times New Roman"/>
                <a:cs typeface="Times New Roman"/>
              </a:rPr>
              <a:t>μόνο </a:t>
            </a:r>
            <a:r>
              <a:rPr sz="1400" u="sng" dirty="0">
                <a:latin typeface="Times New Roman"/>
                <a:cs typeface="Times New Roman"/>
              </a:rPr>
              <a:t>φυσικά υλικά </a:t>
            </a:r>
            <a:r>
              <a:rPr sz="1400" u="sng" spc="-5" dirty="0">
                <a:latin typeface="Times New Roman"/>
                <a:cs typeface="Times New Roman"/>
              </a:rPr>
              <a:t>και </a:t>
            </a:r>
            <a:r>
              <a:rPr sz="1400" u="sng" dirty="0">
                <a:latin typeface="Times New Roman"/>
                <a:cs typeface="Times New Roman"/>
              </a:rPr>
              <a:t>η τελική του  </a:t>
            </a:r>
            <a:r>
              <a:rPr sz="1400" u="sng" spc="-5" dirty="0">
                <a:latin typeface="Times New Roman"/>
                <a:cs typeface="Times New Roman"/>
              </a:rPr>
              <a:t>μορφή </a:t>
            </a:r>
            <a:r>
              <a:rPr sz="1400" u="sng" dirty="0">
                <a:latin typeface="Times New Roman"/>
                <a:cs typeface="Times New Roman"/>
              </a:rPr>
              <a:t>παραπέμπει σε </a:t>
            </a:r>
            <a:r>
              <a:rPr sz="1400" u="sng" spc="-5" dirty="0">
                <a:latin typeface="Times New Roman"/>
                <a:cs typeface="Times New Roman"/>
              </a:rPr>
              <a:t>απλό χωμάτινο δάπεδο</a:t>
            </a:r>
            <a:r>
              <a:rPr sz="1400" spc="-5" dirty="0">
                <a:latin typeface="Times New Roman"/>
                <a:cs typeface="Times New Roman"/>
              </a:rPr>
              <a:t>. Παρουσιάζει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όμως</a:t>
            </a:r>
            <a:endParaRPr sz="1400">
              <a:latin typeface="Times New Roman"/>
              <a:cs typeface="Times New Roman"/>
            </a:endParaRPr>
          </a:p>
          <a:p>
            <a:pPr marL="12700" marR="38100">
              <a:lnSpc>
                <a:spcPct val="958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αυξημένη </a:t>
            </a:r>
            <a:r>
              <a:rPr sz="1400" spc="-5" dirty="0">
                <a:latin typeface="Times New Roman"/>
                <a:cs typeface="Times New Roman"/>
              </a:rPr>
              <a:t>δυνατότητα απορρόφησης επιφανειακών </a:t>
            </a:r>
            <a:r>
              <a:rPr sz="1400" dirty="0">
                <a:latin typeface="Times New Roman"/>
                <a:cs typeface="Times New Roman"/>
              </a:rPr>
              <a:t>υδάτων, η  </a:t>
            </a:r>
            <a:r>
              <a:rPr sz="1400" spc="-5" dirty="0">
                <a:latin typeface="Times New Roman"/>
                <a:cs typeface="Times New Roman"/>
              </a:rPr>
              <a:t>οποία πολλαπλασιάζεται </a:t>
            </a:r>
            <a:r>
              <a:rPr sz="1400" dirty="0">
                <a:latin typeface="Times New Roman"/>
                <a:cs typeface="Times New Roman"/>
              </a:rPr>
              <a:t>με την προσθήκη βάσης </a:t>
            </a:r>
            <a:r>
              <a:rPr sz="1400" spc="-5" dirty="0">
                <a:latin typeface="Times New Roman"/>
                <a:cs typeface="Times New Roman"/>
              </a:rPr>
              <a:t>από  διαβαθμισμένο χαλίκι. </a:t>
            </a:r>
            <a:r>
              <a:rPr sz="1400" dirty="0">
                <a:latin typeface="Times New Roman"/>
                <a:cs typeface="Times New Roman"/>
              </a:rPr>
              <a:t>Ταυτόχρονα, το </a:t>
            </a:r>
            <a:r>
              <a:rPr sz="1400" spc="-5" dirty="0">
                <a:latin typeface="Times New Roman"/>
                <a:cs typeface="Times New Roman"/>
              </a:rPr>
              <a:t>διαβαθμισμένο </a:t>
            </a:r>
            <a:r>
              <a:rPr sz="1400" dirty="0">
                <a:latin typeface="Times New Roman"/>
                <a:cs typeface="Times New Roman"/>
              </a:rPr>
              <a:t>χαλίκι  κάτω από το υλικό </a:t>
            </a:r>
            <a:r>
              <a:rPr sz="1400" spc="-5" dirty="0">
                <a:latin typeface="Times New Roman"/>
                <a:cs typeface="Times New Roman"/>
              </a:rPr>
              <a:t>επίστρωσης </a:t>
            </a:r>
            <a:r>
              <a:rPr sz="1400" dirty="0">
                <a:latin typeface="Times New Roman"/>
                <a:cs typeface="Times New Roman"/>
              </a:rPr>
              <a:t>βοηθάει </a:t>
            </a:r>
            <a:r>
              <a:rPr sz="1400" spc="-5" dirty="0">
                <a:latin typeface="Times New Roman"/>
                <a:cs typeface="Times New Roman"/>
              </a:rPr>
              <a:t>στην χάραξη </a:t>
            </a:r>
            <a:r>
              <a:rPr sz="1400" dirty="0">
                <a:latin typeface="Times New Roman"/>
                <a:cs typeface="Times New Roman"/>
              </a:rPr>
              <a:t>των  </a:t>
            </a:r>
            <a:r>
              <a:rPr sz="1400" spc="-5" dirty="0">
                <a:latin typeface="Times New Roman"/>
                <a:cs typeface="Times New Roman"/>
              </a:rPr>
              <a:t>απαραίτητων </a:t>
            </a:r>
            <a:r>
              <a:rPr sz="1400" dirty="0">
                <a:latin typeface="Times New Roman"/>
                <a:cs typeface="Times New Roman"/>
              </a:rPr>
              <a:t>για </a:t>
            </a:r>
            <a:r>
              <a:rPr sz="1400" spc="-5" dirty="0">
                <a:latin typeface="Times New Roman"/>
                <a:cs typeface="Times New Roman"/>
              </a:rPr>
              <a:t>την </a:t>
            </a:r>
            <a:r>
              <a:rPr sz="1400" dirty="0">
                <a:latin typeface="Times New Roman"/>
                <a:cs typeface="Times New Roman"/>
              </a:rPr>
              <a:t>αποστράγγιση </a:t>
            </a:r>
            <a:r>
              <a:rPr sz="1400" spc="-5" dirty="0">
                <a:latin typeface="Times New Roman"/>
                <a:cs typeface="Times New Roman"/>
              </a:rPr>
              <a:t>κλίσεων </a:t>
            </a:r>
            <a:r>
              <a:rPr sz="1400" dirty="0">
                <a:latin typeface="Times New Roman"/>
                <a:cs typeface="Times New Roman"/>
              </a:rPr>
              <a:t>στα </a:t>
            </a:r>
            <a:r>
              <a:rPr sz="1400" spc="-5" dirty="0">
                <a:latin typeface="Times New Roman"/>
                <a:cs typeface="Times New Roman"/>
              </a:rPr>
              <a:t>μονοπάτια, ενώ  </a:t>
            </a:r>
            <a:r>
              <a:rPr sz="1400" dirty="0">
                <a:latin typeface="Times New Roman"/>
                <a:cs typeface="Times New Roman"/>
              </a:rPr>
              <a:t>συγχρόνως αυξάνει </a:t>
            </a:r>
            <a:r>
              <a:rPr sz="1400" spc="-5" dirty="0">
                <a:latin typeface="Times New Roman"/>
                <a:cs typeface="Times New Roman"/>
              </a:rPr>
              <a:t>την </a:t>
            </a:r>
            <a:r>
              <a:rPr sz="1400" dirty="0">
                <a:latin typeface="Times New Roman"/>
                <a:cs typeface="Times New Roman"/>
              </a:rPr>
              <a:t>αντοχή </a:t>
            </a:r>
            <a:r>
              <a:rPr sz="1400" spc="-5" dirty="0">
                <a:latin typeface="Times New Roman"/>
                <a:cs typeface="Times New Roman"/>
              </a:rPr>
              <a:t>του υλικού </a:t>
            </a:r>
            <a:r>
              <a:rPr sz="1400" dirty="0">
                <a:latin typeface="Times New Roman"/>
                <a:cs typeface="Times New Roman"/>
              </a:rPr>
              <a:t>στο βάρος </a:t>
            </a:r>
            <a:r>
              <a:rPr sz="1400" spc="-5" dirty="0">
                <a:latin typeface="Times New Roman"/>
                <a:cs typeface="Times New Roman"/>
              </a:rPr>
              <a:t>που μπορεί  </a:t>
            </a:r>
            <a:r>
              <a:rPr sz="1400" dirty="0">
                <a:latin typeface="Times New Roman"/>
                <a:cs typeface="Times New Roman"/>
              </a:rPr>
              <a:t>να </a:t>
            </a:r>
            <a:r>
              <a:rPr sz="1400" spc="-5" dirty="0">
                <a:latin typeface="Times New Roman"/>
                <a:cs typeface="Times New Roman"/>
              </a:rPr>
              <a:t>δεχθεί, </a:t>
            </a:r>
            <a:r>
              <a:rPr sz="1400" dirty="0">
                <a:latin typeface="Times New Roman"/>
                <a:cs typeface="Times New Roman"/>
              </a:rPr>
              <a:t>καθώς δεν θα </a:t>
            </a:r>
            <a:r>
              <a:rPr sz="1400" spc="-5" dirty="0">
                <a:latin typeface="Times New Roman"/>
                <a:cs typeface="Times New Roman"/>
              </a:rPr>
              <a:t>πρέπει </a:t>
            </a:r>
            <a:r>
              <a:rPr sz="1400" dirty="0">
                <a:latin typeface="Times New Roman"/>
                <a:cs typeface="Times New Roman"/>
              </a:rPr>
              <a:t>να ξεχνάμε ότι το </a:t>
            </a:r>
            <a:r>
              <a:rPr sz="1400" spc="-5" dirty="0">
                <a:latin typeface="Times New Roman"/>
                <a:cs typeface="Times New Roman"/>
              </a:rPr>
              <a:t>δασικό τμήμα  </a:t>
            </a:r>
            <a:r>
              <a:rPr sz="1400" dirty="0">
                <a:latin typeface="Times New Roman"/>
                <a:cs typeface="Times New Roman"/>
              </a:rPr>
              <a:t>του </a:t>
            </a:r>
            <a:r>
              <a:rPr sz="1400" spc="-5" dirty="0">
                <a:latin typeface="Times New Roman"/>
                <a:cs typeface="Times New Roman"/>
              </a:rPr>
              <a:t>Πάρκου χρήζει </a:t>
            </a:r>
            <a:r>
              <a:rPr sz="1400" dirty="0">
                <a:latin typeface="Times New Roman"/>
                <a:cs typeface="Times New Roman"/>
              </a:rPr>
              <a:t>συντήρησης, η οποία </a:t>
            </a:r>
            <a:r>
              <a:rPr sz="1400" spc="-5" dirty="0">
                <a:latin typeface="Times New Roman"/>
                <a:cs typeface="Times New Roman"/>
              </a:rPr>
              <a:t>μπορεί </a:t>
            </a:r>
            <a:r>
              <a:rPr sz="1400" dirty="0">
                <a:latin typeface="Times New Roman"/>
                <a:cs typeface="Times New Roman"/>
              </a:rPr>
              <a:t>να </a:t>
            </a:r>
            <a:r>
              <a:rPr sz="1400" spc="-5" dirty="0">
                <a:latin typeface="Times New Roman"/>
                <a:cs typeface="Times New Roman"/>
              </a:rPr>
              <a:t>γίνει μόνο </a:t>
            </a:r>
            <a:r>
              <a:rPr sz="1400" spc="-10" dirty="0">
                <a:latin typeface="Times New Roman"/>
                <a:cs typeface="Times New Roman"/>
              </a:rPr>
              <a:t>με  </a:t>
            </a:r>
            <a:r>
              <a:rPr sz="1400" dirty="0">
                <a:latin typeface="Times New Roman"/>
                <a:cs typeface="Times New Roman"/>
              </a:rPr>
              <a:t>καλαθοφόρα </a:t>
            </a:r>
            <a:r>
              <a:rPr sz="1400" spc="-5" dirty="0">
                <a:latin typeface="Times New Roman"/>
                <a:cs typeface="Times New Roman"/>
              </a:rPr>
              <a:t>ανυψωτικά </a:t>
            </a:r>
            <a:r>
              <a:rPr sz="1400" dirty="0">
                <a:latin typeface="Times New Roman"/>
                <a:cs typeface="Times New Roman"/>
              </a:rPr>
              <a:t>οχήματα ή </a:t>
            </a:r>
            <a:r>
              <a:rPr sz="1400" spc="-5" dirty="0">
                <a:latin typeface="Times New Roman"/>
                <a:cs typeface="Times New Roman"/>
              </a:rPr>
              <a:t>φορτηγά, </a:t>
            </a:r>
            <a:r>
              <a:rPr sz="1400" dirty="0">
                <a:latin typeface="Times New Roman"/>
                <a:cs typeface="Times New Roman"/>
              </a:rPr>
              <a:t>τουλάχιστον σε  </a:t>
            </a:r>
            <a:r>
              <a:rPr sz="1400" spc="-5" dirty="0">
                <a:latin typeface="Times New Roman"/>
                <a:cs typeface="Times New Roman"/>
              </a:rPr>
              <a:t>ετήσια </a:t>
            </a:r>
            <a:r>
              <a:rPr sz="1400" dirty="0">
                <a:latin typeface="Times New Roman"/>
                <a:cs typeface="Times New Roman"/>
              </a:rPr>
              <a:t>βάση. </a:t>
            </a:r>
            <a:r>
              <a:rPr sz="1400" spc="-5" dirty="0">
                <a:latin typeface="Times New Roman"/>
                <a:cs typeface="Times New Roman"/>
              </a:rPr>
              <a:t>Θα </a:t>
            </a:r>
            <a:r>
              <a:rPr sz="1400" dirty="0">
                <a:latin typeface="Times New Roman"/>
                <a:cs typeface="Times New Roman"/>
              </a:rPr>
              <a:t>πρέπει </a:t>
            </a:r>
            <a:r>
              <a:rPr sz="1400" spc="-5" dirty="0">
                <a:latin typeface="Times New Roman"/>
                <a:cs typeface="Times New Roman"/>
              </a:rPr>
              <a:t>επίσης </a:t>
            </a:r>
            <a:r>
              <a:rPr sz="1400" dirty="0">
                <a:latin typeface="Times New Roman"/>
                <a:cs typeface="Times New Roman"/>
              </a:rPr>
              <a:t>να επισημανθεί η ανώδυνη  επίλυση του </a:t>
            </a:r>
            <a:r>
              <a:rPr sz="1400" spc="-5" dirty="0">
                <a:latin typeface="Times New Roman"/>
                <a:cs typeface="Times New Roman"/>
              </a:rPr>
              <a:t>προβλήματος </a:t>
            </a:r>
            <a:r>
              <a:rPr sz="1400" dirty="0">
                <a:latin typeface="Times New Roman"/>
                <a:cs typeface="Times New Roman"/>
              </a:rPr>
              <a:t>των δικτύων, </a:t>
            </a:r>
            <a:r>
              <a:rPr sz="1400" spc="-5" dirty="0">
                <a:latin typeface="Times New Roman"/>
                <a:cs typeface="Times New Roman"/>
              </a:rPr>
              <a:t>καθώς </a:t>
            </a:r>
            <a:r>
              <a:rPr sz="1400" dirty="0">
                <a:latin typeface="Times New Roman"/>
                <a:cs typeface="Times New Roman"/>
              </a:rPr>
              <a:t>μέσω της  ανύψωσης των </a:t>
            </a:r>
            <a:r>
              <a:rPr sz="1400" spc="-5" dirty="0">
                <a:latin typeface="Times New Roman"/>
                <a:cs typeface="Times New Roman"/>
              </a:rPr>
              <a:t>μονοπατιών </a:t>
            </a:r>
            <a:r>
              <a:rPr sz="1400" dirty="0">
                <a:latin typeface="Times New Roman"/>
                <a:cs typeface="Times New Roman"/>
              </a:rPr>
              <a:t>και </a:t>
            </a:r>
            <a:r>
              <a:rPr sz="1400" spc="-5" dirty="0">
                <a:latin typeface="Times New Roman"/>
                <a:cs typeface="Times New Roman"/>
              </a:rPr>
              <a:t>της </a:t>
            </a:r>
            <a:r>
              <a:rPr sz="1400" dirty="0">
                <a:latin typeface="Times New Roman"/>
                <a:cs typeface="Times New Roman"/>
              </a:rPr>
              <a:t>εγκατάστασης σωλήνα </a:t>
            </a:r>
            <a:r>
              <a:rPr sz="1400" spc="-5" dirty="0">
                <a:latin typeface="Times New Roman"/>
                <a:cs typeface="Times New Roman"/>
              </a:rPr>
              <a:t>απ’  όπου </a:t>
            </a:r>
            <a:r>
              <a:rPr sz="1400" dirty="0">
                <a:latin typeface="Times New Roman"/>
                <a:cs typeface="Times New Roman"/>
              </a:rPr>
              <a:t>θα </a:t>
            </a:r>
            <a:r>
              <a:rPr sz="1400" spc="-5" dirty="0">
                <a:latin typeface="Times New Roman"/>
                <a:cs typeface="Times New Roman"/>
              </a:rPr>
              <a:t>περνάνε καλώδια </a:t>
            </a:r>
            <a:r>
              <a:rPr sz="1400" dirty="0">
                <a:latin typeface="Times New Roman"/>
                <a:cs typeface="Times New Roman"/>
              </a:rPr>
              <a:t>και άλλες υποδομές για τον  </a:t>
            </a:r>
            <a:r>
              <a:rPr sz="1400" spc="-5" dirty="0">
                <a:latin typeface="Times New Roman"/>
                <a:cs typeface="Times New Roman"/>
              </a:rPr>
              <a:t>ηλεκτροφωτισμό, </a:t>
            </a:r>
            <a:r>
              <a:rPr sz="1400" u="sng" spc="-5" dirty="0">
                <a:latin typeface="Times New Roman"/>
                <a:cs typeface="Times New Roman"/>
              </a:rPr>
              <a:t>αποφεύγεται </a:t>
            </a:r>
            <a:r>
              <a:rPr sz="1400" u="sng" dirty="0">
                <a:latin typeface="Times New Roman"/>
                <a:cs typeface="Times New Roman"/>
              </a:rPr>
              <a:t>η εκσκαφή </a:t>
            </a:r>
            <a:r>
              <a:rPr sz="1400" u="sng" spc="-5" dirty="0">
                <a:latin typeface="Times New Roman"/>
                <a:cs typeface="Times New Roman"/>
              </a:rPr>
              <a:t>και </a:t>
            </a:r>
            <a:r>
              <a:rPr sz="1400" u="sng" dirty="0">
                <a:latin typeface="Times New Roman"/>
                <a:cs typeface="Times New Roman"/>
              </a:rPr>
              <a:t>πλήγωση των  </a:t>
            </a:r>
            <a:r>
              <a:rPr sz="1400" u="sng" spc="-5" dirty="0">
                <a:latin typeface="Times New Roman"/>
                <a:cs typeface="Times New Roman"/>
              </a:rPr>
              <a:t>ριζών </a:t>
            </a:r>
            <a:r>
              <a:rPr sz="1400" u="sng" dirty="0">
                <a:latin typeface="Times New Roman"/>
                <a:cs typeface="Times New Roman"/>
              </a:rPr>
              <a:t>των</a:t>
            </a:r>
            <a:r>
              <a:rPr sz="1400" u="sng" spc="-45" dirty="0">
                <a:latin typeface="Times New Roman"/>
                <a:cs typeface="Times New Roman"/>
              </a:rPr>
              <a:t> </a:t>
            </a:r>
            <a:r>
              <a:rPr sz="1400" u="sng" spc="-5" dirty="0">
                <a:latin typeface="Times New Roman"/>
                <a:cs typeface="Times New Roman"/>
              </a:rPr>
              <a:t>δέντρων</a:t>
            </a:r>
            <a:r>
              <a:rPr sz="1400" spc="-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ts val="161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Με αυτό </a:t>
            </a:r>
            <a:r>
              <a:rPr sz="1400" spc="-5" dirty="0">
                <a:latin typeface="Times New Roman"/>
                <a:cs typeface="Times New Roman"/>
              </a:rPr>
              <a:t>τον τρόπο, </a:t>
            </a:r>
            <a:r>
              <a:rPr sz="1400" spc="-10" dirty="0">
                <a:latin typeface="Times New Roman"/>
                <a:cs typeface="Times New Roman"/>
              </a:rPr>
              <a:t>τα </a:t>
            </a:r>
            <a:r>
              <a:rPr sz="1400" spc="-5" dirty="0">
                <a:latin typeface="Times New Roman"/>
                <a:cs typeface="Times New Roman"/>
              </a:rPr>
              <a:t>μονοπάτια αποκτούν καθαρή </a:t>
            </a:r>
            <a:r>
              <a:rPr sz="1400" dirty="0">
                <a:latin typeface="Times New Roman"/>
                <a:cs typeface="Times New Roman"/>
              </a:rPr>
              <a:t>και  </a:t>
            </a:r>
            <a:r>
              <a:rPr sz="1400" spc="-5" dirty="0">
                <a:latin typeface="Times New Roman"/>
                <a:cs typeface="Times New Roman"/>
              </a:rPr>
              <a:t>ενοποιημένη εικόνα, </a:t>
            </a:r>
            <a:r>
              <a:rPr sz="1400" dirty="0">
                <a:latin typeface="Times New Roman"/>
                <a:cs typeface="Times New Roman"/>
              </a:rPr>
              <a:t>που παραπέμπει στην προγενέστερη </a:t>
            </a:r>
            <a:r>
              <a:rPr sz="1400" spc="-5" dirty="0">
                <a:latin typeface="Times New Roman"/>
                <a:cs typeface="Times New Roman"/>
              </a:rPr>
              <a:t>φυσική  </a:t>
            </a:r>
            <a:r>
              <a:rPr sz="1400" dirty="0">
                <a:latin typeface="Times New Roman"/>
                <a:cs typeface="Times New Roman"/>
              </a:rPr>
              <a:t>τους κατάσταση, </a:t>
            </a:r>
            <a:r>
              <a:rPr sz="1400" spc="-5" dirty="0">
                <a:latin typeface="Times New Roman"/>
                <a:cs typeface="Times New Roman"/>
              </a:rPr>
              <a:t>χωρίς επικίνδυνα </a:t>
            </a:r>
            <a:r>
              <a:rPr sz="1400" dirty="0">
                <a:latin typeface="Times New Roman"/>
                <a:cs typeface="Times New Roman"/>
              </a:rPr>
              <a:t>ή </a:t>
            </a:r>
            <a:r>
              <a:rPr sz="1400" spc="-5" dirty="0">
                <a:latin typeface="Times New Roman"/>
                <a:cs typeface="Times New Roman"/>
              </a:rPr>
              <a:t>ολισθηρά </a:t>
            </a:r>
            <a:r>
              <a:rPr sz="1400" dirty="0">
                <a:latin typeface="Times New Roman"/>
                <a:cs typeface="Times New Roman"/>
              </a:rPr>
              <a:t>σημεία,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φιλόξενα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40"/>
              </a:lnSpc>
            </a:pPr>
            <a:r>
              <a:rPr sz="1400" spc="-5" dirty="0">
                <a:latin typeface="Times New Roman"/>
                <a:cs typeface="Times New Roman"/>
              </a:rPr>
              <a:t>προς </a:t>
            </a:r>
            <a:r>
              <a:rPr sz="1400" dirty="0">
                <a:latin typeface="Times New Roman"/>
                <a:cs typeface="Times New Roman"/>
              </a:rPr>
              <a:t>όλους </a:t>
            </a:r>
            <a:r>
              <a:rPr sz="1400" spc="-5" dirty="0">
                <a:latin typeface="Times New Roman"/>
                <a:cs typeface="Times New Roman"/>
              </a:rPr>
              <a:t>τους </a:t>
            </a:r>
            <a:r>
              <a:rPr sz="1400" dirty="0">
                <a:latin typeface="Times New Roman"/>
                <a:cs typeface="Times New Roman"/>
              </a:rPr>
              <a:t>χρήστες </a:t>
            </a:r>
            <a:r>
              <a:rPr sz="1400" spc="-5" dirty="0">
                <a:latin typeface="Times New Roman"/>
                <a:cs typeface="Times New Roman"/>
              </a:rPr>
              <a:t>και αποτελεσματικά </a:t>
            </a:r>
            <a:r>
              <a:rPr sz="1400" dirty="0">
                <a:latin typeface="Times New Roman"/>
                <a:cs typeface="Times New Roman"/>
              </a:rPr>
              <a:t>για τη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διευκόλυνση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14"/>
              </a:lnSpc>
            </a:pPr>
            <a:r>
              <a:rPr sz="1400" dirty="0">
                <a:latin typeface="Times New Roman"/>
                <a:cs typeface="Times New Roman"/>
              </a:rPr>
              <a:t>της συντήρησης του υπάρχοντος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πρασίνου.</a:t>
            </a:r>
            <a:endParaRPr sz="1400">
              <a:latin typeface="Times New Roman"/>
              <a:cs typeface="Times New Roman"/>
            </a:endParaRPr>
          </a:p>
          <a:p>
            <a:pPr marL="12700" marR="6985">
              <a:lnSpc>
                <a:spcPct val="95800"/>
              </a:lnSpc>
              <a:spcBef>
                <a:spcPts val="35"/>
              </a:spcBef>
            </a:pPr>
            <a:r>
              <a:rPr sz="1400" spc="-5" dirty="0">
                <a:latin typeface="Times New Roman"/>
                <a:cs typeface="Times New Roman"/>
              </a:rPr>
              <a:t>Τα μικρά κράσπεδα, </a:t>
            </a:r>
            <a:r>
              <a:rPr sz="1400" dirty="0">
                <a:latin typeface="Times New Roman"/>
                <a:cs typeface="Times New Roman"/>
              </a:rPr>
              <a:t>που </a:t>
            </a:r>
            <a:r>
              <a:rPr sz="1400" spc="-5" dirty="0">
                <a:latin typeface="Times New Roman"/>
                <a:cs typeface="Times New Roman"/>
              </a:rPr>
              <a:t>προτείνονται </a:t>
            </a:r>
            <a:r>
              <a:rPr sz="1400" dirty="0">
                <a:latin typeface="Times New Roman"/>
                <a:cs typeface="Times New Roman"/>
              </a:rPr>
              <a:t>στα </a:t>
            </a:r>
            <a:r>
              <a:rPr sz="1400" spc="-5" dirty="0">
                <a:latin typeface="Times New Roman"/>
                <a:cs typeface="Times New Roman"/>
              </a:rPr>
              <a:t>όρια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μονοπατιών,  </a:t>
            </a:r>
            <a:r>
              <a:rPr sz="1400" dirty="0">
                <a:latin typeface="Times New Roman"/>
                <a:cs typeface="Times New Roman"/>
              </a:rPr>
              <a:t>τοποθετούνται </a:t>
            </a:r>
            <a:r>
              <a:rPr sz="1400" spc="-5" dirty="0">
                <a:latin typeface="Times New Roman"/>
                <a:cs typeface="Times New Roman"/>
              </a:rPr>
              <a:t>καθαρά </a:t>
            </a:r>
            <a:r>
              <a:rPr sz="1400" dirty="0">
                <a:latin typeface="Times New Roman"/>
                <a:cs typeface="Times New Roman"/>
              </a:rPr>
              <a:t>για </a:t>
            </a:r>
            <a:r>
              <a:rPr sz="1400" spc="-5" dirty="0">
                <a:latin typeface="Times New Roman"/>
                <a:cs typeface="Times New Roman"/>
              </a:rPr>
              <a:t>την οριοθέτηση </a:t>
            </a:r>
            <a:r>
              <a:rPr sz="1400" dirty="0">
                <a:latin typeface="Times New Roman"/>
                <a:cs typeface="Times New Roman"/>
              </a:rPr>
              <a:t>τόσο </a:t>
            </a:r>
            <a:r>
              <a:rPr sz="1400" spc="-5" dirty="0">
                <a:latin typeface="Times New Roman"/>
                <a:cs typeface="Times New Roman"/>
              </a:rPr>
              <a:t>του υλικού  επίστρωσης, </a:t>
            </a:r>
            <a:r>
              <a:rPr sz="1400" dirty="0">
                <a:latin typeface="Times New Roman"/>
                <a:cs typeface="Times New Roman"/>
              </a:rPr>
              <a:t>όσο </a:t>
            </a:r>
            <a:r>
              <a:rPr sz="1400" spc="-5" dirty="0">
                <a:latin typeface="Times New Roman"/>
                <a:cs typeface="Times New Roman"/>
              </a:rPr>
              <a:t>και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φυσικών κροκάλων, </a:t>
            </a:r>
            <a:r>
              <a:rPr sz="1400" dirty="0">
                <a:latin typeface="Times New Roman"/>
                <a:cs typeface="Times New Roman"/>
              </a:rPr>
              <a:t>οι </a:t>
            </a:r>
            <a:r>
              <a:rPr sz="1400" spc="-5" dirty="0">
                <a:latin typeface="Times New Roman"/>
                <a:cs typeface="Times New Roman"/>
              </a:rPr>
              <a:t>οποίες  </a:t>
            </a:r>
            <a:r>
              <a:rPr sz="1400" dirty="0">
                <a:latin typeface="Times New Roman"/>
                <a:cs typeface="Times New Roman"/>
              </a:rPr>
              <a:t>πληρώνουν τα </a:t>
            </a:r>
            <a:r>
              <a:rPr sz="1400" spc="-5" dirty="0">
                <a:latin typeface="Times New Roman"/>
                <a:cs typeface="Times New Roman"/>
              </a:rPr>
              <a:t>μικρά φρεάτια </a:t>
            </a:r>
            <a:r>
              <a:rPr sz="1400" dirty="0">
                <a:latin typeface="Times New Roman"/>
                <a:cs typeface="Times New Roman"/>
              </a:rPr>
              <a:t>που </a:t>
            </a:r>
            <a:r>
              <a:rPr sz="1400" spc="-5" dirty="0">
                <a:latin typeface="Times New Roman"/>
                <a:cs typeface="Times New Roman"/>
              </a:rPr>
              <a:t>κρίθηκαν απαραίτητα στην  </a:t>
            </a:r>
            <a:r>
              <a:rPr sz="1400" dirty="0">
                <a:latin typeface="Times New Roman"/>
                <a:cs typeface="Times New Roman"/>
              </a:rPr>
              <a:t>μελέτη </a:t>
            </a:r>
            <a:r>
              <a:rPr sz="1400" spc="-5" dirty="0">
                <a:latin typeface="Times New Roman"/>
                <a:cs typeface="Times New Roman"/>
              </a:rPr>
              <a:t>αποστράγγισης. </a:t>
            </a:r>
            <a:r>
              <a:rPr sz="1400" dirty="0">
                <a:latin typeface="Times New Roman"/>
                <a:cs typeface="Times New Roman"/>
              </a:rPr>
              <a:t>Με </a:t>
            </a:r>
            <a:r>
              <a:rPr sz="1400" spc="-5" dirty="0">
                <a:latin typeface="Times New Roman"/>
                <a:cs typeface="Times New Roman"/>
              </a:rPr>
              <a:t>την </a:t>
            </a:r>
            <a:r>
              <a:rPr sz="1400" dirty="0">
                <a:latin typeface="Times New Roman"/>
                <a:cs typeface="Times New Roman"/>
              </a:rPr>
              <a:t>υπερύψωση </a:t>
            </a:r>
            <a:r>
              <a:rPr sz="1400" spc="-5" dirty="0">
                <a:latin typeface="Times New Roman"/>
                <a:cs typeface="Times New Roman"/>
              </a:rPr>
              <a:t>της </a:t>
            </a:r>
            <a:r>
              <a:rPr sz="1400" dirty="0">
                <a:latin typeface="Times New Roman"/>
                <a:cs typeface="Times New Roman"/>
              </a:rPr>
              <a:t>στάθμης των  </a:t>
            </a:r>
            <a:r>
              <a:rPr sz="1400" spc="-5" dirty="0">
                <a:latin typeface="Times New Roman"/>
                <a:cs typeface="Times New Roman"/>
              </a:rPr>
              <a:t>μονοπατιών </a:t>
            </a:r>
            <a:r>
              <a:rPr sz="1400" dirty="0">
                <a:latin typeface="Times New Roman"/>
                <a:cs typeface="Times New Roman"/>
              </a:rPr>
              <a:t>κατά 0,20μ, δηλαδή όσο ένα </a:t>
            </a:r>
            <a:r>
              <a:rPr sz="1400" spc="-5" dirty="0">
                <a:latin typeface="Times New Roman"/>
                <a:cs typeface="Times New Roman"/>
              </a:rPr>
              <a:t>σκαλοπάτι, </a:t>
            </a:r>
            <a:r>
              <a:rPr sz="1400" dirty="0">
                <a:latin typeface="Times New Roman"/>
                <a:cs typeface="Times New Roman"/>
              </a:rPr>
              <a:t>η </a:t>
            </a:r>
            <a:r>
              <a:rPr sz="1400" spc="-5" dirty="0">
                <a:latin typeface="Times New Roman"/>
                <a:cs typeface="Times New Roman"/>
              </a:rPr>
              <a:t>οποία  </a:t>
            </a:r>
            <a:r>
              <a:rPr sz="1400" dirty="0">
                <a:latin typeface="Times New Roman"/>
                <a:cs typeface="Times New Roman"/>
              </a:rPr>
              <a:t>γίνεται </a:t>
            </a:r>
            <a:r>
              <a:rPr sz="1400" spc="-5" dirty="0">
                <a:latin typeface="Times New Roman"/>
                <a:cs typeface="Times New Roman"/>
              </a:rPr>
              <a:t>για </a:t>
            </a:r>
            <a:r>
              <a:rPr sz="1400" dirty="0">
                <a:latin typeface="Times New Roman"/>
                <a:cs typeface="Times New Roman"/>
              </a:rPr>
              <a:t>την </a:t>
            </a:r>
            <a:r>
              <a:rPr sz="1400" spc="-5" dirty="0">
                <a:latin typeface="Times New Roman"/>
                <a:cs typeface="Times New Roman"/>
              </a:rPr>
              <a:t>προστασία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ριζών </a:t>
            </a:r>
            <a:r>
              <a:rPr sz="1400" dirty="0">
                <a:latin typeface="Times New Roman"/>
                <a:cs typeface="Times New Roman"/>
              </a:rPr>
              <a:t>που έχουν </a:t>
            </a:r>
            <a:r>
              <a:rPr sz="1400" spc="-5" dirty="0">
                <a:latin typeface="Times New Roman"/>
                <a:cs typeface="Times New Roman"/>
              </a:rPr>
              <a:t>επεκταθεί </a:t>
            </a:r>
            <a:r>
              <a:rPr sz="1400" dirty="0">
                <a:latin typeface="Times New Roman"/>
                <a:cs typeface="Times New Roman"/>
              </a:rPr>
              <a:t>εντός  των </a:t>
            </a:r>
            <a:r>
              <a:rPr sz="1400" spc="-5" dirty="0">
                <a:latin typeface="Times New Roman"/>
                <a:cs typeface="Times New Roman"/>
              </a:rPr>
              <a:t>ορίων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μονοπατιών, </a:t>
            </a:r>
            <a:r>
              <a:rPr sz="1400" dirty="0">
                <a:latin typeface="Times New Roman"/>
                <a:cs typeface="Times New Roman"/>
              </a:rPr>
              <a:t>ο μόνος </a:t>
            </a:r>
            <a:r>
              <a:rPr sz="1400" spc="-5" dirty="0">
                <a:latin typeface="Times New Roman"/>
                <a:cs typeface="Times New Roman"/>
              </a:rPr>
              <a:t>ασφαλής </a:t>
            </a:r>
            <a:r>
              <a:rPr sz="1400" dirty="0">
                <a:latin typeface="Times New Roman"/>
                <a:cs typeface="Times New Roman"/>
              </a:rPr>
              <a:t>τρόπος για να  </a:t>
            </a:r>
            <a:r>
              <a:rPr sz="1400" spc="-5" dirty="0">
                <a:latin typeface="Times New Roman"/>
                <a:cs typeface="Times New Roman"/>
              </a:rPr>
              <a:t>συγκρατηθούν </a:t>
            </a:r>
            <a:r>
              <a:rPr sz="1400" dirty="0">
                <a:latin typeface="Times New Roman"/>
                <a:cs typeface="Times New Roman"/>
              </a:rPr>
              <a:t>τα νέα υλικά </a:t>
            </a:r>
            <a:r>
              <a:rPr sz="1400" spc="-5" dirty="0">
                <a:latin typeface="Times New Roman"/>
                <a:cs typeface="Times New Roman"/>
              </a:rPr>
              <a:t>είναι </a:t>
            </a:r>
            <a:r>
              <a:rPr sz="1400" dirty="0">
                <a:latin typeface="Times New Roman"/>
                <a:cs typeface="Times New Roman"/>
              </a:rPr>
              <a:t>μέσω κρασπέδων από  οπλισμένο </a:t>
            </a:r>
            <a:r>
              <a:rPr sz="1400" spc="-5" dirty="0">
                <a:latin typeface="Times New Roman"/>
                <a:cs typeface="Times New Roman"/>
              </a:rPr>
              <a:t>σκυρόδεμα. Τα </a:t>
            </a:r>
            <a:r>
              <a:rPr sz="1400" dirty="0">
                <a:latin typeface="Times New Roman"/>
                <a:cs typeface="Times New Roman"/>
              </a:rPr>
              <a:t>συγκεκριμένα τοιχία μπορούν τα  </a:t>
            </a:r>
            <a:r>
              <a:rPr sz="1400" spc="-5" dirty="0">
                <a:latin typeface="Times New Roman"/>
                <a:cs typeface="Times New Roman"/>
              </a:rPr>
              <a:t>διακοπούν </a:t>
            </a:r>
            <a:r>
              <a:rPr sz="1400" dirty="0">
                <a:latin typeface="Times New Roman"/>
                <a:cs typeface="Times New Roman"/>
              </a:rPr>
              <a:t>σημειακά σε </a:t>
            </a:r>
            <a:r>
              <a:rPr sz="1400" spc="-5" dirty="0">
                <a:latin typeface="Times New Roman"/>
                <a:cs typeface="Times New Roman"/>
              </a:rPr>
              <a:t>περίπτωση </a:t>
            </a:r>
            <a:r>
              <a:rPr sz="1400" dirty="0">
                <a:latin typeface="Times New Roman"/>
                <a:cs typeface="Times New Roman"/>
              </a:rPr>
              <a:t>που </a:t>
            </a:r>
            <a:r>
              <a:rPr sz="1400" spc="-5" dirty="0">
                <a:latin typeface="Times New Roman"/>
                <a:cs typeface="Times New Roman"/>
              </a:rPr>
              <a:t>συναντήσουν ριζικό  </a:t>
            </a:r>
            <a:r>
              <a:rPr sz="1400" dirty="0">
                <a:latin typeface="Times New Roman"/>
                <a:cs typeface="Times New Roman"/>
              </a:rPr>
              <a:t>σύστημα, ενώ οι </a:t>
            </a:r>
            <a:r>
              <a:rPr sz="1400" spc="-5" dirty="0">
                <a:latin typeface="Times New Roman"/>
                <a:cs typeface="Times New Roman"/>
              </a:rPr>
              <a:t>εκσκαφές </a:t>
            </a:r>
            <a:r>
              <a:rPr sz="1400" dirty="0">
                <a:latin typeface="Times New Roman"/>
                <a:cs typeface="Times New Roman"/>
              </a:rPr>
              <a:t>για </a:t>
            </a:r>
            <a:r>
              <a:rPr sz="1400" spc="-5" dirty="0">
                <a:latin typeface="Times New Roman"/>
                <a:cs typeface="Times New Roman"/>
              </a:rPr>
              <a:t>την εγκατάστασή </a:t>
            </a:r>
            <a:r>
              <a:rPr sz="1400" dirty="0">
                <a:latin typeface="Times New Roman"/>
                <a:cs typeface="Times New Roman"/>
              </a:rPr>
              <a:t>τους </a:t>
            </a:r>
            <a:r>
              <a:rPr sz="1400" spc="-5" dirty="0">
                <a:latin typeface="Times New Roman"/>
                <a:cs typeface="Times New Roman"/>
              </a:rPr>
              <a:t>είναι  </a:t>
            </a:r>
            <a:r>
              <a:rPr sz="1400" dirty="0">
                <a:latin typeface="Times New Roman"/>
                <a:cs typeface="Times New Roman"/>
              </a:rPr>
              <a:t>ελάχιστες έως μηδαμινές. Τέλος, το </a:t>
            </a:r>
            <a:r>
              <a:rPr sz="1400" spc="-5" dirty="0">
                <a:latin typeface="Times New Roman"/>
                <a:cs typeface="Times New Roman"/>
              </a:rPr>
              <a:t>νερό που </a:t>
            </a:r>
            <a:r>
              <a:rPr sz="1400" dirty="0">
                <a:latin typeface="Times New Roman"/>
                <a:cs typeface="Times New Roman"/>
              </a:rPr>
              <a:t>θα </a:t>
            </a:r>
            <a:r>
              <a:rPr sz="1400" spc="-5" dirty="0">
                <a:latin typeface="Times New Roman"/>
                <a:cs typeface="Times New Roman"/>
              </a:rPr>
              <a:t>απορρέει  επιφανειακά, </a:t>
            </a:r>
            <a:r>
              <a:rPr sz="1400" dirty="0">
                <a:latin typeface="Times New Roman"/>
                <a:cs typeface="Times New Roman"/>
              </a:rPr>
              <a:t>θα κατευθύνεται στο </a:t>
            </a:r>
            <a:r>
              <a:rPr sz="1400" spc="-5" dirty="0">
                <a:latin typeface="Times New Roman"/>
                <a:cs typeface="Times New Roman"/>
              </a:rPr>
              <a:t>υφιστάμενο πράσινο,  </a:t>
            </a:r>
            <a:r>
              <a:rPr sz="1400" dirty="0">
                <a:latin typeface="Times New Roman"/>
                <a:cs typeface="Times New Roman"/>
              </a:rPr>
              <a:t>συμβάλλοντας έτσι στη φυσική </a:t>
            </a:r>
            <a:r>
              <a:rPr sz="1400" spc="-5" dirty="0">
                <a:latin typeface="Times New Roman"/>
                <a:cs typeface="Times New Roman"/>
              </a:rPr>
              <a:t>άρδευση </a:t>
            </a:r>
            <a:r>
              <a:rPr sz="1400" dirty="0">
                <a:latin typeface="Times New Roman"/>
                <a:cs typeface="Times New Roman"/>
              </a:rPr>
              <a:t>του </a:t>
            </a:r>
            <a:r>
              <a:rPr sz="1400" spc="-5" dirty="0">
                <a:latin typeface="Times New Roman"/>
                <a:cs typeface="Times New Roman"/>
              </a:rPr>
              <a:t>υπάρχοντος </a:t>
            </a:r>
            <a:r>
              <a:rPr sz="1400" dirty="0">
                <a:latin typeface="Times New Roman"/>
                <a:cs typeface="Times New Roman"/>
              </a:rPr>
              <a:t>φυτικού  υλικού </a:t>
            </a:r>
            <a:r>
              <a:rPr sz="1400" spc="-5" dirty="0">
                <a:latin typeface="Times New Roman"/>
                <a:cs typeface="Times New Roman"/>
              </a:rPr>
              <a:t>και την επιβίωσή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τους.</a:t>
            </a:r>
            <a:endParaRPr sz="1400">
              <a:latin typeface="Times New Roman"/>
              <a:cs typeface="Times New Roman"/>
            </a:endParaRPr>
          </a:p>
          <a:p>
            <a:pPr marL="12700" marR="8890">
              <a:lnSpc>
                <a:spcPts val="1610"/>
              </a:lnSpc>
              <a:spcBef>
                <a:spcPts val="40"/>
              </a:spcBef>
            </a:pPr>
            <a:r>
              <a:rPr sz="1400" spc="-5" dirty="0">
                <a:latin typeface="Times New Roman"/>
                <a:cs typeface="Times New Roman"/>
              </a:rPr>
              <a:t>Το </a:t>
            </a:r>
            <a:r>
              <a:rPr sz="1400" dirty="0">
                <a:latin typeface="Times New Roman"/>
                <a:cs typeface="Times New Roman"/>
              </a:rPr>
              <a:t>χυτό </a:t>
            </a:r>
            <a:r>
              <a:rPr sz="1400" spc="-5" dirty="0">
                <a:latin typeface="Times New Roman"/>
                <a:cs typeface="Times New Roman"/>
              </a:rPr>
              <a:t>υδατοπερατό </a:t>
            </a:r>
            <a:r>
              <a:rPr sz="1400" dirty="0">
                <a:latin typeface="Times New Roman"/>
                <a:cs typeface="Times New Roman"/>
              </a:rPr>
              <a:t>σκυρόδεμα, </a:t>
            </a:r>
            <a:r>
              <a:rPr sz="1400" u="sng" spc="-5" dirty="0">
                <a:latin typeface="Times New Roman"/>
                <a:cs typeface="Times New Roman"/>
              </a:rPr>
              <a:t>προτείνεται </a:t>
            </a:r>
            <a:r>
              <a:rPr sz="1400" u="sng" dirty="0">
                <a:latin typeface="Times New Roman"/>
                <a:cs typeface="Times New Roman"/>
              </a:rPr>
              <a:t>σε συγκεκριμένα  και </a:t>
            </a:r>
            <a:r>
              <a:rPr sz="1400" u="sng" spc="-5" dirty="0">
                <a:latin typeface="Times New Roman"/>
                <a:cs typeface="Times New Roman"/>
              </a:rPr>
              <a:t>περιορισμένα </a:t>
            </a:r>
            <a:r>
              <a:rPr sz="1400" u="sng" dirty="0">
                <a:latin typeface="Times New Roman"/>
                <a:cs typeface="Times New Roman"/>
              </a:rPr>
              <a:t>σημεία της </a:t>
            </a:r>
            <a:r>
              <a:rPr sz="1400" u="sng" spc="-5" dirty="0">
                <a:latin typeface="Times New Roman"/>
                <a:cs typeface="Times New Roman"/>
              </a:rPr>
              <a:t>διαμόρφωσης</a:t>
            </a:r>
            <a:r>
              <a:rPr sz="1400" spc="-5" dirty="0">
                <a:latin typeface="Times New Roman"/>
                <a:cs typeface="Times New Roman"/>
              </a:rPr>
              <a:t>, </a:t>
            </a:r>
            <a:r>
              <a:rPr sz="1400" dirty="0">
                <a:latin typeface="Times New Roman"/>
                <a:cs typeface="Times New Roman"/>
              </a:rPr>
              <a:t>η έκταση των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οποίων</a:t>
            </a:r>
            <a:endParaRPr sz="1400">
              <a:latin typeface="Times New Roman"/>
              <a:cs typeface="Times New Roman"/>
            </a:endParaRPr>
          </a:p>
          <a:p>
            <a:pPr marL="12700" marR="84455">
              <a:lnSpc>
                <a:spcPts val="161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μελετήθηκε </a:t>
            </a:r>
            <a:r>
              <a:rPr sz="1400" spc="-5" dirty="0">
                <a:latin typeface="Times New Roman"/>
                <a:cs typeface="Times New Roman"/>
              </a:rPr>
              <a:t>κατάλληλα έτσι </a:t>
            </a:r>
            <a:r>
              <a:rPr sz="1400" dirty="0">
                <a:latin typeface="Times New Roman"/>
                <a:cs typeface="Times New Roman"/>
              </a:rPr>
              <a:t>ώστε να </a:t>
            </a:r>
            <a:r>
              <a:rPr sz="1400" spc="-5" dirty="0">
                <a:latin typeface="Times New Roman"/>
                <a:cs typeface="Times New Roman"/>
              </a:rPr>
              <a:t>εξασφαλίζεται </a:t>
            </a:r>
            <a:r>
              <a:rPr sz="1400" dirty="0">
                <a:latin typeface="Times New Roman"/>
                <a:cs typeface="Times New Roman"/>
              </a:rPr>
              <a:t>η </a:t>
            </a:r>
            <a:r>
              <a:rPr sz="1400" spc="-5" dirty="0">
                <a:latin typeface="Times New Roman"/>
                <a:cs typeface="Times New Roman"/>
              </a:rPr>
              <a:t>πρόσβαση  </a:t>
            </a:r>
            <a:r>
              <a:rPr sz="1400" dirty="0">
                <a:latin typeface="Times New Roman"/>
                <a:cs typeface="Times New Roman"/>
              </a:rPr>
              <a:t>σε οχήματα </a:t>
            </a:r>
            <a:r>
              <a:rPr sz="1400" spc="-5" dirty="0">
                <a:latin typeface="Times New Roman"/>
                <a:cs typeface="Times New Roman"/>
              </a:rPr>
              <a:t>εκτάκτου </a:t>
            </a:r>
            <a:r>
              <a:rPr sz="1400" dirty="0">
                <a:latin typeface="Times New Roman"/>
                <a:cs typeface="Times New Roman"/>
              </a:rPr>
              <a:t>ανάγκης, επιλύοντας το πρόβλημα της  </a:t>
            </a:r>
            <a:r>
              <a:rPr sz="1400" spc="-5" dirty="0">
                <a:latin typeface="Times New Roman"/>
                <a:cs typeface="Times New Roman"/>
              </a:rPr>
              <a:t>πυρόσβεσης. Το ανωτέρω </a:t>
            </a:r>
            <a:r>
              <a:rPr sz="1400" dirty="0">
                <a:latin typeface="Times New Roman"/>
                <a:cs typeface="Times New Roman"/>
              </a:rPr>
              <a:t>υλικό έχει </a:t>
            </a:r>
            <a:r>
              <a:rPr sz="1400" spc="-5" dirty="0">
                <a:latin typeface="Times New Roman"/>
                <a:cs typeface="Times New Roman"/>
              </a:rPr>
              <a:t>ίδιες ιδιότητες </a:t>
            </a:r>
            <a:r>
              <a:rPr sz="1400" dirty="0">
                <a:latin typeface="Times New Roman"/>
                <a:cs typeface="Times New Roman"/>
              </a:rPr>
              <a:t>με το  χωμάτινο </a:t>
            </a:r>
            <a:r>
              <a:rPr sz="1400" spc="-5" dirty="0">
                <a:latin typeface="Times New Roman"/>
                <a:cs typeface="Times New Roman"/>
              </a:rPr>
              <a:t>δάπεδο (απορροφά </a:t>
            </a:r>
            <a:r>
              <a:rPr sz="1400" dirty="0">
                <a:latin typeface="Times New Roman"/>
                <a:cs typeface="Times New Roman"/>
              </a:rPr>
              <a:t>τα επιφανειακά ύδατα,  </a:t>
            </a:r>
            <a:r>
              <a:rPr sz="1400" spc="-5" dirty="0">
                <a:latin typeface="Times New Roman"/>
                <a:cs typeface="Times New Roman"/>
              </a:rPr>
              <a:t>διαστρώνεται πάνω </a:t>
            </a:r>
            <a:r>
              <a:rPr sz="1400" dirty="0">
                <a:latin typeface="Times New Roman"/>
                <a:cs typeface="Times New Roman"/>
              </a:rPr>
              <a:t>σε διαβαθμισμένο χαλίκι </a:t>
            </a:r>
            <a:r>
              <a:rPr sz="1400" spc="-5" dirty="0">
                <a:latin typeface="Times New Roman"/>
                <a:cs typeface="Times New Roman"/>
              </a:rPr>
              <a:t>και </a:t>
            </a:r>
            <a:r>
              <a:rPr sz="1400" b="1" dirty="0">
                <a:latin typeface="Times New Roman"/>
                <a:cs typeface="Times New Roman"/>
              </a:rPr>
              <a:t>όχι πλάκα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από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5987" y="478535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33272" y="478535"/>
            <a:ext cx="1157605" cy="0"/>
          </a:xfrm>
          <a:custGeom>
            <a:avLst/>
            <a:gdLst/>
            <a:ahLst/>
            <a:cxnLst/>
            <a:rect l="l" t="t" r="r" b="b"/>
            <a:pathLst>
              <a:path w="1157605">
                <a:moveTo>
                  <a:pt x="0" y="0"/>
                </a:moveTo>
                <a:lnTo>
                  <a:pt x="115702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96338" y="478535"/>
            <a:ext cx="1097280" cy="0"/>
          </a:xfrm>
          <a:custGeom>
            <a:avLst/>
            <a:gdLst/>
            <a:ahLst/>
            <a:cxnLst/>
            <a:rect l="l" t="t" r="r" b="b"/>
            <a:pathLst>
              <a:path w="1097279">
                <a:moveTo>
                  <a:pt x="0" y="0"/>
                </a:moveTo>
                <a:lnTo>
                  <a:pt x="109728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99714" y="478535"/>
            <a:ext cx="1789430" cy="0"/>
          </a:xfrm>
          <a:custGeom>
            <a:avLst/>
            <a:gdLst/>
            <a:ahLst/>
            <a:cxnLst/>
            <a:rect l="l" t="t" r="r" b="b"/>
            <a:pathLst>
              <a:path w="1789429">
                <a:moveTo>
                  <a:pt x="0" y="0"/>
                </a:moveTo>
                <a:lnTo>
                  <a:pt x="178943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95366" y="478535"/>
            <a:ext cx="2604770" cy="0"/>
          </a:xfrm>
          <a:custGeom>
            <a:avLst/>
            <a:gdLst/>
            <a:ahLst/>
            <a:cxnLst/>
            <a:rect l="l" t="t" r="r" b="b"/>
            <a:pathLst>
              <a:path w="2604770">
                <a:moveTo>
                  <a:pt x="0" y="0"/>
                </a:moveTo>
                <a:lnTo>
                  <a:pt x="2604769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6232" y="478535"/>
            <a:ext cx="1865630" cy="0"/>
          </a:xfrm>
          <a:custGeom>
            <a:avLst/>
            <a:gdLst/>
            <a:ahLst/>
            <a:cxnLst/>
            <a:rect l="l" t="t" r="r" b="b"/>
            <a:pathLst>
              <a:path w="1865629">
                <a:moveTo>
                  <a:pt x="0" y="0"/>
                </a:moveTo>
                <a:lnTo>
                  <a:pt x="1865376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577705" y="478535"/>
            <a:ext cx="4862195" cy="0"/>
          </a:xfrm>
          <a:custGeom>
            <a:avLst/>
            <a:gdLst/>
            <a:ahLst/>
            <a:cxnLst/>
            <a:rect l="l" t="t" r="r" b="b"/>
            <a:pathLst>
              <a:path w="4862194">
                <a:moveTo>
                  <a:pt x="0" y="0"/>
                </a:moveTo>
                <a:lnTo>
                  <a:pt x="4862195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2940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989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989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5987" y="10299192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30224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7175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33272" y="10299192"/>
            <a:ext cx="1157605" cy="0"/>
          </a:xfrm>
          <a:custGeom>
            <a:avLst/>
            <a:gdLst/>
            <a:ahLst/>
            <a:cxnLst/>
            <a:rect l="l" t="t" r="r" b="b"/>
            <a:pathLst>
              <a:path w="1157605">
                <a:moveTo>
                  <a:pt x="0" y="0"/>
                </a:moveTo>
                <a:lnTo>
                  <a:pt x="115702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93289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90242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96338" y="10299192"/>
            <a:ext cx="1097280" cy="0"/>
          </a:xfrm>
          <a:custGeom>
            <a:avLst/>
            <a:gdLst/>
            <a:ahLst/>
            <a:cxnLst/>
            <a:rect l="l" t="t" r="r" b="b"/>
            <a:pathLst>
              <a:path w="1097279">
                <a:moveTo>
                  <a:pt x="0" y="0"/>
                </a:moveTo>
                <a:lnTo>
                  <a:pt x="109728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96666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93617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99714" y="10299192"/>
            <a:ext cx="1789430" cy="0"/>
          </a:xfrm>
          <a:custGeom>
            <a:avLst/>
            <a:gdLst/>
            <a:ahLst/>
            <a:cxnLst/>
            <a:rect l="l" t="t" r="r" b="b"/>
            <a:pathLst>
              <a:path w="1789429">
                <a:moveTo>
                  <a:pt x="0" y="0"/>
                </a:moveTo>
                <a:lnTo>
                  <a:pt x="178943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092319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08927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095366" y="10299192"/>
            <a:ext cx="2604770" cy="0"/>
          </a:xfrm>
          <a:custGeom>
            <a:avLst/>
            <a:gdLst/>
            <a:ahLst/>
            <a:cxnLst/>
            <a:rect l="l" t="t" r="r" b="b"/>
            <a:pathLst>
              <a:path w="2604770">
                <a:moveTo>
                  <a:pt x="0" y="0"/>
                </a:moveTo>
                <a:lnTo>
                  <a:pt x="2604769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703184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00136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706232" y="10299192"/>
            <a:ext cx="1865630" cy="0"/>
          </a:xfrm>
          <a:custGeom>
            <a:avLst/>
            <a:gdLst/>
            <a:ahLst/>
            <a:cxnLst/>
            <a:rect l="l" t="t" r="r" b="b"/>
            <a:pathLst>
              <a:path w="1865629">
                <a:moveTo>
                  <a:pt x="0" y="0"/>
                </a:moveTo>
                <a:lnTo>
                  <a:pt x="186537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574656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571608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577705" y="10299192"/>
            <a:ext cx="4862195" cy="0"/>
          </a:xfrm>
          <a:custGeom>
            <a:avLst/>
            <a:gdLst/>
            <a:ahLst/>
            <a:cxnLst/>
            <a:rect l="l" t="t" r="r" b="b"/>
            <a:pathLst>
              <a:path w="4862194">
                <a:moveTo>
                  <a:pt x="0" y="0"/>
                </a:moveTo>
                <a:lnTo>
                  <a:pt x="48621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4442947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4439900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439900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3477" y="3964558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70">
                <a:moveTo>
                  <a:pt x="0" y="204216"/>
                </a:moveTo>
                <a:lnTo>
                  <a:pt x="1770888" y="204216"/>
                </a:lnTo>
                <a:lnTo>
                  <a:pt x="1770888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24948" y="3964558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3477" y="5810376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70">
                <a:moveTo>
                  <a:pt x="0" y="204215"/>
                </a:moveTo>
                <a:lnTo>
                  <a:pt x="1770888" y="204215"/>
                </a:lnTo>
                <a:lnTo>
                  <a:pt x="1770888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24948" y="5810376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5"/>
                </a:moveTo>
                <a:lnTo>
                  <a:pt x="4767707" y="204215"/>
                </a:lnTo>
                <a:lnTo>
                  <a:pt x="476770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59891" y="475487"/>
          <a:ext cx="13780005" cy="96301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795653"/>
                <a:gridCol w="2610865"/>
                <a:gridCol w="1871471"/>
                <a:gridCol w="4868291"/>
              </a:tblGrid>
              <a:tr h="3481450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σκυρόδεμα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και δεν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οπλισμένο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) ενώ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συγχρόνως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9558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παρουσιάζει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μεγαλύτερη αντοχή σε βάρος, έτσι ώστε να μην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καταστρέφεται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χρήζει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συντήρησης κάθε φορά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 όχημα βαρέως τύπου (πυροσβετικό,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ασθενοφόρο) χρειαστεί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εισέλθει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Πάρκο. 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είναι πορώδες και ανοιχτού  χρώματος έτσι ώστε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απαραίτητη  ανακλαστικότητα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 ηλιακή ακτινοβολία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ο υψηλός  συντελεστής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εκπομπής υπέρυθρης ακτινοβολίας.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Τέλος,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στιγμή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τοποθετείται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μαλακό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υπόστρωμα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επιτυγχάνεται η  χαμηλή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επιφανειακή θερμοκρασία,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οι φυτεύσεις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δεντροστοιχιών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μεγαλύτερό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μήκος εξασφαλίζουν τη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σκίασή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συμβάλλει στη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θερμική άνεση των  χρηστών.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9812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Όλα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υλικά επίστρωσης θεωρούνται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μαλακά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δεν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δημιουργούν σκληρές επιφάνειες από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άσφαλτο,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τσιμέντο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 πλακόστρωση,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σύμφωνα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ΦΕΚ 1528/21-06-2013, άρθρο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3,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6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§1Ε.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47342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4.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0965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ανασυσταθεί το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παλαιό επιφανειακό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δίκτυο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κάποια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σημεία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πάρκου, όχι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λόγους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άρδευσης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υδάτινο  στοιχείο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φυσική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ροή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ανακυκλούμενου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νερού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algn="just">
                        <a:lnSpc>
                          <a:spcPts val="159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7150" algn="just">
                        <a:lnSpc>
                          <a:spcPts val="1610"/>
                        </a:lnSpc>
                        <a:spcBef>
                          <a:spcPts val="61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γίνει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προσπάθεια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σημειακή μη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λειτουργική ανασύσταση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ιστορικούς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λόγους. Η λειτουργική ανασύσταση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αδύνατη.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30136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5.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61315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Περιορισμός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έκτασης του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γκαζόν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(για ευκολία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συντήρηση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αποφυγή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φυτοφαρμάκων)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(17)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54305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έκταση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μοναδικής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προτεινόμενης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πλατείας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υπόλοιπων χώρων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προβλέπεται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συγκεντρώσουν και 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φιλοξενήσουν χρήστες και νέες δραστηριότητες  καταλαμβάνουν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πολύ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μικρό μέρος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συνολικής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επιφάνειας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και προσδοκούν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συμβάλλουν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εκπλήρωση  των αναγκών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πόλης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πολιτών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6637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Ταυτόχρονα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όμως,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μεγάλο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κομμάτι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πλατείας καλύπτεται  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παρτέρια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νέες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υφιστάμενες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φυτεύσεις, θαμνώδεις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27329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δενδρώδεις,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αποτέλεσμα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φυσικό σκιασμό και δροσισμό  της,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αποφεύγεται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οπτική όχληση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θερινούς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μήνες.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 υπόλοιπο τμήμα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πλατείας,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πράσινο,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διαστρώνεται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λεπτόκοκκες 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χοντρόκοκκες ψηφίδες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 φυσική πέτρα σε εξίσου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μαλακό υπόστρωμα,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αποτέλεσμα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μην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έρχεται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αντίθεση με την υπόλοιπη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φυσική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εικόνα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0965">
                        <a:lnSpc>
                          <a:spcPct val="95700"/>
                        </a:lnSpc>
                        <a:spcBef>
                          <a:spcPts val="3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μονοπάτια και τα πλατώματα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 δασικό τμήμα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 διατηρούν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σημερινή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μορφή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έκταση, χωρίς επεκτάσεις  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βάρος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υφιστάμενου πρασίνου. Πιο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συγκεκριμένα, τα  πλατώματα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γειτνιάζουν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υπάρχοντα κτίσματα, Ιερός  Ναός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Αναψυκτήριο,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ονομάζουμε πλατείες για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3477" y="4985587"/>
            <a:ext cx="1771014" cy="206375"/>
          </a:xfrm>
          <a:custGeom>
            <a:avLst/>
            <a:gdLst/>
            <a:ahLst/>
            <a:cxnLst/>
            <a:rect l="l" t="t" r="r" b="b"/>
            <a:pathLst>
              <a:path w="1771015" h="206375">
                <a:moveTo>
                  <a:pt x="0" y="206044"/>
                </a:moveTo>
                <a:lnTo>
                  <a:pt x="1770888" y="206044"/>
                </a:lnTo>
                <a:lnTo>
                  <a:pt x="1770888" y="0"/>
                </a:lnTo>
                <a:lnTo>
                  <a:pt x="0" y="0"/>
                </a:lnTo>
                <a:lnTo>
                  <a:pt x="0" y="20604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24948" y="4985587"/>
            <a:ext cx="4768215" cy="206375"/>
          </a:xfrm>
          <a:custGeom>
            <a:avLst/>
            <a:gdLst/>
            <a:ahLst/>
            <a:cxnLst/>
            <a:rect l="l" t="t" r="r" b="b"/>
            <a:pathLst>
              <a:path w="4768215" h="206375">
                <a:moveTo>
                  <a:pt x="0" y="206044"/>
                </a:moveTo>
                <a:lnTo>
                  <a:pt x="4767707" y="206044"/>
                </a:lnTo>
                <a:lnTo>
                  <a:pt x="4767707" y="0"/>
                </a:lnTo>
                <a:lnTo>
                  <a:pt x="0" y="0"/>
                </a:lnTo>
                <a:lnTo>
                  <a:pt x="0" y="20604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3477" y="6220332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70">
                <a:moveTo>
                  <a:pt x="0" y="204215"/>
                </a:moveTo>
                <a:lnTo>
                  <a:pt x="1770888" y="204215"/>
                </a:lnTo>
                <a:lnTo>
                  <a:pt x="1770888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24948" y="6220332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5"/>
                </a:moveTo>
                <a:lnTo>
                  <a:pt x="4767707" y="204215"/>
                </a:lnTo>
                <a:lnTo>
                  <a:pt x="476770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53477" y="7043369"/>
            <a:ext cx="1771014" cy="205104"/>
          </a:xfrm>
          <a:custGeom>
            <a:avLst/>
            <a:gdLst/>
            <a:ahLst/>
            <a:cxnLst/>
            <a:rect l="l" t="t" r="r" b="b"/>
            <a:pathLst>
              <a:path w="1771015" h="205104">
                <a:moveTo>
                  <a:pt x="0" y="204520"/>
                </a:moveTo>
                <a:lnTo>
                  <a:pt x="1770888" y="204520"/>
                </a:lnTo>
                <a:lnTo>
                  <a:pt x="1770888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624948" y="7043369"/>
            <a:ext cx="4768215" cy="205104"/>
          </a:xfrm>
          <a:custGeom>
            <a:avLst/>
            <a:gdLst/>
            <a:ahLst/>
            <a:cxnLst/>
            <a:rect l="l" t="t" r="r" b="b"/>
            <a:pathLst>
              <a:path w="4768215" h="205104">
                <a:moveTo>
                  <a:pt x="0" y="204520"/>
                </a:moveTo>
                <a:lnTo>
                  <a:pt x="4767707" y="204520"/>
                </a:lnTo>
                <a:lnTo>
                  <a:pt x="4767707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53477" y="8072373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70">
                <a:moveTo>
                  <a:pt x="0" y="204215"/>
                </a:moveTo>
                <a:lnTo>
                  <a:pt x="1770888" y="204215"/>
                </a:lnTo>
                <a:lnTo>
                  <a:pt x="1770888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624948" y="8072373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5"/>
                </a:moveTo>
                <a:lnTo>
                  <a:pt x="4767707" y="204215"/>
                </a:lnTo>
                <a:lnTo>
                  <a:pt x="476770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659891" y="475487"/>
          <a:ext cx="13780005" cy="9028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795653"/>
                <a:gridCol w="2610865"/>
                <a:gridCol w="1871471"/>
                <a:gridCol w="4868291"/>
              </a:tblGrid>
              <a:tr h="4504055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αναδείξουμε την διαφορετική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ταυτότητά τους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να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τονίσουμε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128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την δυνατότητα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μετατροπής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χώρους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συγκέντρωσης,  συνάθροισης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κοινωνικοποίησης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επισκεπτών,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παραμένουν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έχουν,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ενώ ταυτόχρονα εμπλουτίζονται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ζώνες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υψηλού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χαμηλού πρασίνου, που χωροθετούνται εντός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υφιστάμενης  έκτασής τους, με αποτέλεσμα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επιτυγχάνεται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φυσικός  σκιασμός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τους, αλλά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αισθητική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αναβάθμιση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φυσικό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τρόπο.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747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σημαντικό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αναφερθεί ότι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κατά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τον αρχικό σχεδιασμό  προβλεπόταν ελεύθερος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ανοιχτός χώρος,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χωρίς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φυτεύσεις ή  δομημένα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στοιχεία,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έκταση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οποίου καταλαμβάνει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σήμερα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αναψυκτήριο,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χωροθέτηση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παρακείμενο σημείο</a:t>
                      </a:r>
                      <a:r>
                        <a:rPr sz="14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620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μικρότερη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κάλυψη. Ο συγκεκριμένος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χώρος είχε το χαρακτήρα  πλατείας,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καταλάμβανε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εμφανώς μεγαλύτερη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έκταση από  αυτή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προτείνεται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 μελέτη.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φανερή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λοιπόν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ανάγκη  ύπαρξης μίας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πλατείας εντός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από την απαρχή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σχεδιασμού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Τέλος,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σύμφωνα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αρχικό σχεδιασμό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6764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σημερινής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προτεινόμενης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επέμβασης,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επιφάνεια  πρασίνου καταλάμβανε περίπου 9000 τ.μ.,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αποκαθιστούμε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μέσω μίας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σύγχρονης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σχεδιαστικής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προσέγγισης 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ανταποκρίνεται στις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ανάγκες της σύγχρονης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κοινωνίας.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3170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6.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6835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Σεμινάρια εκπαίδευσης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κλάδεμα 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περιποίηση δέντρων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 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υπαλλήλους του  πρασίνου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89560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προβλέπεται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έχουν ξεκινήσει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ήδη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οι προετοιμασίες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διοργάνωσή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4484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7.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8105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γίνει πρόβλεψη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κατασκευή βρύσης  κοντά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αναψυκτήριο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19)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5176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Προβλέπεται κατάλληλα διαμορφωμένη βρύση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νότιο σημείο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πλατείας σε άμεση και κοντινή θέση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αναψυκτήριο.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29080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2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5565">
                        <a:lnSpc>
                          <a:spcPct val="960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Τοποθέτηση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ξύλινων  τραπεζιών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κάποια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σημεία μέσα στο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υψηλό  πράσινο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3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Ναι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προβλέπονται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37386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70180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Νέα συζήτηση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λυθούν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απορίες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διευκρινιστούν  ζητήματα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θέματα  της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46785">
                        <a:lnSpc>
                          <a:spcPts val="1620"/>
                        </a:lnSpc>
                        <a:spcBef>
                          <a:spcPts val="5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αυτός άλλωστε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σκοπός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παρουσίας της  διαβούλευσης.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4736" y="679652"/>
            <a:ext cx="13673455" cy="1022985"/>
          </a:xfrm>
          <a:prstGeom prst="rect">
            <a:avLst/>
          </a:prstGeom>
          <a:solidFill>
            <a:srgbClr val="BEBEBE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7930"/>
              </a:lnSpc>
            </a:pPr>
            <a:r>
              <a:rPr dirty="0"/>
              <a:t>12. </a:t>
            </a:r>
            <a:r>
              <a:rPr spc="-5" dirty="0"/>
              <a:t>ΓΑΛΑΖΟΥΛΑ</a:t>
            </a:r>
            <a:r>
              <a:rPr spc="-90" dirty="0"/>
              <a:t> </a:t>
            </a:r>
            <a:r>
              <a:rPr dirty="0"/>
              <a:t>ΕΡΑΣΜΙΑ</a:t>
            </a:r>
          </a:p>
        </p:txBody>
      </p:sp>
      <p:sp>
        <p:nvSpPr>
          <p:cNvPr id="3" name="object 3"/>
          <p:cNvSpPr/>
          <p:nvPr/>
        </p:nvSpPr>
        <p:spPr>
          <a:xfrm>
            <a:off x="1080516" y="2633725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69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80516" y="2837941"/>
            <a:ext cx="1062990" cy="205740"/>
          </a:xfrm>
          <a:custGeom>
            <a:avLst/>
            <a:gdLst/>
            <a:ahLst/>
            <a:cxnLst/>
            <a:rect l="l" t="t" r="r" b="b"/>
            <a:pathLst>
              <a:path w="1062989" h="205739">
                <a:moveTo>
                  <a:pt x="0" y="205740"/>
                </a:moveTo>
                <a:lnTo>
                  <a:pt x="1062532" y="205740"/>
                </a:lnTo>
                <a:lnTo>
                  <a:pt x="1062532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0516" y="3248278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80516" y="3452494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80516" y="3656710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80516" y="3860926"/>
            <a:ext cx="1062990" cy="190500"/>
          </a:xfrm>
          <a:custGeom>
            <a:avLst/>
            <a:gdLst/>
            <a:ahLst/>
            <a:cxnLst/>
            <a:rect l="l" t="t" r="r" b="b"/>
            <a:pathLst>
              <a:path w="1062989" h="190500">
                <a:moveTo>
                  <a:pt x="0" y="190500"/>
                </a:moveTo>
                <a:lnTo>
                  <a:pt x="1062532" y="190500"/>
                </a:lnTo>
                <a:lnTo>
                  <a:pt x="1062532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80516" y="4051426"/>
            <a:ext cx="1062990" cy="189230"/>
          </a:xfrm>
          <a:custGeom>
            <a:avLst/>
            <a:gdLst/>
            <a:ahLst/>
            <a:cxnLst/>
            <a:rect l="l" t="t" r="r" b="b"/>
            <a:pathLst>
              <a:path w="1062989" h="189229">
                <a:moveTo>
                  <a:pt x="0" y="188975"/>
                </a:moveTo>
                <a:lnTo>
                  <a:pt x="1062532" y="188975"/>
                </a:lnTo>
                <a:lnTo>
                  <a:pt x="1062532" y="0"/>
                </a:lnTo>
                <a:lnTo>
                  <a:pt x="0" y="0"/>
                </a:lnTo>
                <a:lnTo>
                  <a:pt x="0" y="18897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80516" y="4240402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5"/>
                </a:moveTo>
                <a:lnTo>
                  <a:pt x="1062532" y="204215"/>
                </a:lnTo>
                <a:lnTo>
                  <a:pt x="1062532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80516" y="4444618"/>
            <a:ext cx="1062990" cy="205740"/>
          </a:xfrm>
          <a:custGeom>
            <a:avLst/>
            <a:gdLst/>
            <a:ahLst/>
            <a:cxnLst/>
            <a:rect l="l" t="t" r="r" b="b"/>
            <a:pathLst>
              <a:path w="1062989" h="205739">
                <a:moveTo>
                  <a:pt x="0" y="205739"/>
                </a:moveTo>
                <a:lnTo>
                  <a:pt x="1062532" y="205739"/>
                </a:lnTo>
                <a:lnTo>
                  <a:pt x="1062532" y="0"/>
                </a:lnTo>
                <a:lnTo>
                  <a:pt x="0" y="0"/>
                </a:lnTo>
                <a:lnTo>
                  <a:pt x="0" y="20573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345434" y="2633725"/>
            <a:ext cx="1858010" cy="204470"/>
          </a:xfrm>
          <a:custGeom>
            <a:avLst/>
            <a:gdLst/>
            <a:ahLst/>
            <a:cxnLst/>
            <a:rect l="l" t="t" r="r" b="b"/>
            <a:pathLst>
              <a:path w="1858010" h="204469">
                <a:moveTo>
                  <a:pt x="0" y="204216"/>
                </a:moveTo>
                <a:lnTo>
                  <a:pt x="1858010" y="204216"/>
                </a:lnTo>
                <a:lnTo>
                  <a:pt x="185801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04154" y="2633725"/>
            <a:ext cx="2348865" cy="204470"/>
          </a:xfrm>
          <a:custGeom>
            <a:avLst/>
            <a:gdLst/>
            <a:ahLst/>
            <a:cxnLst/>
            <a:rect l="l" t="t" r="r" b="b"/>
            <a:pathLst>
              <a:path w="2348865" h="204469">
                <a:moveTo>
                  <a:pt x="0" y="204216"/>
                </a:moveTo>
                <a:lnTo>
                  <a:pt x="2348737" y="204216"/>
                </a:lnTo>
                <a:lnTo>
                  <a:pt x="234873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753477" y="2633725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69">
                <a:moveTo>
                  <a:pt x="0" y="204216"/>
                </a:moveTo>
                <a:lnTo>
                  <a:pt x="1770888" y="204216"/>
                </a:lnTo>
                <a:lnTo>
                  <a:pt x="1770888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624948" y="2633725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69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634745" y="2101849"/>
          <a:ext cx="13780005" cy="80731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49321"/>
                <a:gridCol w="1871471"/>
                <a:gridCol w="4868291"/>
              </a:tblGrid>
              <a:tr h="475488">
                <a:tc>
                  <a:txBody>
                    <a:bodyPr/>
                    <a:lstStyle/>
                    <a:p>
                      <a:pPr marL="105410" marR="74930" indent="-26034">
                        <a:lnSpc>
                          <a:spcPts val="1620"/>
                        </a:lnSpc>
                        <a:spcBef>
                          <a:spcPts val="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α/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Ον/πωνυμο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 marR="48895" indent="-106680">
                        <a:lnSpc>
                          <a:spcPts val="1620"/>
                        </a:lnSpc>
                        <a:spcBef>
                          <a:spcPts val="7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ερομ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ί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υποβολής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 marR="310515" indent="101600">
                        <a:lnSpc>
                          <a:spcPts val="1620"/>
                        </a:lnSpc>
                        <a:spcBef>
                          <a:spcPts val="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 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355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26870" marR="1619885" algn="ctr">
                        <a:lnSpc>
                          <a:spcPts val="1620"/>
                        </a:lnSpc>
                        <a:spcBef>
                          <a:spcPts val="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προτάσεων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5976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2345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2345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243204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Γ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λ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ζ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ούλα  Ερασμία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8900">
                        <a:lnSpc>
                          <a:spcPts val="322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Κατέθεσε  Δύο</a:t>
                      </a:r>
                      <a:r>
                        <a:rPr sz="14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(2)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140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παρατηρήσεις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5405" marR="158750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&amp;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Εννέα (9)  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Απριλίου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2017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81280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Επιφυλάξεις όσον αφορά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συντήρηση των  συντριβανιών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λίμνης καθώς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της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σημαντικής έκτασης που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καταλαμβάνουν.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4351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ύπαρξη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ελεύθερων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επιφανειών νερού είναι  απαραίτητες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τέτοιου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είδους  αναπλάσεις, ως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Παθητικές 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Μέθοδοι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Δροσισμού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αρχικά,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πανίδα του  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(πουλιά, μικρά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θηλαστικά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κτλ).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7470">
                        <a:lnSpc>
                          <a:spcPct val="958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ΟΔΗΓΟ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ΜΕΛΕΤΩΝ του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Προγράμματος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Βιοκλιματικών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Αναβαθμίσεων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Δημόσιων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Ανοικτών Χώρων: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νερό αποτελεί στοιχείο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το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οποίο μπορεί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επηρεάσει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το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μικροκλίμα και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βελτιώσει τις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συνθήκες θερμικής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άνεσης που  επικρατούν στους υπαίθριους  αστικούς χώρους κατά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τις  θερμές περιόδους. Το μέγεθος  της επίδρασης του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νερού στο  μικροκλίμα καθορίζεται από την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ταχύτητα του ανέμου στην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περιοχή καθώς και από τις  διαστάσεις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της υδάτινης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επιφάνειας.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969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μηχανισμός μέσω του οποίου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νερό συμβάλει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στη μείωση</a:t>
                      </a:r>
                      <a:r>
                        <a:rPr sz="1400" i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98755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θερμοκρασίας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αέρα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είναι</a:t>
                      </a:r>
                      <a:r>
                        <a:rPr sz="1400" i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εξάτμιση,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μετατροπή δηλαδή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υγρού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αέριο μέσω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της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απαγωγής θερμότητας από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τον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84150">
                        <a:lnSpc>
                          <a:spcPts val="1610"/>
                        </a:lnSpc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περιβάλλοντα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αέρα.  Ταυτόχρονα,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νερό  παρουσιάζει</a:t>
                      </a:r>
                      <a:r>
                        <a:rPr sz="14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μικρότερη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8415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επιφανειακή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θερμοκρασία από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άλλα  υλικά</a:t>
                      </a:r>
                      <a:r>
                        <a:rPr sz="1400" i="1" spc="2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εδαφοκάλυψης,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1440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Διερεύνηση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 χρήση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ανενεργούς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γεώτρησης που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υπάρχει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πάρκο.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  μπορεί 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χρησιμοποιηθεί,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κατασκευή νέας  γεώτρησης σε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επιλεγμένο σημείο 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7)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7589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Φυσικά και η χρήση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αρτεσιανού νερού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γεώτρησης  συμβάλλει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 εξοικονόμηση πόρων, κάτι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επιδιώκεται από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ευρύτερο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σχεδιασμό.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Παρόλα αυτά έως ότου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εφαρμοσθεί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κάτι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τέτοιο από τον Δήμο,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οποίος είναι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αρμόδιος 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κατασκευή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συνεχεία ομαλή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λειτουργία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πάρκου, η  άρδευση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ύδρευση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γίνεται από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υπάρχον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δίκτυο.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4736" y="475436"/>
            <a:ext cx="13673455" cy="1021715"/>
          </a:xfrm>
          <a:prstGeom prst="rect">
            <a:avLst/>
          </a:prstGeom>
          <a:solidFill>
            <a:srgbClr val="BEBEBE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7930"/>
              </a:lnSpc>
            </a:pPr>
            <a:r>
              <a:rPr dirty="0"/>
              <a:t>2. </a:t>
            </a:r>
            <a:r>
              <a:rPr spc="-5" dirty="0"/>
              <a:t>ΚΑΛΥΒΑΣ</a:t>
            </a:r>
            <a:r>
              <a:rPr spc="-65" dirty="0"/>
              <a:t> </a:t>
            </a:r>
            <a:r>
              <a:rPr spc="-5" dirty="0"/>
              <a:t>ΝΙΚΗΦΟΡΟΣ</a:t>
            </a:r>
          </a:p>
        </p:txBody>
      </p:sp>
      <p:sp>
        <p:nvSpPr>
          <p:cNvPr id="3" name="object 3"/>
          <p:cNvSpPr/>
          <p:nvPr/>
        </p:nvSpPr>
        <p:spPr>
          <a:xfrm>
            <a:off x="1080516" y="2429509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69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80516" y="2633725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69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0516" y="3043758"/>
            <a:ext cx="1062990" cy="205104"/>
          </a:xfrm>
          <a:custGeom>
            <a:avLst/>
            <a:gdLst/>
            <a:ahLst/>
            <a:cxnLst/>
            <a:rect l="l" t="t" r="r" b="b"/>
            <a:pathLst>
              <a:path w="1062989" h="205105">
                <a:moveTo>
                  <a:pt x="0" y="204520"/>
                </a:moveTo>
                <a:lnTo>
                  <a:pt x="1062532" y="204520"/>
                </a:lnTo>
                <a:lnTo>
                  <a:pt x="1062532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80516" y="3248278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80516" y="3452494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345434" y="2429509"/>
            <a:ext cx="1858010" cy="204470"/>
          </a:xfrm>
          <a:custGeom>
            <a:avLst/>
            <a:gdLst/>
            <a:ahLst/>
            <a:cxnLst/>
            <a:rect l="l" t="t" r="r" b="b"/>
            <a:pathLst>
              <a:path w="1858010" h="204469">
                <a:moveTo>
                  <a:pt x="0" y="204216"/>
                </a:moveTo>
                <a:lnTo>
                  <a:pt x="1858010" y="204216"/>
                </a:lnTo>
                <a:lnTo>
                  <a:pt x="185801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04154" y="2429509"/>
            <a:ext cx="2350770" cy="204470"/>
          </a:xfrm>
          <a:custGeom>
            <a:avLst/>
            <a:gdLst/>
            <a:ahLst/>
            <a:cxnLst/>
            <a:rect l="l" t="t" r="r" b="b"/>
            <a:pathLst>
              <a:path w="2350770" h="204469">
                <a:moveTo>
                  <a:pt x="0" y="204216"/>
                </a:moveTo>
                <a:lnTo>
                  <a:pt x="2350262" y="204216"/>
                </a:lnTo>
                <a:lnTo>
                  <a:pt x="235026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634745" y="1897633"/>
          <a:ext cx="13780005" cy="21423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52369"/>
                <a:gridCol w="1959863"/>
                <a:gridCol w="4776851"/>
              </a:tblGrid>
              <a:tr h="475488">
                <a:tc>
                  <a:txBody>
                    <a:bodyPr/>
                    <a:lstStyle/>
                    <a:p>
                      <a:pPr marL="105410" marR="74930" indent="-26034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α/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Ον/πωνυμο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 marR="48895" indent="-10668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ερομ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ί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υποβολής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 marR="313690" indent="10160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 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4737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1150" marR="1574165" algn="ctr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προτάσεων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66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</a:pPr>
                      <a:r>
                        <a:rPr sz="22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241300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ικ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φ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όρος  Καλύβας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44805">
                        <a:lnSpc>
                          <a:spcPts val="161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Κατέθεσε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Μία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(1)  πρόταση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Απριλίου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2017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229235">
                        <a:lnSpc>
                          <a:spcPct val="960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Κίνδυνος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πτώση  δέντρων 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οδό  Ξενοπούλου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(7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πεύκα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,  ύψους άνω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25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μ).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(33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449580">
                        <a:lnSpc>
                          <a:spcPct val="960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Έχει συνταχθεί αναλυτική  μελέτη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μητρώο για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 απομάκρυνση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όλων των  επικίνδυνων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δένδρων.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09742" y="529843"/>
            <a:ext cx="2338705" cy="3429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21945">
              <a:lnSpc>
                <a:spcPts val="1610"/>
              </a:lnSpc>
            </a:pPr>
            <a:r>
              <a:rPr sz="1400" i="1" dirty="0">
                <a:latin typeface="Times New Roman"/>
                <a:cs typeface="Times New Roman"/>
              </a:rPr>
              <a:t>καθώς </a:t>
            </a:r>
            <a:r>
              <a:rPr sz="1400" i="1" spc="-5" dirty="0">
                <a:latin typeface="Times New Roman"/>
                <a:cs typeface="Times New Roman"/>
              </a:rPr>
              <a:t>διαθέτει </a:t>
            </a:r>
            <a:r>
              <a:rPr sz="1400" i="1" dirty="0">
                <a:latin typeface="Times New Roman"/>
                <a:cs typeface="Times New Roman"/>
              </a:rPr>
              <a:t>μεγαλύτερη  </a:t>
            </a:r>
            <a:r>
              <a:rPr sz="1400" i="1" spc="-5" dirty="0">
                <a:latin typeface="Times New Roman"/>
                <a:cs typeface="Times New Roman"/>
              </a:rPr>
              <a:t>θερμοχωρητικότητα </a:t>
            </a:r>
            <a:r>
              <a:rPr sz="1400" i="1" spc="-10" dirty="0">
                <a:latin typeface="Times New Roman"/>
                <a:cs typeface="Times New Roman"/>
              </a:rPr>
              <a:t>και  </a:t>
            </a:r>
            <a:r>
              <a:rPr sz="1400" i="1" dirty="0">
                <a:latin typeface="Times New Roman"/>
                <a:cs typeface="Times New Roman"/>
              </a:rPr>
              <a:t>ανακλαστικότητα.</a:t>
            </a:r>
            <a:endParaRPr sz="1400">
              <a:latin typeface="Times New Roman"/>
              <a:cs typeface="Times New Roman"/>
            </a:endParaRPr>
          </a:p>
          <a:p>
            <a:pPr marL="12700" marR="55880">
              <a:lnSpc>
                <a:spcPts val="1610"/>
              </a:lnSpc>
              <a:spcBef>
                <a:spcPts val="10"/>
              </a:spcBef>
            </a:pPr>
            <a:r>
              <a:rPr sz="1400" i="1" spc="-5" dirty="0">
                <a:latin typeface="Times New Roman"/>
                <a:cs typeface="Times New Roman"/>
              </a:rPr>
              <a:t>Ενδεικτικά, κάποια από </a:t>
            </a:r>
            <a:r>
              <a:rPr sz="1400" i="1" dirty="0">
                <a:latin typeface="Times New Roman"/>
                <a:cs typeface="Times New Roman"/>
              </a:rPr>
              <a:t>τα  </a:t>
            </a:r>
            <a:r>
              <a:rPr sz="1400" i="1" spc="-5" dirty="0">
                <a:latin typeface="Times New Roman"/>
                <a:cs typeface="Times New Roman"/>
              </a:rPr>
              <a:t>στοιχεία νερού που </a:t>
            </a:r>
            <a:r>
              <a:rPr sz="1400" i="1" dirty="0">
                <a:latin typeface="Times New Roman"/>
                <a:cs typeface="Times New Roman"/>
              </a:rPr>
              <a:t>μπορούν να  </a:t>
            </a:r>
            <a:r>
              <a:rPr sz="1400" i="1" spc="-5" dirty="0">
                <a:latin typeface="Times New Roman"/>
                <a:cs typeface="Times New Roman"/>
              </a:rPr>
              <a:t>ενταχθούν </a:t>
            </a:r>
            <a:r>
              <a:rPr sz="1400" i="1" dirty="0">
                <a:latin typeface="Times New Roman"/>
                <a:cs typeface="Times New Roman"/>
              </a:rPr>
              <a:t>σε </a:t>
            </a:r>
            <a:r>
              <a:rPr sz="1400" i="1" spc="-5" dirty="0">
                <a:latin typeface="Times New Roman"/>
                <a:cs typeface="Times New Roman"/>
              </a:rPr>
              <a:t>μια αστική  </a:t>
            </a:r>
            <a:r>
              <a:rPr sz="1400" i="1" dirty="0">
                <a:latin typeface="Times New Roman"/>
                <a:cs typeface="Times New Roman"/>
              </a:rPr>
              <a:t>επέμβαση </a:t>
            </a:r>
            <a:r>
              <a:rPr sz="1400" i="1" spc="-5" dirty="0">
                <a:latin typeface="Times New Roman"/>
                <a:cs typeface="Times New Roman"/>
              </a:rPr>
              <a:t>και </a:t>
            </a:r>
            <a:r>
              <a:rPr sz="1400" i="1" dirty="0">
                <a:latin typeface="Times New Roman"/>
                <a:cs typeface="Times New Roman"/>
              </a:rPr>
              <a:t>να </a:t>
            </a:r>
            <a:r>
              <a:rPr sz="1400" i="1" spc="-5" dirty="0">
                <a:latin typeface="Times New Roman"/>
                <a:cs typeface="Times New Roman"/>
              </a:rPr>
              <a:t>συμβάλουν</a:t>
            </a:r>
            <a:r>
              <a:rPr sz="1400" i="1" spc="-5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στη  βελτίωση </a:t>
            </a:r>
            <a:r>
              <a:rPr sz="1400" i="1" spc="-5" dirty="0">
                <a:latin typeface="Times New Roman"/>
                <a:cs typeface="Times New Roman"/>
              </a:rPr>
              <a:t>του μικροκλίματος  </a:t>
            </a:r>
            <a:r>
              <a:rPr sz="1400" i="1" dirty="0">
                <a:latin typeface="Times New Roman"/>
                <a:cs typeface="Times New Roman"/>
              </a:rPr>
              <a:t>μιας </a:t>
            </a:r>
            <a:r>
              <a:rPr sz="1400" i="1" spc="-5" dirty="0">
                <a:latin typeface="Times New Roman"/>
                <a:cs typeface="Times New Roman"/>
              </a:rPr>
              <a:t>περιοχής,</a:t>
            </a:r>
            <a:r>
              <a:rPr sz="1400" i="1" spc="-7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είναι:</a:t>
            </a:r>
            <a:endParaRPr sz="1400">
              <a:latin typeface="Times New Roman"/>
              <a:cs typeface="Times New Roman"/>
            </a:endParaRPr>
          </a:p>
          <a:p>
            <a:pPr marL="469900" marR="5080" indent="-228600">
              <a:lnSpc>
                <a:spcPct val="96700"/>
              </a:lnSpc>
              <a:spcBef>
                <a:spcPts val="35"/>
              </a:spcBef>
              <a:buSzPct val="96551"/>
              <a:buFont typeface="Symbol"/>
              <a:buChar char=""/>
              <a:tabLst>
                <a:tab pos="469265" algn="l"/>
                <a:tab pos="469900" algn="l"/>
                <a:tab pos="1276985" algn="l"/>
              </a:tabLst>
            </a:pPr>
            <a:r>
              <a:rPr sz="1450" i="1" spc="-25" dirty="0">
                <a:latin typeface="Century"/>
                <a:cs typeface="Century"/>
              </a:rPr>
              <a:t>Οριζόντιες </a:t>
            </a:r>
            <a:r>
              <a:rPr sz="1450" i="1" spc="-30" dirty="0">
                <a:latin typeface="Century"/>
                <a:cs typeface="Century"/>
              </a:rPr>
              <a:t>επιφάνειες  νερού-τεχνητές  </a:t>
            </a:r>
            <a:r>
              <a:rPr sz="1450" i="1" spc="-25" dirty="0">
                <a:latin typeface="Century"/>
                <a:cs typeface="Century"/>
              </a:rPr>
              <a:t>λί</a:t>
            </a:r>
            <a:r>
              <a:rPr sz="1450" i="1" spc="-40" dirty="0">
                <a:latin typeface="Century"/>
                <a:cs typeface="Century"/>
              </a:rPr>
              <a:t>μ</a:t>
            </a:r>
            <a:r>
              <a:rPr sz="1450" i="1" spc="-25" dirty="0">
                <a:latin typeface="Century"/>
                <a:cs typeface="Century"/>
              </a:rPr>
              <a:t>νε</a:t>
            </a:r>
            <a:r>
              <a:rPr sz="1450" i="1" spc="-20" dirty="0">
                <a:latin typeface="Century"/>
                <a:cs typeface="Century"/>
              </a:rPr>
              <a:t>ς,</a:t>
            </a:r>
            <a:r>
              <a:rPr sz="1450" i="1" dirty="0">
                <a:latin typeface="Century"/>
                <a:cs typeface="Century"/>
              </a:rPr>
              <a:t>	</a:t>
            </a:r>
            <a:r>
              <a:rPr sz="1450" i="1" spc="-40" dirty="0">
                <a:latin typeface="Century"/>
                <a:cs typeface="Century"/>
              </a:rPr>
              <a:t>Σ</a:t>
            </a:r>
            <a:r>
              <a:rPr sz="1450" i="1" spc="-30" dirty="0">
                <a:latin typeface="Century"/>
                <a:cs typeface="Century"/>
              </a:rPr>
              <a:t>υ</a:t>
            </a:r>
            <a:r>
              <a:rPr sz="1450" i="1" spc="-35" dirty="0">
                <a:latin typeface="Century"/>
                <a:cs typeface="Century"/>
              </a:rPr>
              <a:t>ν</a:t>
            </a:r>
            <a:r>
              <a:rPr sz="1450" i="1" spc="-25" dirty="0">
                <a:latin typeface="Century"/>
                <a:cs typeface="Century"/>
              </a:rPr>
              <a:t>τρι</a:t>
            </a:r>
            <a:r>
              <a:rPr sz="1450" i="1" spc="-40" dirty="0">
                <a:latin typeface="Century"/>
                <a:cs typeface="Century"/>
              </a:rPr>
              <a:t>β</a:t>
            </a:r>
            <a:r>
              <a:rPr sz="1450" i="1" spc="-45" dirty="0">
                <a:latin typeface="Century"/>
                <a:cs typeface="Century"/>
              </a:rPr>
              <a:t>ά</a:t>
            </a:r>
            <a:r>
              <a:rPr sz="1450" i="1" spc="-20" dirty="0">
                <a:latin typeface="Century"/>
                <a:cs typeface="Century"/>
              </a:rPr>
              <a:t>νια,  </a:t>
            </a:r>
            <a:r>
              <a:rPr sz="1450" i="1" spc="-30" dirty="0">
                <a:latin typeface="Century"/>
                <a:cs typeface="Century"/>
              </a:rPr>
              <a:t>κατακόρυφες  </a:t>
            </a:r>
            <a:r>
              <a:rPr sz="1450" i="1" spc="-25" dirty="0">
                <a:latin typeface="Century"/>
                <a:cs typeface="Century"/>
              </a:rPr>
              <a:t>επιφάνειες </a:t>
            </a:r>
            <a:r>
              <a:rPr sz="1450" i="1" spc="-30" dirty="0">
                <a:latin typeface="Century"/>
                <a:cs typeface="Century"/>
              </a:rPr>
              <a:t>νερού </a:t>
            </a:r>
            <a:r>
              <a:rPr sz="1450" i="1" spc="-25" dirty="0">
                <a:latin typeface="Century"/>
                <a:cs typeface="Century"/>
              </a:rPr>
              <a:t>και  πίδακες.</a:t>
            </a:r>
            <a:endParaRPr sz="1450">
              <a:latin typeface="Century"/>
              <a:cs typeface="Century"/>
            </a:endParaRPr>
          </a:p>
          <a:p>
            <a:pPr marL="469900" indent="-228600">
              <a:lnSpc>
                <a:spcPct val="100000"/>
              </a:lnSpc>
              <a:spcBef>
                <a:spcPts val="560"/>
              </a:spcBef>
              <a:buSzPct val="96551"/>
              <a:buFont typeface="Symbol"/>
              <a:buChar char=""/>
              <a:tabLst>
                <a:tab pos="469265" algn="l"/>
                <a:tab pos="469900" algn="l"/>
                <a:tab pos="1664335" algn="l"/>
              </a:tabLst>
            </a:pPr>
            <a:r>
              <a:rPr sz="1450" i="1" spc="-40" dirty="0">
                <a:latin typeface="Century"/>
                <a:cs typeface="Century"/>
              </a:rPr>
              <a:t>Οπ</a:t>
            </a:r>
            <a:r>
              <a:rPr sz="1450" i="1" spc="-25" dirty="0">
                <a:latin typeface="Century"/>
                <a:cs typeface="Century"/>
              </a:rPr>
              <a:t>ο</a:t>
            </a:r>
            <a:r>
              <a:rPr sz="1450" i="1" spc="-20" dirty="0">
                <a:latin typeface="Century"/>
                <a:cs typeface="Century"/>
              </a:rPr>
              <a:t>ι</a:t>
            </a:r>
            <a:r>
              <a:rPr sz="1450" i="1" spc="-45" dirty="0">
                <a:latin typeface="Century"/>
                <a:cs typeface="Century"/>
              </a:rPr>
              <a:t>α</a:t>
            </a:r>
            <a:r>
              <a:rPr sz="1450" i="1" spc="-25" dirty="0">
                <a:latin typeface="Century"/>
                <a:cs typeface="Century"/>
              </a:rPr>
              <a:t>δ</a:t>
            </a:r>
            <a:r>
              <a:rPr sz="1450" i="1" spc="-40" dirty="0">
                <a:latin typeface="Century"/>
                <a:cs typeface="Century"/>
              </a:rPr>
              <a:t>ήπ</a:t>
            </a:r>
            <a:r>
              <a:rPr sz="1450" i="1" spc="-25" dirty="0">
                <a:latin typeface="Century"/>
                <a:cs typeface="Century"/>
              </a:rPr>
              <a:t>ο</a:t>
            </a:r>
            <a:r>
              <a:rPr sz="1450" i="1" spc="-30" dirty="0">
                <a:latin typeface="Century"/>
                <a:cs typeface="Century"/>
              </a:rPr>
              <a:t>τ</a:t>
            </a:r>
            <a:r>
              <a:rPr sz="1450" i="1" spc="-25" dirty="0">
                <a:latin typeface="Century"/>
                <a:cs typeface="Century"/>
              </a:rPr>
              <a:t>ε</a:t>
            </a:r>
            <a:r>
              <a:rPr sz="1450" i="1" dirty="0">
                <a:latin typeface="Century"/>
                <a:cs typeface="Century"/>
              </a:rPr>
              <a:t>	</a:t>
            </a:r>
            <a:r>
              <a:rPr sz="1450" i="1" spc="-35" dirty="0">
                <a:latin typeface="Century"/>
                <a:cs typeface="Century"/>
              </a:rPr>
              <a:t>τ</a:t>
            </a:r>
            <a:r>
              <a:rPr sz="1450" i="1" spc="-25" dirty="0">
                <a:latin typeface="Century"/>
                <a:cs typeface="Century"/>
              </a:rPr>
              <a:t>εχ</a:t>
            </a:r>
            <a:r>
              <a:rPr sz="1450" i="1" spc="-40" dirty="0">
                <a:latin typeface="Century"/>
                <a:cs typeface="Century"/>
              </a:rPr>
              <a:t>νη</a:t>
            </a:r>
            <a:r>
              <a:rPr sz="1450" i="1" spc="-25" dirty="0">
                <a:latin typeface="Century"/>
                <a:cs typeface="Century"/>
              </a:rPr>
              <a:t>τ</a:t>
            </a:r>
            <a:r>
              <a:rPr sz="1450" i="1" spc="-30" dirty="0">
                <a:latin typeface="Century"/>
                <a:cs typeface="Century"/>
              </a:rPr>
              <a:t>ή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66942" y="3956939"/>
            <a:ext cx="902335" cy="431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680"/>
              </a:lnSpc>
            </a:pPr>
            <a:r>
              <a:rPr sz="1450" i="1" spc="-35" dirty="0">
                <a:latin typeface="Century"/>
                <a:cs typeface="Century"/>
              </a:rPr>
              <a:t>κ</a:t>
            </a:r>
            <a:r>
              <a:rPr sz="1450" i="1" spc="-30" dirty="0">
                <a:latin typeface="Century"/>
                <a:cs typeface="Century"/>
              </a:rPr>
              <a:t>α</a:t>
            </a:r>
            <a:r>
              <a:rPr sz="1450" i="1" spc="-20" dirty="0">
                <a:latin typeface="Century"/>
                <a:cs typeface="Century"/>
              </a:rPr>
              <a:t>τ</a:t>
            </a:r>
            <a:r>
              <a:rPr sz="1450" i="1" spc="-30" dirty="0">
                <a:latin typeface="Century"/>
                <a:cs typeface="Century"/>
              </a:rPr>
              <a:t>ασκ</a:t>
            </a:r>
            <a:r>
              <a:rPr sz="1450" i="1" spc="-40" dirty="0">
                <a:latin typeface="Century"/>
                <a:cs typeface="Century"/>
              </a:rPr>
              <a:t>ε</a:t>
            </a:r>
            <a:r>
              <a:rPr sz="1450" i="1" spc="-20" dirty="0">
                <a:latin typeface="Century"/>
                <a:cs typeface="Century"/>
              </a:rPr>
              <a:t>υή  </a:t>
            </a:r>
            <a:r>
              <a:rPr sz="1450" i="1" spc="-30" dirty="0">
                <a:latin typeface="Century"/>
                <a:cs typeface="Century"/>
              </a:rPr>
              <a:t>του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53373" y="3956939"/>
            <a:ext cx="795020" cy="431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5244" marR="5080" indent="-43180">
              <a:lnSpc>
                <a:spcPts val="1680"/>
              </a:lnSpc>
            </a:pPr>
            <a:r>
              <a:rPr sz="1450" i="1" spc="-30" dirty="0">
                <a:latin typeface="Century"/>
                <a:cs typeface="Century"/>
              </a:rPr>
              <a:t>υπ</a:t>
            </a:r>
            <a:r>
              <a:rPr sz="1450" i="1" spc="-35" dirty="0">
                <a:latin typeface="Century"/>
                <a:cs typeface="Century"/>
              </a:rPr>
              <a:t>οδ</a:t>
            </a:r>
            <a:r>
              <a:rPr sz="1450" i="1" spc="-25" dirty="0">
                <a:latin typeface="Century"/>
                <a:cs typeface="Century"/>
              </a:rPr>
              <a:t>ο</a:t>
            </a:r>
            <a:r>
              <a:rPr sz="1450" i="1" spc="-35" dirty="0">
                <a:latin typeface="Century"/>
                <a:cs typeface="Century"/>
              </a:rPr>
              <a:t>χ</a:t>
            </a:r>
            <a:r>
              <a:rPr sz="1450" i="1" spc="-40" dirty="0">
                <a:latin typeface="Century"/>
                <a:cs typeface="Century"/>
              </a:rPr>
              <a:t>ή</a:t>
            </a:r>
            <a:r>
              <a:rPr sz="1450" i="1" spc="-20" dirty="0">
                <a:latin typeface="Century"/>
                <a:cs typeface="Century"/>
              </a:rPr>
              <a:t>ς  </a:t>
            </a:r>
            <a:r>
              <a:rPr sz="1450" i="1" spc="-40" dirty="0">
                <a:latin typeface="Century"/>
                <a:cs typeface="Century"/>
              </a:rPr>
              <a:t>υ</a:t>
            </a:r>
            <a:r>
              <a:rPr sz="1450" i="1" spc="-25" dirty="0">
                <a:latin typeface="Century"/>
                <a:cs typeface="Century"/>
              </a:rPr>
              <a:t>δά</a:t>
            </a:r>
            <a:r>
              <a:rPr sz="1450" i="1" spc="-35" dirty="0">
                <a:latin typeface="Century"/>
                <a:cs typeface="Century"/>
              </a:rPr>
              <a:t>τ</a:t>
            </a:r>
            <a:r>
              <a:rPr sz="1450" i="1" spc="-25" dirty="0">
                <a:latin typeface="Century"/>
                <a:cs typeface="Century"/>
              </a:rPr>
              <a:t>ιν</a:t>
            </a:r>
            <a:r>
              <a:rPr sz="1450" i="1" spc="-30" dirty="0">
                <a:latin typeface="Century"/>
                <a:cs typeface="Century"/>
              </a:rPr>
              <a:t>ου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66942" y="4370196"/>
            <a:ext cx="1881505" cy="231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50" i="1" spc="-25" dirty="0">
                <a:latin typeface="Century"/>
                <a:cs typeface="Century"/>
              </a:rPr>
              <a:t>στοιχείου</a:t>
            </a:r>
            <a:r>
              <a:rPr sz="1450" i="1" spc="90" dirty="0">
                <a:latin typeface="Century"/>
                <a:cs typeface="Century"/>
              </a:rPr>
              <a:t> </a:t>
            </a:r>
            <a:r>
              <a:rPr sz="1450" i="1" spc="-30" dirty="0">
                <a:latin typeface="Century"/>
                <a:cs typeface="Century"/>
              </a:rPr>
              <a:t>προϋποθέτει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66942" y="4598542"/>
            <a:ext cx="785495" cy="644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680"/>
              </a:lnSpc>
            </a:pPr>
            <a:r>
              <a:rPr sz="1450" i="1" spc="-25" dirty="0">
                <a:latin typeface="Century"/>
                <a:cs typeface="Century"/>
              </a:rPr>
              <a:t>τη  </a:t>
            </a:r>
            <a:r>
              <a:rPr sz="1450" i="1" spc="-30" dirty="0">
                <a:latin typeface="Century"/>
                <a:cs typeface="Century"/>
              </a:rPr>
              <a:t>υπόγ</a:t>
            </a:r>
            <a:r>
              <a:rPr sz="1450" i="1" spc="-35" dirty="0">
                <a:latin typeface="Century"/>
                <a:cs typeface="Century"/>
              </a:rPr>
              <a:t>ε</a:t>
            </a:r>
            <a:r>
              <a:rPr sz="1450" i="1" spc="-25" dirty="0">
                <a:latin typeface="Century"/>
                <a:cs typeface="Century"/>
              </a:rPr>
              <a:t>ιων  συλλ</a:t>
            </a:r>
            <a:r>
              <a:rPr sz="1450" i="1" spc="-35" dirty="0">
                <a:latin typeface="Century"/>
                <a:cs typeface="Century"/>
              </a:rPr>
              <a:t>ο</a:t>
            </a:r>
            <a:r>
              <a:rPr sz="1450" i="1" spc="-25" dirty="0">
                <a:latin typeface="Century"/>
                <a:cs typeface="Century"/>
              </a:rPr>
              <a:t>γής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06804" y="4598542"/>
            <a:ext cx="942340" cy="644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455" marR="5080" indent="-72390" algn="r">
              <a:lnSpc>
                <a:spcPts val="1680"/>
              </a:lnSpc>
            </a:pPr>
            <a:r>
              <a:rPr sz="1450" i="1" spc="-25" dirty="0">
                <a:latin typeface="Century"/>
                <a:cs typeface="Century"/>
              </a:rPr>
              <a:t>δ</a:t>
            </a:r>
            <a:r>
              <a:rPr sz="1450" i="1" spc="-40" dirty="0">
                <a:latin typeface="Century"/>
                <a:cs typeface="Century"/>
              </a:rPr>
              <a:t>ημ</a:t>
            </a:r>
            <a:r>
              <a:rPr sz="1450" i="1" spc="-35" dirty="0">
                <a:latin typeface="Century"/>
                <a:cs typeface="Century"/>
              </a:rPr>
              <a:t>ι</a:t>
            </a:r>
            <a:r>
              <a:rPr sz="1450" i="1" spc="-25" dirty="0">
                <a:latin typeface="Century"/>
                <a:cs typeface="Century"/>
              </a:rPr>
              <a:t>ο</a:t>
            </a:r>
            <a:r>
              <a:rPr sz="1450" i="1" spc="-40" dirty="0">
                <a:latin typeface="Century"/>
                <a:cs typeface="Century"/>
              </a:rPr>
              <a:t>υ</a:t>
            </a:r>
            <a:r>
              <a:rPr sz="1450" i="1" spc="-20" dirty="0">
                <a:latin typeface="Century"/>
                <a:cs typeface="Century"/>
              </a:rPr>
              <a:t>ργία  </a:t>
            </a:r>
            <a:r>
              <a:rPr sz="1450" i="1" spc="-35" dirty="0">
                <a:latin typeface="Century"/>
                <a:cs typeface="Century"/>
              </a:rPr>
              <a:t>δ</a:t>
            </a:r>
            <a:r>
              <a:rPr sz="1450" i="1" spc="-25" dirty="0">
                <a:latin typeface="Century"/>
                <a:cs typeface="Century"/>
              </a:rPr>
              <a:t>εξα</a:t>
            </a:r>
            <a:r>
              <a:rPr sz="1450" i="1" spc="-40" dirty="0">
                <a:latin typeface="Century"/>
                <a:cs typeface="Century"/>
              </a:rPr>
              <a:t>μ</a:t>
            </a:r>
            <a:r>
              <a:rPr sz="1450" i="1" spc="-35" dirty="0">
                <a:latin typeface="Century"/>
                <a:cs typeface="Century"/>
              </a:rPr>
              <a:t>ε</a:t>
            </a:r>
            <a:r>
              <a:rPr sz="1450" i="1" spc="-30" dirty="0">
                <a:latin typeface="Century"/>
                <a:cs typeface="Century"/>
              </a:rPr>
              <a:t>νών</a:t>
            </a:r>
            <a:endParaRPr sz="1450">
              <a:latin typeface="Century"/>
              <a:cs typeface="Century"/>
            </a:endParaRPr>
          </a:p>
          <a:p>
            <a:pPr marR="5080" algn="r">
              <a:lnSpc>
                <a:spcPts val="1635"/>
              </a:lnSpc>
            </a:pPr>
            <a:r>
              <a:rPr sz="1450" i="1" spc="-35" dirty="0">
                <a:latin typeface="Century"/>
                <a:cs typeface="Century"/>
              </a:rPr>
              <a:t>κ</a:t>
            </a:r>
            <a:r>
              <a:rPr sz="1450" i="1" spc="-25" dirty="0">
                <a:latin typeface="Century"/>
                <a:cs typeface="Century"/>
              </a:rPr>
              <a:t>αι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66942" y="5225414"/>
            <a:ext cx="1094740" cy="231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50" i="1" spc="-30" dirty="0">
                <a:latin typeface="Century"/>
                <a:cs typeface="Century"/>
              </a:rPr>
              <a:t>επανάχρησης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64847" y="5237860"/>
            <a:ext cx="582930" cy="860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05" marR="5080" indent="240029">
              <a:lnSpc>
                <a:spcPts val="1689"/>
              </a:lnSpc>
            </a:pPr>
            <a:r>
              <a:rPr sz="1450" i="1" spc="-25" dirty="0">
                <a:latin typeface="Century"/>
                <a:cs typeface="Century"/>
              </a:rPr>
              <a:t>το</a:t>
            </a:r>
            <a:r>
              <a:rPr sz="1450" i="1" spc="-20" dirty="0">
                <a:latin typeface="Century"/>
                <a:cs typeface="Century"/>
              </a:rPr>
              <a:t>υ  </a:t>
            </a:r>
            <a:r>
              <a:rPr sz="1450" i="1" spc="-25" dirty="0">
                <a:latin typeface="Century"/>
                <a:cs typeface="Century"/>
              </a:rPr>
              <a:t>ο</a:t>
            </a:r>
            <a:r>
              <a:rPr sz="1450" i="1" spc="-50" dirty="0">
                <a:latin typeface="Century"/>
                <a:cs typeface="Century"/>
              </a:rPr>
              <a:t>π</a:t>
            </a:r>
            <a:r>
              <a:rPr sz="1450" i="1" spc="-25" dirty="0">
                <a:latin typeface="Century"/>
                <a:cs typeface="Century"/>
              </a:rPr>
              <a:t>οίες</a:t>
            </a:r>
            <a:endParaRPr sz="1450">
              <a:latin typeface="Century"/>
              <a:cs typeface="Century"/>
            </a:endParaRPr>
          </a:p>
          <a:p>
            <a:pPr marL="12700" indent="362585">
              <a:lnSpc>
                <a:spcPts val="1600"/>
              </a:lnSpc>
            </a:pPr>
            <a:r>
              <a:rPr sz="1450" i="1" spc="-30" dirty="0">
                <a:latin typeface="Century"/>
                <a:cs typeface="Century"/>
              </a:rPr>
              <a:t>να</a:t>
            </a:r>
            <a:endParaRPr sz="1450">
              <a:latin typeface="Century"/>
              <a:cs typeface="Century"/>
            </a:endParaRPr>
          </a:p>
          <a:p>
            <a:pPr marL="12700">
              <a:lnSpc>
                <a:spcPts val="1710"/>
              </a:lnSpc>
            </a:pPr>
            <a:r>
              <a:rPr sz="1450" i="1" spc="-30" dirty="0">
                <a:latin typeface="Century"/>
                <a:cs typeface="Century"/>
              </a:rPr>
              <a:t>υ</a:t>
            </a:r>
            <a:r>
              <a:rPr sz="1450" i="1" spc="-55" dirty="0">
                <a:latin typeface="Century"/>
                <a:cs typeface="Century"/>
              </a:rPr>
              <a:t>ψ</a:t>
            </a:r>
            <a:r>
              <a:rPr sz="1450" i="1" spc="-40" dirty="0">
                <a:latin typeface="Century"/>
                <a:cs typeface="Century"/>
              </a:rPr>
              <a:t>η</a:t>
            </a:r>
            <a:r>
              <a:rPr sz="1450" i="1" spc="-30" dirty="0">
                <a:latin typeface="Century"/>
                <a:cs typeface="Century"/>
              </a:rPr>
              <a:t>λή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66942" y="5453760"/>
            <a:ext cx="1143635" cy="857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680"/>
              </a:lnSpc>
              <a:tabLst>
                <a:tab pos="861694" algn="l"/>
              </a:tabLst>
            </a:pPr>
            <a:r>
              <a:rPr sz="1450" i="1" spc="-30" dirty="0">
                <a:latin typeface="Century"/>
                <a:cs typeface="Century"/>
              </a:rPr>
              <a:t>νερού,	</a:t>
            </a:r>
            <a:r>
              <a:rPr sz="1450" i="1" spc="-20" dirty="0">
                <a:latin typeface="Century"/>
                <a:cs typeface="Century"/>
              </a:rPr>
              <a:t>οι  </a:t>
            </a:r>
            <a:r>
              <a:rPr sz="1450" i="1" spc="-30" dirty="0">
                <a:latin typeface="Century"/>
                <a:cs typeface="Century"/>
              </a:rPr>
              <a:t>προκειμένου  </a:t>
            </a:r>
            <a:r>
              <a:rPr sz="1450" i="1" spc="-40" dirty="0">
                <a:latin typeface="Century"/>
                <a:cs typeface="Century"/>
              </a:rPr>
              <a:t>π</a:t>
            </a:r>
            <a:r>
              <a:rPr sz="1450" i="1" spc="-25" dirty="0">
                <a:latin typeface="Century"/>
                <a:cs typeface="Century"/>
              </a:rPr>
              <a:t>αρ</a:t>
            </a:r>
            <a:r>
              <a:rPr sz="1450" i="1" spc="-20" dirty="0">
                <a:latin typeface="Century"/>
                <a:cs typeface="Century"/>
              </a:rPr>
              <a:t>ο</a:t>
            </a:r>
            <a:r>
              <a:rPr sz="1450" i="1" spc="-30" dirty="0">
                <a:latin typeface="Century"/>
                <a:cs typeface="Century"/>
              </a:rPr>
              <a:t>υ</a:t>
            </a:r>
            <a:r>
              <a:rPr sz="1450" i="1" spc="-35" dirty="0">
                <a:latin typeface="Century"/>
                <a:cs typeface="Century"/>
              </a:rPr>
              <a:t>σ</a:t>
            </a:r>
            <a:r>
              <a:rPr sz="1450" i="1" spc="-25" dirty="0">
                <a:latin typeface="Century"/>
                <a:cs typeface="Century"/>
              </a:rPr>
              <a:t>ιά</a:t>
            </a:r>
            <a:r>
              <a:rPr sz="1450" i="1" spc="-35" dirty="0">
                <a:latin typeface="Century"/>
                <a:cs typeface="Century"/>
              </a:rPr>
              <a:t>ζ</a:t>
            </a:r>
            <a:r>
              <a:rPr sz="1450" i="1" spc="-25" dirty="0">
                <a:latin typeface="Century"/>
                <a:cs typeface="Century"/>
              </a:rPr>
              <a:t>ο</a:t>
            </a:r>
            <a:r>
              <a:rPr sz="1450" i="1" spc="-40" dirty="0">
                <a:latin typeface="Century"/>
                <a:cs typeface="Century"/>
              </a:rPr>
              <a:t>υ</a:t>
            </a:r>
            <a:r>
              <a:rPr sz="1450" i="1" spc="-20" dirty="0">
                <a:latin typeface="Century"/>
                <a:cs typeface="Century"/>
              </a:rPr>
              <a:t>ν  </a:t>
            </a:r>
            <a:r>
              <a:rPr sz="1450" i="1" spc="-25" dirty="0">
                <a:latin typeface="Century"/>
                <a:cs typeface="Century"/>
              </a:rPr>
              <a:t>αντοχή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66942" y="6308724"/>
            <a:ext cx="1880870" cy="644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680"/>
              </a:lnSpc>
              <a:tabLst>
                <a:tab pos="1567815" algn="l"/>
              </a:tabLst>
            </a:pPr>
            <a:r>
              <a:rPr sz="1450" i="1" spc="-30" dirty="0">
                <a:latin typeface="Century"/>
                <a:cs typeface="Century"/>
              </a:rPr>
              <a:t>κατασκευάζονται  αναγ</a:t>
            </a:r>
            <a:r>
              <a:rPr sz="1450" i="1" spc="-35" dirty="0">
                <a:latin typeface="Century"/>
                <a:cs typeface="Century"/>
              </a:rPr>
              <a:t>κ</a:t>
            </a:r>
            <a:r>
              <a:rPr sz="1450" i="1" spc="-30" dirty="0">
                <a:latin typeface="Century"/>
                <a:cs typeface="Century"/>
              </a:rPr>
              <a:t>α</a:t>
            </a:r>
            <a:r>
              <a:rPr sz="1450" i="1" spc="-35" dirty="0">
                <a:latin typeface="Century"/>
                <a:cs typeface="Century"/>
              </a:rPr>
              <a:t>σ</a:t>
            </a:r>
            <a:r>
              <a:rPr sz="1450" i="1" spc="-25" dirty="0">
                <a:latin typeface="Century"/>
                <a:cs typeface="Century"/>
              </a:rPr>
              <a:t>τ</a:t>
            </a:r>
            <a:r>
              <a:rPr sz="1450" i="1" spc="-20" dirty="0">
                <a:latin typeface="Century"/>
                <a:cs typeface="Century"/>
              </a:rPr>
              <a:t>ι</a:t>
            </a:r>
            <a:r>
              <a:rPr sz="1450" i="1" spc="-40" dirty="0">
                <a:latin typeface="Century"/>
                <a:cs typeface="Century"/>
              </a:rPr>
              <a:t>κ</a:t>
            </a:r>
            <a:r>
              <a:rPr sz="1450" i="1" spc="-30" dirty="0">
                <a:latin typeface="Century"/>
                <a:cs typeface="Century"/>
              </a:rPr>
              <a:t>ά</a:t>
            </a:r>
            <a:r>
              <a:rPr sz="1450" i="1" dirty="0">
                <a:latin typeface="Century"/>
                <a:cs typeface="Century"/>
              </a:rPr>
              <a:t>	</a:t>
            </a:r>
            <a:r>
              <a:rPr sz="1450" i="1" spc="-30" dirty="0">
                <a:latin typeface="Century"/>
                <a:cs typeface="Century"/>
              </a:rPr>
              <a:t>α</a:t>
            </a:r>
            <a:r>
              <a:rPr sz="1450" i="1" spc="-40" dirty="0">
                <a:latin typeface="Century"/>
                <a:cs typeface="Century"/>
              </a:rPr>
              <a:t>π</a:t>
            </a:r>
            <a:r>
              <a:rPr sz="1450" i="1" spc="-20" dirty="0">
                <a:latin typeface="Century"/>
                <a:cs typeface="Century"/>
              </a:rPr>
              <a:t>ό  </a:t>
            </a:r>
            <a:r>
              <a:rPr sz="1450" i="1" spc="-30" dirty="0">
                <a:latin typeface="Century"/>
                <a:cs typeface="Century"/>
              </a:rPr>
              <a:t>σκυρόδεμα. </a:t>
            </a:r>
            <a:r>
              <a:rPr sz="1450" i="1" spc="-35" dirty="0">
                <a:latin typeface="Century"/>
                <a:cs typeface="Century"/>
              </a:rPr>
              <a:t>Ακόμα</a:t>
            </a:r>
            <a:r>
              <a:rPr sz="1450" i="1" spc="285" dirty="0">
                <a:latin typeface="Century"/>
                <a:cs typeface="Century"/>
              </a:rPr>
              <a:t> </a:t>
            </a:r>
            <a:r>
              <a:rPr sz="1450" i="1" spc="-25" dirty="0">
                <a:latin typeface="Century"/>
                <a:cs typeface="Century"/>
              </a:rPr>
              <a:t>και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66942" y="6935342"/>
            <a:ext cx="1292860" cy="231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62585" algn="l"/>
              </a:tabLst>
            </a:pPr>
            <a:r>
              <a:rPr sz="1450" i="1" spc="-30" dirty="0">
                <a:latin typeface="Century"/>
                <a:cs typeface="Century"/>
              </a:rPr>
              <a:t>η	δημιουργία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75072" y="6935342"/>
            <a:ext cx="373380" cy="231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50" i="1" spc="-25" dirty="0">
                <a:latin typeface="Century"/>
                <a:cs typeface="Century"/>
              </a:rPr>
              <a:t>ενός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38342" y="7150607"/>
            <a:ext cx="2110105" cy="1165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marR="5715" algn="just">
              <a:lnSpc>
                <a:spcPts val="1680"/>
              </a:lnSpc>
              <a:spcBef>
                <a:spcPts val="105"/>
              </a:spcBef>
            </a:pPr>
            <a:r>
              <a:rPr sz="1450" i="1" spc="-30" dirty="0">
                <a:latin typeface="Century"/>
                <a:cs typeface="Century"/>
              </a:rPr>
              <a:t>καναλιού «φυσικής  </a:t>
            </a:r>
            <a:r>
              <a:rPr sz="1450" i="1" spc="-25" dirty="0">
                <a:latin typeface="Century"/>
                <a:cs typeface="Century"/>
              </a:rPr>
              <a:t>υδάτινης </a:t>
            </a:r>
            <a:r>
              <a:rPr sz="1450" i="1" spc="-30" dirty="0">
                <a:latin typeface="Century"/>
                <a:cs typeface="Century"/>
              </a:rPr>
              <a:t>ροής» χρήζει  την προαναφερθείσα  κατασκευή.</a:t>
            </a:r>
            <a:endParaRPr sz="1450">
              <a:latin typeface="Century"/>
              <a:cs typeface="Century"/>
            </a:endParaRPr>
          </a:p>
          <a:p>
            <a:pPr marL="241300" indent="-228600">
              <a:lnSpc>
                <a:spcPct val="100000"/>
              </a:lnSpc>
              <a:spcBef>
                <a:spcPts val="530"/>
              </a:spcBef>
              <a:buSzPct val="96551"/>
              <a:buFont typeface="Symbol"/>
              <a:buChar char=""/>
              <a:tabLst>
                <a:tab pos="240665" algn="l"/>
                <a:tab pos="241300" algn="l"/>
                <a:tab pos="521334" algn="l"/>
                <a:tab pos="1308735" algn="l"/>
              </a:tabLst>
            </a:pPr>
            <a:r>
              <a:rPr sz="1450" i="1" spc="-40" dirty="0">
                <a:latin typeface="Century"/>
                <a:cs typeface="Century"/>
              </a:rPr>
              <a:t>Η	</a:t>
            </a:r>
            <a:r>
              <a:rPr sz="1450" i="1" spc="-25" dirty="0">
                <a:latin typeface="Century"/>
                <a:cs typeface="Century"/>
              </a:rPr>
              <a:t>σ</a:t>
            </a:r>
            <a:r>
              <a:rPr sz="1450" i="1" spc="-20" dirty="0">
                <a:latin typeface="Century"/>
                <a:cs typeface="Century"/>
              </a:rPr>
              <a:t>τ</a:t>
            </a:r>
            <a:r>
              <a:rPr sz="1450" i="1" spc="-30" dirty="0">
                <a:latin typeface="Century"/>
                <a:cs typeface="Century"/>
              </a:rPr>
              <a:t>α</a:t>
            </a:r>
            <a:r>
              <a:rPr sz="1450" i="1" spc="-45" dirty="0">
                <a:latin typeface="Century"/>
                <a:cs typeface="Century"/>
              </a:rPr>
              <a:t>θ</a:t>
            </a:r>
            <a:r>
              <a:rPr sz="1450" i="1" spc="-25" dirty="0">
                <a:latin typeface="Century"/>
                <a:cs typeface="Century"/>
              </a:rPr>
              <a:t>ερ</a:t>
            </a:r>
            <a:r>
              <a:rPr sz="1450" i="1" spc="-30" dirty="0">
                <a:latin typeface="Century"/>
                <a:cs typeface="Century"/>
              </a:rPr>
              <a:t>ή</a:t>
            </a:r>
            <a:r>
              <a:rPr sz="1450" i="1" dirty="0">
                <a:latin typeface="Century"/>
                <a:cs typeface="Century"/>
              </a:rPr>
              <a:t>	</a:t>
            </a:r>
            <a:r>
              <a:rPr sz="1450" i="1" spc="-25" dirty="0">
                <a:latin typeface="Century"/>
                <a:cs typeface="Century"/>
              </a:rPr>
              <a:t>εφ</a:t>
            </a:r>
            <a:r>
              <a:rPr sz="1450" i="1" spc="-30" dirty="0">
                <a:latin typeface="Century"/>
                <a:cs typeface="Century"/>
              </a:rPr>
              <a:t>α</a:t>
            </a:r>
            <a:r>
              <a:rPr sz="1450" i="1" spc="-35" dirty="0">
                <a:latin typeface="Century"/>
                <a:cs typeface="Century"/>
              </a:rPr>
              <a:t>ρ</a:t>
            </a:r>
            <a:r>
              <a:rPr sz="1450" i="1" spc="-40" dirty="0">
                <a:latin typeface="Century"/>
                <a:cs typeface="Century"/>
              </a:rPr>
              <a:t>μ</a:t>
            </a:r>
            <a:r>
              <a:rPr sz="1450" i="1" spc="-25" dirty="0">
                <a:latin typeface="Century"/>
                <a:cs typeface="Century"/>
              </a:rPr>
              <a:t>ο</a:t>
            </a:r>
            <a:r>
              <a:rPr sz="1450" i="1" spc="-30" dirty="0">
                <a:latin typeface="Century"/>
                <a:cs typeface="Century"/>
              </a:rPr>
              <a:t>γή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66942" y="8311641"/>
            <a:ext cx="1122680" cy="431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680"/>
              </a:lnSpc>
            </a:pPr>
            <a:r>
              <a:rPr sz="1450" i="1" spc="-30" dirty="0">
                <a:latin typeface="Century"/>
                <a:cs typeface="Century"/>
              </a:rPr>
              <a:t>αναβαθμών  σχ</a:t>
            </a:r>
            <a:r>
              <a:rPr sz="1450" i="1" spc="-25" dirty="0">
                <a:latin typeface="Century"/>
                <a:cs typeface="Century"/>
              </a:rPr>
              <a:t>ισ</a:t>
            </a:r>
            <a:r>
              <a:rPr sz="1450" i="1" spc="-35" dirty="0">
                <a:latin typeface="Century"/>
                <a:cs typeface="Century"/>
              </a:rPr>
              <a:t>τ</a:t>
            </a:r>
            <a:r>
              <a:rPr sz="1450" i="1" spc="-25" dirty="0">
                <a:latin typeface="Century"/>
                <a:cs typeface="Century"/>
              </a:rPr>
              <a:t>ό</a:t>
            </a:r>
            <a:r>
              <a:rPr sz="1450" i="1" spc="-40" dirty="0">
                <a:latin typeface="Century"/>
                <a:cs typeface="Century"/>
              </a:rPr>
              <a:t>π</a:t>
            </a:r>
            <a:r>
              <a:rPr sz="1450" i="1" spc="-30" dirty="0">
                <a:latin typeface="Century"/>
                <a:cs typeface="Century"/>
              </a:rPr>
              <a:t>λα</a:t>
            </a:r>
            <a:r>
              <a:rPr sz="1450" i="1" spc="-40" dirty="0">
                <a:latin typeface="Century"/>
                <a:cs typeface="Century"/>
              </a:rPr>
              <a:t>κ</a:t>
            </a:r>
            <a:r>
              <a:rPr sz="1450" i="1" spc="-25" dirty="0">
                <a:latin typeface="Century"/>
                <a:cs typeface="Century"/>
              </a:rPr>
              <a:t>ες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198934" y="8311641"/>
            <a:ext cx="448945" cy="431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3825">
              <a:lnSpc>
                <a:spcPts val="1680"/>
              </a:lnSpc>
            </a:pPr>
            <a:r>
              <a:rPr sz="1450" i="1" spc="-30" dirty="0">
                <a:latin typeface="Century"/>
                <a:cs typeface="Century"/>
              </a:rPr>
              <a:t>α</a:t>
            </a:r>
            <a:r>
              <a:rPr sz="1450" i="1" spc="-40" dirty="0">
                <a:latin typeface="Century"/>
                <a:cs typeface="Century"/>
              </a:rPr>
              <a:t>π</a:t>
            </a:r>
            <a:r>
              <a:rPr sz="1450" i="1" spc="-20" dirty="0">
                <a:latin typeface="Century"/>
                <a:cs typeface="Century"/>
              </a:rPr>
              <a:t>ό  </a:t>
            </a:r>
            <a:r>
              <a:rPr sz="1450" i="1" spc="-35" dirty="0">
                <a:latin typeface="Century"/>
                <a:cs typeface="Century"/>
              </a:rPr>
              <a:t>ι</a:t>
            </a:r>
            <a:r>
              <a:rPr sz="1450" i="1" spc="-20" dirty="0">
                <a:latin typeface="Century"/>
                <a:cs typeface="Century"/>
              </a:rPr>
              <a:t>δι</a:t>
            </a:r>
            <a:r>
              <a:rPr sz="1450" i="1" spc="-40" dirty="0">
                <a:latin typeface="Century"/>
                <a:cs typeface="Century"/>
              </a:rPr>
              <a:t>κ</a:t>
            </a:r>
            <a:r>
              <a:rPr sz="1450" i="1" spc="-30" dirty="0">
                <a:latin typeface="Century"/>
                <a:cs typeface="Century"/>
              </a:rPr>
              <a:t>ά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66942" y="8724900"/>
            <a:ext cx="1879600" cy="231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50" i="1" spc="-30" dirty="0">
                <a:latin typeface="Century"/>
                <a:cs typeface="Century"/>
              </a:rPr>
              <a:t>όταν  συνδυάζονται </a:t>
            </a:r>
            <a:r>
              <a:rPr sz="1450" i="1" spc="50" dirty="0">
                <a:latin typeface="Century"/>
                <a:cs typeface="Century"/>
              </a:rPr>
              <a:t> </a:t>
            </a:r>
            <a:r>
              <a:rPr sz="1450" i="1" spc="-30" dirty="0">
                <a:latin typeface="Century"/>
                <a:cs typeface="Century"/>
              </a:rPr>
              <a:t>με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66942" y="8953245"/>
            <a:ext cx="1038225" cy="644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680"/>
              </a:lnSpc>
            </a:pPr>
            <a:r>
              <a:rPr sz="1450" i="1" spc="-30" dirty="0">
                <a:latin typeface="Century"/>
                <a:cs typeface="Century"/>
              </a:rPr>
              <a:t>υδάτινη  </a:t>
            </a:r>
            <a:r>
              <a:rPr sz="1450" i="1" spc="-40" dirty="0">
                <a:latin typeface="Century"/>
                <a:cs typeface="Century"/>
              </a:rPr>
              <a:t>π</a:t>
            </a:r>
            <a:r>
              <a:rPr sz="1450" i="1" spc="-25" dirty="0">
                <a:latin typeface="Century"/>
                <a:cs typeface="Century"/>
              </a:rPr>
              <a:t>ρ</a:t>
            </a:r>
            <a:r>
              <a:rPr sz="1450" i="1" spc="-20" dirty="0">
                <a:latin typeface="Century"/>
                <a:cs typeface="Century"/>
              </a:rPr>
              <a:t>ο</a:t>
            </a:r>
            <a:r>
              <a:rPr sz="1450" i="1" spc="-30" dirty="0">
                <a:latin typeface="Century"/>
                <a:cs typeface="Century"/>
              </a:rPr>
              <a:t>ϋπ</a:t>
            </a:r>
            <a:r>
              <a:rPr sz="1450" i="1" spc="-35" dirty="0">
                <a:latin typeface="Century"/>
                <a:cs typeface="Century"/>
              </a:rPr>
              <a:t>ο</a:t>
            </a:r>
            <a:r>
              <a:rPr sz="1450" i="1" spc="-30" dirty="0">
                <a:latin typeface="Century"/>
                <a:cs typeface="Century"/>
              </a:rPr>
              <a:t>θ</a:t>
            </a:r>
            <a:r>
              <a:rPr sz="1450" i="1" spc="-35" dirty="0">
                <a:latin typeface="Century"/>
                <a:cs typeface="Century"/>
              </a:rPr>
              <a:t>έ</a:t>
            </a:r>
            <a:r>
              <a:rPr sz="1450" i="1" spc="-25" dirty="0">
                <a:latin typeface="Century"/>
                <a:cs typeface="Century"/>
              </a:rPr>
              <a:t>τ</a:t>
            </a:r>
            <a:r>
              <a:rPr sz="1450" i="1" spc="-20" dirty="0">
                <a:latin typeface="Century"/>
                <a:cs typeface="Century"/>
              </a:rPr>
              <a:t>ει  </a:t>
            </a:r>
            <a:r>
              <a:rPr sz="1450" i="1" spc="-30" dirty="0">
                <a:latin typeface="Century"/>
                <a:cs typeface="Century"/>
              </a:rPr>
              <a:t>πάκτωσή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786329" y="8953245"/>
            <a:ext cx="861694" cy="644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61975" marR="5080" indent="-55244">
              <a:lnSpc>
                <a:spcPts val="1680"/>
              </a:lnSpc>
            </a:pPr>
            <a:r>
              <a:rPr sz="1450" i="1" spc="-25" dirty="0">
                <a:latin typeface="Century"/>
                <a:cs typeface="Century"/>
              </a:rPr>
              <a:t>ρ</a:t>
            </a:r>
            <a:r>
              <a:rPr sz="1450" i="1" spc="-20" dirty="0">
                <a:latin typeface="Century"/>
                <a:cs typeface="Century"/>
              </a:rPr>
              <a:t>ο</a:t>
            </a:r>
            <a:r>
              <a:rPr sz="1450" i="1" spc="-40" dirty="0">
                <a:latin typeface="Century"/>
                <a:cs typeface="Century"/>
              </a:rPr>
              <a:t>ή</a:t>
            </a:r>
            <a:r>
              <a:rPr sz="1450" i="1" spc="-15" dirty="0">
                <a:latin typeface="Century"/>
                <a:cs typeface="Century"/>
              </a:rPr>
              <a:t>,  </a:t>
            </a:r>
            <a:r>
              <a:rPr sz="1450" i="1" spc="-25" dirty="0">
                <a:latin typeface="Century"/>
                <a:cs typeface="Century"/>
              </a:rPr>
              <a:t>τ</a:t>
            </a:r>
            <a:r>
              <a:rPr sz="1450" i="1" spc="-40" dirty="0">
                <a:latin typeface="Century"/>
                <a:cs typeface="Century"/>
              </a:rPr>
              <a:t>η</a:t>
            </a:r>
            <a:r>
              <a:rPr sz="1450" i="1" spc="-25" dirty="0">
                <a:latin typeface="Century"/>
                <a:cs typeface="Century"/>
              </a:rPr>
              <a:t>ν</a:t>
            </a:r>
            <a:endParaRPr sz="1450">
              <a:latin typeface="Century"/>
              <a:cs typeface="Century"/>
            </a:endParaRPr>
          </a:p>
          <a:p>
            <a:pPr marL="12700">
              <a:lnSpc>
                <a:spcPts val="1635"/>
              </a:lnSpc>
              <a:tabLst>
                <a:tab pos="673735" algn="l"/>
              </a:tabLst>
            </a:pPr>
            <a:r>
              <a:rPr sz="1450" i="1" spc="-35" dirty="0">
                <a:latin typeface="Century"/>
                <a:cs typeface="Century"/>
              </a:rPr>
              <a:t>τ</a:t>
            </a:r>
            <a:r>
              <a:rPr sz="1450" i="1" spc="-25" dirty="0">
                <a:latin typeface="Century"/>
                <a:cs typeface="Century"/>
              </a:rPr>
              <a:t>ους</a:t>
            </a:r>
            <a:r>
              <a:rPr sz="1450" i="1" dirty="0">
                <a:latin typeface="Century"/>
                <a:cs typeface="Century"/>
              </a:rPr>
              <a:t>	</a:t>
            </a:r>
            <a:r>
              <a:rPr sz="1450" i="1" spc="-25" dirty="0">
                <a:latin typeface="Century"/>
                <a:cs typeface="Century"/>
              </a:rPr>
              <a:t>σε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680771" y="9580117"/>
            <a:ext cx="966469" cy="231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50" i="1" spc="-30" dirty="0">
                <a:latin typeface="Century"/>
                <a:cs typeface="Century"/>
              </a:rPr>
              <a:t>υπό</a:t>
            </a:r>
            <a:r>
              <a:rPr sz="1450" i="1" spc="-35" dirty="0">
                <a:latin typeface="Century"/>
                <a:cs typeface="Century"/>
              </a:rPr>
              <a:t>σ</a:t>
            </a:r>
            <a:r>
              <a:rPr sz="1450" i="1" spc="-25" dirty="0">
                <a:latin typeface="Century"/>
                <a:cs typeface="Century"/>
              </a:rPr>
              <a:t>τ</a:t>
            </a:r>
            <a:r>
              <a:rPr sz="1450" i="1" spc="-40" dirty="0">
                <a:latin typeface="Century"/>
                <a:cs typeface="Century"/>
              </a:rPr>
              <a:t>ρ</a:t>
            </a:r>
            <a:r>
              <a:rPr sz="1450" i="1" spc="-30" dirty="0">
                <a:latin typeface="Century"/>
                <a:cs typeface="Century"/>
              </a:rPr>
              <a:t>ω</a:t>
            </a:r>
            <a:r>
              <a:rPr sz="1450" i="1" spc="-40" dirty="0">
                <a:latin typeface="Century"/>
                <a:cs typeface="Century"/>
              </a:rPr>
              <a:t>μ</a:t>
            </a:r>
            <a:r>
              <a:rPr sz="1450" i="1" spc="-20" dirty="0">
                <a:latin typeface="Century"/>
                <a:cs typeface="Century"/>
              </a:rPr>
              <a:t>α,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66942" y="9592564"/>
            <a:ext cx="663575" cy="433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689"/>
              </a:lnSpc>
            </a:pPr>
            <a:r>
              <a:rPr sz="1450" i="1" spc="-25" dirty="0">
                <a:latin typeface="Century"/>
                <a:cs typeface="Century"/>
              </a:rPr>
              <a:t>σ</a:t>
            </a:r>
            <a:r>
              <a:rPr sz="1450" i="1" spc="-20" dirty="0">
                <a:latin typeface="Century"/>
                <a:cs typeface="Century"/>
              </a:rPr>
              <a:t>τ</a:t>
            </a:r>
            <a:r>
              <a:rPr sz="1450" i="1" spc="-30" dirty="0">
                <a:latin typeface="Century"/>
                <a:cs typeface="Century"/>
              </a:rPr>
              <a:t>α</a:t>
            </a:r>
            <a:r>
              <a:rPr sz="1450" i="1" spc="-45" dirty="0">
                <a:latin typeface="Century"/>
                <a:cs typeface="Century"/>
              </a:rPr>
              <a:t>θ</a:t>
            </a:r>
            <a:r>
              <a:rPr sz="1450" i="1" spc="-25" dirty="0">
                <a:latin typeface="Century"/>
                <a:cs typeface="Century"/>
              </a:rPr>
              <a:t>ε</a:t>
            </a:r>
            <a:r>
              <a:rPr sz="1450" i="1" spc="-35" dirty="0">
                <a:latin typeface="Century"/>
                <a:cs typeface="Century"/>
              </a:rPr>
              <a:t>ρ</a:t>
            </a:r>
            <a:r>
              <a:rPr sz="1450" i="1" spc="-20" dirty="0">
                <a:latin typeface="Century"/>
                <a:cs typeface="Century"/>
              </a:rPr>
              <a:t>ό  </a:t>
            </a:r>
            <a:r>
              <a:rPr sz="1450" i="1" spc="-25" dirty="0">
                <a:latin typeface="Century"/>
                <a:cs typeface="Century"/>
              </a:rPr>
              <a:t>δηλ.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461274" y="9795002"/>
            <a:ext cx="537845" cy="231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50" i="1" spc="-40" dirty="0">
                <a:latin typeface="Century"/>
                <a:cs typeface="Century"/>
              </a:rPr>
              <a:t>π</a:t>
            </a:r>
            <a:r>
              <a:rPr sz="1450" i="1" spc="-30" dirty="0">
                <a:latin typeface="Century"/>
                <a:cs typeface="Century"/>
              </a:rPr>
              <a:t>λά</a:t>
            </a:r>
            <a:r>
              <a:rPr sz="1450" i="1" spc="-40" dirty="0">
                <a:latin typeface="Century"/>
                <a:cs typeface="Century"/>
              </a:rPr>
              <a:t>κ</a:t>
            </a:r>
            <a:r>
              <a:rPr sz="1450" i="1" spc="-30" dirty="0">
                <a:latin typeface="Century"/>
                <a:cs typeface="Century"/>
              </a:rPr>
              <a:t>α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322145" y="9795002"/>
            <a:ext cx="325120" cy="231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50" i="1" spc="-30" dirty="0">
                <a:latin typeface="Century"/>
                <a:cs typeface="Century"/>
              </a:rPr>
              <a:t>α</a:t>
            </a:r>
            <a:r>
              <a:rPr sz="1450" i="1" spc="-40" dirty="0">
                <a:latin typeface="Century"/>
                <a:cs typeface="Century"/>
              </a:rPr>
              <a:t>π</a:t>
            </a:r>
            <a:r>
              <a:rPr sz="1450" i="1" spc="-25" dirty="0">
                <a:latin typeface="Century"/>
                <a:cs typeface="Century"/>
              </a:rPr>
              <a:t>ό</a:t>
            </a:r>
            <a:endParaRPr sz="1450">
              <a:latin typeface="Century"/>
              <a:cs typeface="Century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59891" y="53263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59891" y="49453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59891" y="527303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65987" y="494537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65987" y="527303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027175" y="53263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027175" y="494537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27175" y="527303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83563" y="494537"/>
            <a:ext cx="1106805" cy="0"/>
          </a:xfrm>
          <a:custGeom>
            <a:avLst/>
            <a:gdLst/>
            <a:ahLst/>
            <a:cxnLst/>
            <a:rect l="l" t="t" r="r" b="b"/>
            <a:pathLst>
              <a:path w="1106805">
                <a:moveTo>
                  <a:pt x="0" y="0"/>
                </a:moveTo>
                <a:lnTo>
                  <a:pt x="1106728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83563" y="527303"/>
            <a:ext cx="1106805" cy="0"/>
          </a:xfrm>
          <a:custGeom>
            <a:avLst/>
            <a:gdLst/>
            <a:ahLst/>
            <a:cxnLst/>
            <a:rect l="l" t="t" r="r" b="b"/>
            <a:pathLst>
              <a:path w="1106805">
                <a:moveTo>
                  <a:pt x="0" y="0"/>
                </a:moveTo>
                <a:lnTo>
                  <a:pt x="1106728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190242" y="53263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190242" y="494537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190242" y="527303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246629" y="494537"/>
            <a:ext cx="1047115" cy="0"/>
          </a:xfrm>
          <a:custGeom>
            <a:avLst/>
            <a:gdLst/>
            <a:ahLst/>
            <a:cxnLst/>
            <a:rect l="l" t="t" r="r" b="b"/>
            <a:pathLst>
              <a:path w="1047114">
                <a:moveTo>
                  <a:pt x="0" y="0"/>
                </a:moveTo>
                <a:lnTo>
                  <a:pt x="1046988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246629" y="527303"/>
            <a:ext cx="1047115" cy="0"/>
          </a:xfrm>
          <a:custGeom>
            <a:avLst/>
            <a:gdLst/>
            <a:ahLst/>
            <a:cxnLst/>
            <a:rect l="l" t="t" r="r" b="b"/>
            <a:pathLst>
              <a:path w="1047114">
                <a:moveTo>
                  <a:pt x="0" y="0"/>
                </a:moveTo>
                <a:lnTo>
                  <a:pt x="1046988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293617" y="53263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293617" y="494537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293617" y="527303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350005" y="494537"/>
            <a:ext cx="1901189" cy="0"/>
          </a:xfrm>
          <a:custGeom>
            <a:avLst/>
            <a:gdLst/>
            <a:ahLst/>
            <a:cxnLst/>
            <a:rect l="l" t="t" r="r" b="b"/>
            <a:pathLst>
              <a:path w="1901189">
                <a:moveTo>
                  <a:pt x="0" y="0"/>
                </a:moveTo>
                <a:lnTo>
                  <a:pt x="1900681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350005" y="527303"/>
            <a:ext cx="1901189" cy="0"/>
          </a:xfrm>
          <a:custGeom>
            <a:avLst/>
            <a:gdLst/>
            <a:ahLst/>
            <a:cxnLst/>
            <a:rect l="l" t="t" r="r" b="b"/>
            <a:pathLst>
              <a:path w="1901189">
                <a:moveTo>
                  <a:pt x="0" y="0"/>
                </a:moveTo>
                <a:lnTo>
                  <a:pt x="1900681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250815" y="53263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250815" y="494537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250815" y="527303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307203" y="494537"/>
            <a:ext cx="2393315" cy="0"/>
          </a:xfrm>
          <a:custGeom>
            <a:avLst/>
            <a:gdLst/>
            <a:ahLst/>
            <a:cxnLst/>
            <a:rect l="l" t="t" r="r" b="b"/>
            <a:pathLst>
              <a:path w="2393315">
                <a:moveTo>
                  <a:pt x="0" y="0"/>
                </a:moveTo>
                <a:lnTo>
                  <a:pt x="2392933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307203" y="527303"/>
            <a:ext cx="2393315" cy="0"/>
          </a:xfrm>
          <a:custGeom>
            <a:avLst/>
            <a:gdLst/>
            <a:ahLst/>
            <a:cxnLst/>
            <a:rect l="l" t="t" r="r" b="b"/>
            <a:pathLst>
              <a:path w="2393315">
                <a:moveTo>
                  <a:pt x="0" y="0"/>
                </a:moveTo>
                <a:lnTo>
                  <a:pt x="2392933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700136" y="53263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700136" y="494537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8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700136" y="527303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8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756525" y="494537"/>
            <a:ext cx="1815464" cy="0"/>
          </a:xfrm>
          <a:custGeom>
            <a:avLst/>
            <a:gdLst/>
            <a:ahLst/>
            <a:cxnLst/>
            <a:rect l="l" t="t" r="r" b="b"/>
            <a:pathLst>
              <a:path w="1815465">
                <a:moveTo>
                  <a:pt x="0" y="0"/>
                </a:moveTo>
                <a:lnTo>
                  <a:pt x="1815083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756525" y="527303"/>
            <a:ext cx="1815464" cy="0"/>
          </a:xfrm>
          <a:custGeom>
            <a:avLst/>
            <a:gdLst/>
            <a:ahLst/>
            <a:cxnLst/>
            <a:rect l="l" t="t" r="r" b="b"/>
            <a:pathLst>
              <a:path w="1815465">
                <a:moveTo>
                  <a:pt x="0" y="0"/>
                </a:moveTo>
                <a:lnTo>
                  <a:pt x="1815083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9571608" y="53263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9571608" y="494537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8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571608" y="527303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8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627996" y="494537"/>
            <a:ext cx="4812030" cy="0"/>
          </a:xfrm>
          <a:custGeom>
            <a:avLst/>
            <a:gdLst/>
            <a:ahLst/>
            <a:cxnLst/>
            <a:rect l="l" t="t" r="r" b="b"/>
            <a:pathLst>
              <a:path w="4812030">
                <a:moveTo>
                  <a:pt x="0" y="0"/>
                </a:moveTo>
                <a:lnTo>
                  <a:pt x="4811903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627996" y="527303"/>
            <a:ext cx="4812030" cy="0"/>
          </a:xfrm>
          <a:custGeom>
            <a:avLst/>
            <a:gdLst/>
            <a:ahLst/>
            <a:cxnLst/>
            <a:rect l="l" t="t" r="r" b="b"/>
            <a:pathLst>
              <a:path w="4812030">
                <a:moveTo>
                  <a:pt x="0" y="0"/>
                </a:moveTo>
                <a:lnTo>
                  <a:pt x="4811903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4439900" y="53263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4439900" y="49453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4439900" y="527303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62940" y="533399"/>
            <a:ext cx="0" cy="9484360"/>
          </a:xfrm>
          <a:custGeom>
            <a:avLst/>
            <a:gdLst/>
            <a:ahLst/>
            <a:cxnLst/>
            <a:rect l="l" t="t" r="r" b="b"/>
            <a:pathLst>
              <a:path h="9484360">
                <a:moveTo>
                  <a:pt x="0" y="0"/>
                </a:moveTo>
                <a:lnTo>
                  <a:pt x="0" y="9483852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59891" y="10020300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59891" y="10020300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65987" y="10020300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030224" y="533399"/>
            <a:ext cx="0" cy="9484360"/>
          </a:xfrm>
          <a:custGeom>
            <a:avLst/>
            <a:gdLst/>
            <a:ahLst/>
            <a:cxnLst/>
            <a:rect l="l" t="t" r="r" b="b"/>
            <a:pathLst>
              <a:path h="9484360">
                <a:moveTo>
                  <a:pt x="0" y="0"/>
                </a:moveTo>
                <a:lnTo>
                  <a:pt x="0" y="9483852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027175" y="10020300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033272" y="10020300"/>
            <a:ext cx="1157605" cy="0"/>
          </a:xfrm>
          <a:custGeom>
            <a:avLst/>
            <a:gdLst/>
            <a:ahLst/>
            <a:cxnLst/>
            <a:rect l="l" t="t" r="r" b="b"/>
            <a:pathLst>
              <a:path w="1157605">
                <a:moveTo>
                  <a:pt x="0" y="0"/>
                </a:moveTo>
                <a:lnTo>
                  <a:pt x="115702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193289" y="533399"/>
            <a:ext cx="0" cy="9484360"/>
          </a:xfrm>
          <a:custGeom>
            <a:avLst/>
            <a:gdLst/>
            <a:ahLst/>
            <a:cxnLst/>
            <a:rect l="l" t="t" r="r" b="b"/>
            <a:pathLst>
              <a:path h="9484360">
                <a:moveTo>
                  <a:pt x="0" y="0"/>
                </a:moveTo>
                <a:lnTo>
                  <a:pt x="0" y="9483852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190242" y="10020300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196338" y="10020300"/>
            <a:ext cx="1097280" cy="0"/>
          </a:xfrm>
          <a:custGeom>
            <a:avLst/>
            <a:gdLst/>
            <a:ahLst/>
            <a:cxnLst/>
            <a:rect l="l" t="t" r="r" b="b"/>
            <a:pathLst>
              <a:path w="1097279">
                <a:moveTo>
                  <a:pt x="0" y="0"/>
                </a:moveTo>
                <a:lnTo>
                  <a:pt x="109728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296666" y="533399"/>
            <a:ext cx="0" cy="9484360"/>
          </a:xfrm>
          <a:custGeom>
            <a:avLst/>
            <a:gdLst/>
            <a:ahLst/>
            <a:cxnLst/>
            <a:rect l="l" t="t" r="r" b="b"/>
            <a:pathLst>
              <a:path h="9484360">
                <a:moveTo>
                  <a:pt x="0" y="0"/>
                </a:moveTo>
                <a:lnTo>
                  <a:pt x="0" y="9483852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293617" y="10020300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299714" y="10020300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253863" y="533399"/>
            <a:ext cx="0" cy="9484360"/>
          </a:xfrm>
          <a:custGeom>
            <a:avLst/>
            <a:gdLst/>
            <a:ahLst/>
            <a:cxnLst/>
            <a:rect l="l" t="t" r="r" b="b"/>
            <a:pathLst>
              <a:path h="9484360">
                <a:moveTo>
                  <a:pt x="0" y="0"/>
                </a:moveTo>
                <a:lnTo>
                  <a:pt x="0" y="9483852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250815" y="10020300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256910" y="10020300"/>
            <a:ext cx="2443480" cy="0"/>
          </a:xfrm>
          <a:custGeom>
            <a:avLst/>
            <a:gdLst/>
            <a:ahLst/>
            <a:cxnLst/>
            <a:rect l="l" t="t" r="r" b="b"/>
            <a:pathLst>
              <a:path w="2443479">
                <a:moveTo>
                  <a:pt x="0" y="0"/>
                </a:moveTo>
                <a:lnTo>
                  <a:pt x="244322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7703184" y="533399"/>
            <a:ext cx="0" cy="9484360"/>
          </a:xfrm>
          <a:custGeom>
            <a:avLst/>
            <a:gdLst/>
            <a:ahLst/>
            <a:cxnLst/>
            <a:rect l="l" t="t" r="r" b="b"/>
            <a:pathLst>
              <a:path h="9484360">
                <a:moveTo>
                  <a:pt x="0" y="0"/>
                </a:moveTo>
                <a:lnTo>
                  <a:pt x="0" y="9483852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7700136" y="10020300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7706232" y="10020300"/>
            <a:ext cx="1865630" cy="0"/>
          </a:xfrm>
          <a:custGeom>
            <a:avLst/>
            <a:gdLst/>
            <a:ahLst/>
            <a:cxnLst/>
            <a:rect l="l" t="t" r="r" b="b"/>
            <a:pathLst>
              <a:path w="1865629">
                <a:moveTo>
                  <a:pt x="0" y="0"/>
                </a:moveTo>
                <a:lnTo>
                  <a:pt x="186537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574656" y="533399"/>
            <a:ext cx="0" cy="9484360"/>
          </a:xfrm>
          <a:custGeom>
            <a:avLst/>
            <a:gdLst/>
            <a:ahLst/>
            <a:cxnLst/>
            <a:rect l="l" t="t" r="r" b="b"/>
            <a:pathLst>
              <a:path h="9484360">
                <a:moveTo>
                  <a:pt x="0" y="0"/>
                </a:moveTo>
                <a:lnTo>
                  <a:pt x="0" y="9483852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571608" y="10020300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577705" y="10020300"/>
            <a:ext cx="4862195" cy="0"/>
          </a:xfrm>
          <a:custGeom>
            <a:avLst/>
            <a:gdLst/>
            <a:ahLst/>
            <a:cxnLst/>
            <a:rect l="l" t="t" r="r" b="b"/>
            <a:pathLst>
              <a:path w="4862194">
                <a:moveTo>
                  <a:pt x="0" y="0"/>
                </a:moveTo>
                <a:lnTo>
                  <a:pt x="48621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4442947" y="533399"/>
            <a:ext cx="0" cy="9484360"/>
          </a:xfrm>
          <a:custGeom>
            <a:avLst/>
            <a:gdLst/>
            <a:ahLst/>
            <a:cxnLst/>
            <a:rect l="l" t="t" r="r" b="b"/>
            <a:pathLst>
              <a:path h="9484360">
                <a:moveTo>
                  <a:pt x="0" y="0"/>
                </a:moveTo>
                <a:lnTo>
                  <a:pt x="0" y="9483852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4439900" y="10020300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4439900" y="10020300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9891" y="49453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65987" y="494537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7175" y="494537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3563" y="494537"/>
            <a:ext cx="1106805" cy="0"/>
          </a:xfrm>
          <a:custGeom>
            <a:avLst/>
            <a:gdLst/>
            <a:ahLst/>
            <a:cxnLst/>
            <a:rect l="l" t="t" r="r" b="b"/>
            <a:pathLst>
              <a:path w="1106805">
                <a:moveTo>
                  <a:pt x="0" y="0"/>
                </a:moveTo>
                <a:lnTo>
                  <a:pt x="1106728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90242" y="494537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46629" y="494537"/>
            <a:ext cx="1047115" cy="0"/>
          </a:xfrm>
          <a:custGeom>
            <a:avLst/>
            <a:gdLst/>
            <a:ahLst/>
            <a:cxnLst/>
            <a:rect l="l" t="t" r="r" b="b"/>
            <a:pathLst>
              <a:path w="1047114">
                <a:moveTo>
                  <a:pt x="0" y="0"/>
                </a:moveTo>
                <a:lnTo>
                  <a:pt x="1046988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93617" y="494537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50005" y="494537"/>
            <a:ext cx="1901189" cy="0"/>
          </a:xfrm>
          <a:custGeom>
            <a:avLst/>
            <a:gdLst/>
            <a:ahLst/>
            <a:cxnLst/>
            <a:rect l="l" t="t" r="r" b="b"/>
            <a:pathLst>
              <a:path w="1901189">
                <a:moveTo>
                  <a:pt x="0" y="0"/>
                </a:moveTo>
                <a:lnTo>
                  <a:pt x="1900681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50815" y="494537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07203" y="494537"/>
            <a:ext cx="2393315" cy="0"/>
          </a:xfrm>
          <a:custGeom>
            <a:avLst/>
            <a:gdLst/>
            <a:ahLst/>
            <a:cxnLst/>
            <a:rect l="l" t="t" r="r" b="b"/>
            <a:pathLst>
              <a:path w="2393315">
                <a:moveTo>
                  <a:pt x="0" y="0"/>
                </a:moveTo>
                <a:lnTo>
                  <a:pt x="2392933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00136" y="494537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8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56525" y="494537"/>
            <a:ext cx="1815464" cy="0"/>
          </a:xfrm>
          <a:custGeom>
            <a:avLst/>
            <a:gdLst/>
            <a:ahLst/>
            <a:cxnLst/>
            <a:rect l="l" t="t" r="r" b="b"/>
            <a:pathLst>
              <a:path w="1815465">
                <a:moveTo>
                  <a:pt x="0" y="0"/>
                </a:moveTo>
                <a:lnTo>
                  <a:pt x="1815083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571608" y="494537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8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627996" y="494537"/>
            <a:ext cx="4812030" cy="0"/>
          </a:xfrm>
          <a:custGeom>
            <a:avLst/>
            <a:gdLst/>
            <a:ahLst/>
            <a:cxnLst/>
            <a:rect l="l" t="t" r="r" b="b"/>
            <a:pathLst>
              <a:path w="4812030">
                <a:moveTo>
                  <a:pt x="0" y="0"/>
                </a:moveTo>
                <a:lnTo>
                  <a:pt x="4811903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439900" y="494537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345434" y="829005"/>
            <a:ext cx="1858010" cy="205104"/>
          </a:xfrm>
          <a:custGeom>
            <a:avLst/>
            <a:gdLst/>
            <a:ahLst/>
            <a:cxnLst/>
            <a:rect l="l" t="t" r="r" b="b"/>
            <a:pathLst>
              <a:path w="1858010" h="205105">
                <a:moveTo>
                  <a:pt x="0" y="204520"/>
                </a:moveTo>
                <a:lnTo>
                  <a:pt x="1858010" y="204520"/>
                </a:lnTo>
                <a:lnTo>
                  <a:pt x="1858010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304154" y="829005"/>
            <a:ext cx="2348865" cy="205104"/>
          </a:xfrm>
          <a:custGeom>
            <a:avLst/>
            <a:gdLst/>
            <a:ahLst/>
            <a:cxnLst/>
            <a:rect l="l" t="t" r="r" b="b"/>
            <a:pathLst>
              <a:path w="2348865" h="205105">
                <a:moveTo>
                  <a:pt x="0" y="204520"/>
                </a:moveTo>
                <a:lnTo>
                  <a:pt x="2348737" y="204520"/>
                </a:lnTo>
                <a:lnTo>
                  <a:pt x="2348737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753477" y="829005"/>
            <a:ext cx="1771014" cy="205104"/>
          </a:xfrm>
          <a:custGeom>
            <a:avLst/>
            <a:gdLst/>
            <a:ahLst/>
            <a:cxnLst/>
            <a:rect l="l" t="t" r="r" b="b"/>
            <a:pathLst>
              <a:path w="1771015" h="205105">
                <a:moveTo>
                  <a:pt x="0" y="204520"/>
                </a:moveTo>
                <a:lnTo>
                  <a:pt x="1770888" y="204520"/>
                </a:lnTo>
                <a:lnTo>
                  <a:pt x="1770888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624948" y="829005"/>
            <a:ext cx="4768215" cy="205104"/>
          </a:xfrm>
          <a:custGeom>
            <a:avLst/>
            <a:gdLst/>
            <a:ahLst/>
            <a:cxnLst/>
            <a:rect l="l" t="t" r="r" b="b"/>
            <a:pathLst>
              <a:path w="4768215" h="205105">
                <a:moveTo>
                  <a:pt x="0" y="204520"/>
                </a:moveTo>
                <a:lnTo>
                  <a:pt x="4767707" y="204520"/>
                </a:lnTo>
                <a:lnTo>
                  <a:pt x="4767707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659891" y="522731"/>
          <a:ext cx="13780005" cy="97109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49321"/>
                <a:gridCol w="1871471"/>
                <a:gridCol w="4868291"/>
              </a:tblGrid>
              <a:tr h="297179"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2605">
                        <a:lnSpc>
                          <a:spcPts val="1670"/>
                        </a:lnSpc>
                      </a:pPr>
                      <a:r>
                        <a:rPr sz="1450" i="1" spc="-30" dirty="0">
                          <a:latin typeface="Century"/>
                          <a:cs typeface="Century"/>
                        </a:rPr>
                        <a:t>σκυρόδεμα.</a:t>
                      </a:r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413747"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11125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Προβληματισμός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το  αν η δεξαμενή με την  χαλικόστρωση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πέργκολες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 φιλόξενη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χρήστη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κατά τους  θερινούς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μήνες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(4)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3025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φυτεμένου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δώματος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απαιτεί συγκεκριμένα  χαρακτηριστικά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οροφής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εγκατασταθεί,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καθώς  αναλόγως 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τύπο του, φέρει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διαφορετικό φορτίο ανά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τ.μ.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κόστος  εγκατάστασης ενός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φυτεμένου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δώματος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ιδιαίτερα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υψηλό,  και στη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συγκεκριμένη  περίπτωση θεωρείται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ένας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χειρισμός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 είναι  κατάλληλος,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καθώς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οι  επιφάνειες πρασίνου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ήδη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αρκετές.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747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πέργκολες,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 περιμετρικές φυτεύσεις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υψηλών  θάμνων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αλλά και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452755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εγκατάσταση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φυτοδοχείων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επάνω στη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δεξαμενή,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79095">
                        <a:lnSpc>
                          <a:spcPts val="161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επαρκής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σκίασή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αποφυγή  υπερθέρμανσης του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υλικού.  Ακόμη, το χαλίκι ως υλικό,  λόγω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κενών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8923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δημιουργούνται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πληρώνονται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αέρα,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λειτουργεί ως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θερμομονωτικό.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 ΠΡΟΔΙΑΓΡΑΦΕΣ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Προγράμματος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Πράσινα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88595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Δώματα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Δημόσια Κτίρια,  σκοπός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εγκατάστασης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φυτεμένων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δωμάτων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 χρήση τους 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παθητική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τεχνική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εξοικονόμησης  ενέργειας.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Ως Εντατικός τύπος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ορίζεται: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20014">
                        <a:lnSpc>
                          <a:spcPct val="95900"/>
                        </a:lnSpc>
                        <a:spcBef>
                          <a:spcPts val="35"/>
                        </a:spcBef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Η δημιουργία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ενός κήπου,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με  σύστημα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υποδομής και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υπόστρωμα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ανάπτυξης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ύψους  15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έως 150 εκ. και κορεσμένο  φορτίο τουλάχιστον 250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kg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/m2.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 πράσινη στέγη-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φυτεμένο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δώμα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εντατικού τύπου</a:t>
                      </a:r>
                      <a:r>
                        <a:rPr sz="14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απαιτεί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8110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χωρίσει εσωτερικά  η δεξαμενή και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ένα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μέρος 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χρησιμοποιηθεί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τις  ανάγκες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άρδευσης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πυρόσβεσης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πάρκου ενώ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δεύτερο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άλλες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(36)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44145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συμβατικές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υποχρεώσεις, η υφιστάμενη  δεξαμενή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αποθήκευσης νερού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χωρητικότητα 800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m³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αποτελεί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δεδομένο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εκπόνηση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μελέτης. Για τις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συνολικές ανάγκες της μελέτης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(άρδευση,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συντριβάνια 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πυρόσβεση) χρειάζεται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ποσότητα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νερού ίση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με: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60,44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m³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x 5h +  50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m³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+ 50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m³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= 402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m³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≈ 450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m³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τεχνικού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νερού (όχι  απαραίτητα νερού ύδρευσης)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δυνατότητα αναπλήρωσης. Το  υπόλοιπο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νερό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δεξαμενής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όπως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θέμα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διαχωρισμού της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δύο 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παραπάνω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ξεχωριστούς χώρους όπως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προέλευση 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νερού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(γεώτρηση ή τοπικό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δίκτυο ύδρευσης) είναι  αρμοδιότητας του Δήμου Αγρινίου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οποίος διαχειρίζεται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 θέματα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αυτά.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3477" y="5395848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70">
                <a:moveTo>
                  <a:pt x="0" y="204215"/>
                </a:moveTo>
                <a:lnTo>
                  <a:pt x="1770888" y="204215"/>
                </a:lnTo>
                <a:lnTo>
                  <a:pt x="1770888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24948" y="5395848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5"/>
                </a:moveTo>
                <a:lnTo>
                  <a:pt x="4767707" y="204215"/>
                </a:lnTo>
                <a:lnTo>
                  <a:pt x="476770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59891" y="475487"/>
          <a:ext cx="13780005" cy="98282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49321"/>
                <a:gridCol w="1871471"/>
                <a:gridCol w="4868291"/>
              </a:tblGrid>
              <a:tr h="4914264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τακτική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συντήρηση</a:t>
                      </a:r>
                      <a:r>
                        <a:rPr sz="14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(άρδευση,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1125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λίπανση,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κλπ.) και περιλαμβάνει  ποικιλία φυτών, μικρών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δένδρων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και θάμνων.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Ο  εντατικός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τύπος φυτεμένου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δώματος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μπορεί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υποστηρίξει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κατασκευές όπως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μονοπάτια,  στοιχεία νερού, συστήματα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σκίασης</a:t>
                      </a:r>
                      <a:r>
                        <a:rPr sz="1400" i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κοκ.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096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Απαραίτητη προϋπόθεση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για την  εγκατάσταση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εντατικού τύπου</a:t>
                      </a:r>
                      <a:r>
                        <a:rPr sz="1400" i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7305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υφιστάμενα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κτήρια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  εκπόνηση στατικής</a:t>
                      </a:r>
                      <a:r>
                        <a:rPr sz="1400" i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μελέτης.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προφανές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λοιπόν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πως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604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μία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τέτοιου είδους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επέμβαση  δεν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κρίνεται απαραίτητη και δε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υποστηριχθεί από την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υφιστάμενη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κατασκευή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δεξαμενής.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53060">
                        <a:lnSpc>
                          <a:spcPct val="9570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Εξάλλου,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ημέρες με  καύσωνα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μπορεί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γίνει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κατάβρεγμα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επιφάνειας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ώστε να μην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προκαλεί  δυσφορία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στους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επισκέπτες.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914011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2870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απόχρωση που θα  έχει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χωμάτινο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δάπεδο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τύπου Προλάτ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διασαφηνιστεί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όσο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γίνεται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πιο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κοντά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χρώμα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 χώματος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(16)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95580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στραγγιστηρίων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απαραίτητη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 αντιμετώπιση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πλημμυρικών φαινομένων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εντός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πάρκου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διάβρωσης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εδάφους του.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επιλογή των  κρασπέδων 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οπλισμένο σκυρόδεμα κρίνεται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σκόπιμη, καθώς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αποτελούν σταθερή κατασκευή,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οποία δε μπορεί να  απομακρυνθεί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ευκολία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βανδαλισμού.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2890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Αντιθέτως,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περίπτωση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χρησιμοποιηθούν άλλα υλικά προς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αντικατάσταση αυτών, όπως πέτρα,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απαιτείται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βαθύτερη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9375">
                        <a:lnSpc>
                          <a:spcPts val="161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εκσκαφή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πακτωθούν,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χρήση τσιμέντου για τη  θεμελίωσή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τους,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μακροχρόνια συντήρηση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τους, καθώς θα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πιο «ευαίσθητα»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βανδαλισμών, με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υψηλότερο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κόστος</a:t>
                      </a:r>
                      <a:r>
                        <a:rPr sz="14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συντήρησης.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52145" algn="just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ανταποκριθεί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υλικό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όπως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πέτρα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αντίστοιχες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συνθήκες συγκράτησης υλικών, 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πρέπει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τριπλασιασθεί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πάχος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βάρος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φυτεμένων  επιφανειών είτε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μονοπατιών.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Άλλα στοιχεία οριοθέτησης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όπως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ξύλο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πιο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φιλικά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98525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περιβαλλοντικά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δεν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παρουσιάζουν καμία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αντοχή  μακροπρόθεσμα.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Όσων αφορά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υφιστάμενα μονοπάτια,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τωρινή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810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κατάσταση 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χαρακτηριστεί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υποβαθμισμένη 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επικίνδυνη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χρήστες. 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περισσότερα σημεία 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 αδιάβατα κυρίως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ανθρώπους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κινητικά προβλήματα,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άτομα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30536" y="474288"/>
            <a:ext cx="4730115" cy="9827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74295">
              <a:lnSpc>
                <a:spcPct val="95700"/>
              </a:lnSpc>
            </a:pPr>
            <a:r>
              <a:rPr sz="1400" dirty="0">
                <a:latin typeface="Times New Roman"/>
                <a:cs typeface="Times New Roman"/>
              </a:rPr>
              <a:t>σε </a:t>
            </a:r>
            <a:r>
              <a:rPr sz="1400" spc="-5" dirty="0">
                <a:latin typeface="Times New Roman"/>
                <a:cs typeface="Times New Roman"/>
              </a:rPr>
              <a:t>αναπηρικά καροτσάκια </a:t>
            </a:r>
            <a:r>
              <a:rPr sz="1400" dirty="0">
                <a:latin typeface="Times New Roman"/>
                <a:cs typeface="Times New Roman"/>
              </a:rPr>
              <a:t>και ποδηλάτες, </a:t>
            </a:r>
            <a:r>
              <a:rPr sz="1400" spc="-5" dirty="0">
                <a:latin typeface="Times New Roman"/>
                <a:cs typeface="Times New Roman"/>
              </a:rPr>
              <a:t>ιδιαίτερα </a:t>
            </a:r>
            <a:r>
              <a:rPr sz="1400" dirty="0">
                <a:latin typeface="Times New Roman"/>
                <a:cs typeface="Times New Roman"/>
              </a:rPr>
              <a:t>μετά από  </a:t>
            </a:r>
            <a:r>
              <a:rPr sz="1400" spc="-5" dirty="0">
                <a:latin typeface="Times New Roman"/>
                <a:cs typeface="Times New Roman"/>
              </a:rPr>
              <a:t>βροχοπτώσεις. </a:t>
            </a:r>
            <a:r>
              <a:rPr sz="1400" dirty="0">
                <a:latin typeface="Times New Roman"/>
                <a:cs typeface="Times New Roman"/>
              </a:rPr>
              <a:t>Η </a:t>
            </a:r>
            <a:r>
              <a:rPr sz="1400" spc="-5" dirty="0">
                <a:latin typeface="Times New Roman"/>
                <a:cs typeface="Times New Roman"/>
              </a:rPr>
              <a:t>ανύπαρκτη αποστράγγιση </a:t>
            </a:r>
            <a:r>
              <a:rPr sz="1400" dirty="0">
                <a:latin typeface="Times New Roman"/>
                <a:cs typeface="Times New Roman"/>
              </a:rPr>
              <a:t>και οι λανθασμένες  </a:t>
            </a:r>
            <a:r>
              <a:rPr sz="1400" spc="-5" dirty="0">
                <a:latin typeface="Times New Roman"/>
                <a:cs typeface="Times New Roman"/>
              </a:rPr>
              <a:t>κλίσεις </a:t>
            </a:r>
            <a:r>
              <a:rPr sz="1400" dirty="0">
                <a:latin typeface="Times New Roman"/>
                <a:cs typeface="Times New Roman"/>
              </a:rPr>
              <a:t>δημιουργούν έντονα και </a:t>
            </a:r>
            <a:r>
              <a:rPr sz="1400" spc="-5" dirty="0">
                <a:latin typeface="Times New Roman"/>
                <a:cs typeface="Times New Roman"/>
              </a:rPr>
              <a:t>διαρκώς διαβρωτικά </a:t>
            </a:r>
            <a:r>
              <a:rPr sz="1400" dirty="0">
                <a:latin typeface="Times New Roman"/>
                <a:cs typeface="Times New Roman"/>
              </a:rPr>
              <a:t>φαινόμενα  στο </a:t>
            </a:r>
            <a:r>
              <a:rPr sz="1400" spc="-5" dirty="0">
                <a:latin typeface="Times New Roman"/>
                <a:cs typeface="Times New Roman"/>
              </a:rPr>
              <a:t>έδαφος, </a:t>
            </a:r>
            <a:r>
              <a:rPr sz="1400" dirty="0">
                <a:latin typeface="Times New Roman"/>
                <a:cs typeface="Times New Roman"/>
              </a:rPr>
              <a:t>σημεία συγκέντρωσης </a:t>
            </a:r>
            <a:r>
              <a:rPr sz="1400" spc="-5" dirty="0">
                <a:latin typeface="Times New Roman"/>
                <a:cs typeface="Times New Roman"/>
              </a:rPr>
              <a:t>λιμναζόντων </a:t>
            </a:r>
            <a:r>
              <a:rPr sz="1400" dirty="0">
                <a:latin typeface="Times New Roman"/>
                <a:cs typeface="Times New Roman"/>
              </a:rPr>
              <a:t>υδάτων, </a:t>
            </a:r>
            <a:r>
              <a:rPr sz="1400" spc="-5" dirty="0">
                <a:latin typeface="Times New Roman"/>
                <a:cs typeface="Times New Roman"/>
              </a:rPr>
              <a:t>που  </a:t>
            </a:r>
            <a:r>
              <a:rPr sz="1400" dirty="0">
                <a:latin typeface="Times New Roman"/>
                <a:cs typeface="Times New Roman"/>
              </a:rPr>
              <a:t>δυσκολεύουν την </a:t>
            </a:r>
            <a:r>
              <a:rPr sz="1400" spc="-5" dirty="0">
                <a:latin typeface="Times New Roman"/>
                <a:cs typeface="Times New Roman"/>
              </a:rPr>
              <a:t>κίνηση </a:t>
            </a:r>
            <a:r>
              <a:rPr sz="1400" dirty="0">
                <a:latin typeface="Times New Roman"/>
                <a:cs typeface="Times New Roman"/>
              </a:rPr>
              <a:t>των επισκεπτών και </a:t>
            </a:r>
            <a:r>
              <a:rPr sz="1400" spc="-5" dirty="0">
                <a:latin typeface="Times New Roman"/>
                <a:cs typeface="Times New Roman"/>
              </a:rPr>
              <a:t>αποτελούν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εστίες</a:t>
            </a:r>
            <a:endParaRPr sz="1400">
              <a:latin typeface="Times New Roman"/>
              <a:cs typeface="Times New Roman"/>
            </a:endParaRPr>
          </a:p>
          <a:p>
            <a:pPr marL="12700" marR="91440">
              <a:lnSpc>
                <a:spcPts val="1610"/>
              </a:lnSpc>
              <a:spcBef>
                <a:spcPts val="50"/>
              </a:spcBef>
            </a:pPr>
            <a:r>
              <a:rPr sz="1400" dirty="0">
                <a:latin typeface="Times New Roman"/>
                <a:cs typeface="Times New Roman"/>
              </a:rPr>
              <a:t>μόλυνσης. Τέλος, η </a:t>
            </a:r>
            <a:r>
              <a:rPr sz="1400" spc="-5" dirty="0">
                <a:latin typeface="Times New Roman"/>
                <a:cs typeface="Times New Roman"/>
              </a:rPr>
              <a:t>επίστρωσή </a:t>
            </a:r>
            <a:r>
              <a:rPr sz="1400" dirty="0">
                <a:latin typeface="Times New Roman"/>
                <a:cs typeface="Times New Roman"/>
              </a:rPr>
              <a:t>τους με </a:t>
            </a:r>
            <a:r>
              <a:rPr sz="1400" spc="-10" dirty="0">
                <a:latin typeface="Times New Roman"/>
                <a:cs typeface="Times New Roman"/>
              </a:rPr>
              <a:t>το </a:t>
            </a:r>
            <a:r>
              <a:rPr sz="1400" dirty="0">
                <a:latin typeface="Times New Roman"/>
                <a:cs typeface="Times New Roman"/>
              </a:rPr>
              <a:t>θραυστό </a:t>
            </a:r>
            <a:r>
              <a:rPr sz="1400" spc="-5" dirty="0">
                <a:latin typeface="Times New Roman"/>
                <a:cs typeface="Times New Roman"/>
              </a:rPr>
              <a:t>υλικό </a:t>
            </a:r>
            <a:r>
              <a:rPr sz="1400" dirty="0">
                <a:latin typeface="Times New Roman"/>
                <a:cs typeface="Times New Roman"/>
              </a:rPr>
              <a:t>τα  καθιστά </a:t>
            </a:r>
            <a:r>
              <a:rPr sz="1400" spc="-5" dirty="0">
                <a:latin typeface="Times New Roman"/>
                <a:cs typeface="Times New Roman"/>
              </a:rPr>
              <a:t>επικίνδυνα στις </a:t>
            </a:r>
            <a:r>
              <a:rPr sz="1400" dirty="0">
                <a:latin typeface="Times New Roman"/>
                <a:cs typeface="Times New Roman"/>
              </a:rPr>
              <a:t>μικρές </a:t>
            </a:r>
            <a:r>
              <a:rPr sz="1400" spc="-5" dirty="0">
                <a:latin typeface="Times New Roman"/>
                <a:cs typeface="Times New Roman"/>
              </a:rPr>
              <a:t>ηλικίες, </a:t>
            </a:r>
            <a:r>
              <a:rPr sz="1400" dirty="0">
                <a:latin typeface="Times New Roman"/>
                <a:cs typeface="Times New Roman"/>
              </a:rPr>
              <a:t>ενώ </a:t>
            </a:r>
            <a:r>
              <a:rPr sz="1400" spc="-5" dirty="0">
                <a:latin typeface="Times New Roman"/>
                <a:cs typeface="Times New Roman"/>
              </a:rPr>
              <a:t>καταπονεί ιδιαίτερα  </a:t>
            </a:r>
            <a:r>
              <a:rPr sz="1400" dirty="0">
                <a:latin typeface="Times New Roman"/>
                <a:cs typeface="Times New Roman"/>
              </a:rPr>
              <a:t>τα άτομα </a:t>
            </a:r>
            <a:r>
              <a:rPr sz="1400" spc="-5" dirty="0">
                <a:latin typeface="Times New Roman"/>
                <a:cs typeface="Times New Roman"/>
              </a:rPr>
              <a:t>που ασκούνται </a:t>
            </a:r>
            <a:r>
              <a:rPr sz="1400" dirty="0">
                <a:latin typeface="Times New Roman"/>
                <a:cs typeface="Times New Roman"/>
              </a:rPr>
              <a:t>σε </a:t>
            </a:r>
            <a:r>
              <a:rPr sz="1400" spc="-5" dirty="0">
                <a:latin typeface="Times New Roman"/>
                <a:cs typeface="Times New Roman"/>
              </a:rPr>
              <a:t>καθημερινή </a:t>
            </a:r>
            <a:r>
              <a:rPr sz="1400" dirty="0">
                <a:latin typeface="Times New Roman"/>
                <a:cs typeface="Times New Roman"/>
              </a:rPr>
              <a:t>βάση </a:t>
            </a:r>
            <a:r>
              <a:rPr sz="1400" spc="-5" dirty="0">
                <a:latin typeface="Times New Roman"/>
                <a:cs typeface="Times New Roman"/>
              </a:rPr>
              <a:t>εκεί.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30"/>
              </a:lnSpc>
            </a:pPr>
            <a:r>
              <a:rPr sz="1400" dirty="0">
                <a:latin typeface="Times New Roman"/>
                <a:cs typeface="Times New Roman"/>
              </a:rPr>
              <a:t>Η επαναφορά των </a:t>
            </a:r>
            <a:r>
              <a:rPr sz="1400" spc="-5" dirty="0">
                <a:latin typeface="Times New Roman"/>
                <a:cs typeface="Times New Roman"/>
              </a:rPr>
              <a:t>μονοπατιών </a:t>
            </a:r>
            <a:r>
              <a:rPr sz="1400" dirty="0">
                <a:latin typeface="Times New Roman"/>
                <a:cs typeface="Times New Roman"/>
              </a:rPr>
              <a:t>στην </a:t>
            </a:r>
            <a:r>
              <a:rPr sz="1400" spc="-5" dirty="0">
                <a:latin typeface="Times New Roman"/>
                <a:cs typeface="Times New Roman"/>
              </a:rPr>
              <a:t>προγενέστερη μορφή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τους,</a:t>
            </a:r>
            <a:endParaRPr sz="1400">
              <a:latin typeface="Times New Roman"/>
              <a:cs typeface="Times New Roman"/>
            </a:endParaRPr>
          </a:p>
          <a:p>
            <a:pPr marL="12700" marR="49530">
              <a:lnSpc>
                <a:spcPct val="96000"/>
              </a:lnSpc>
              <a:spcBef>
                <a:spcPts val="30"/>
              </a:spcBef>
            </a:pPr>
            <a:r>
              <a:rPr sz="1400" dirty="0">
                <a:latin typeface="Times New Roman"/>
                <a:cs typeface="Times New Roman"/>
              </a:rPr>
              <a:t>δηλαδή σε απλά </a:t>
            </a:r>
            <a:r>
              <a:rPr sz="1400" spc="-5" dirty="0">
                <a:latin typeface="Times New Roman"/>
                <a:cs typeface="Times New Roman"/>
              </a:rPr>
              <a:t>χωμάτινα μονοπάτια (χωρίς </a:t>
            </a:r>
            <a:r>
              <a:rPr sz="1400" dirty="0">
                <a:latin typeface="Times New Roman"/>
                <a:cs typeface="Times New Roman"/>
              </a:rPr>
              <a:t>το </a:t>
            </a:r>
            <a:r>
              <a:rPr sz="1400" spc="-5" dirty="0">
                <a:latin typeface="Times New Roman"/>
                <a:cs typeface="Times New Roman"/>
              </a:rPr>
              <a:t>χαλίκι), χωρίς </a:t>
            </a:r>
            <a:r>
              <a:rPr sz="1400" dirty="0">
                <a:latin typeface="Times New Roman"/>
                <a:cs typeface="Times New Roman"/>
              </a:rPr>
              <a:t>να  βρεθεί λύση για τα θέματα </a:t>
            </a:r>
            <a:r>
              <a:rPr sz="1400" spc="-5" dirty="0">
                <a:latin typeface="Times New Roman"/>
                <a:cs typeface="Times New Roman"/>
              </a:rPr>
              <a:t>της αποστράγγισης, </a:t>
            </a:r>
            <a:r>
              <a:rPr sz="1400" dirty="0">
                <a:latin typeface="Times New Roman"/>
                <a:cs typeface="Times New Roman"/>
              </a:rPr>
              <a:t>θα συμβάλει  </a:t>
            </a:r>
            <a:r>
              <a:rPr sz="1400" spc="-5" dirty="0">
                <a:latin typeface="Times New Roman"/>
                <a:cs typeface="Times New Roman"/>
              </a:rPr>
              <a:t>ουσιαστικά </a:t>
            </a:r>
            <a:r>
              <a:rPr sz="1400" dirty="0">
                <a:latin typeface="Times New Roman"/>
                <a:cs typeface="Times New Roman"/>
              </a:rPr>
              <a:t>στην επανάφορά της </a:t>
            </a:r>
            <a:r>
              <a:rPr sz="1400" spc="-5" dirty="0">
                <a:latin typeface="Times New Roman"/>
                <a:cs typeface="Times New Roman"/>
              </a:rPr>
              <a:t>παρούσας </a:t>
            </a:r>
            <a:r>
              <a:rPr sz="1400" dirty="0">
                <a:latin typeface="Times New Roman"/>
                <a:cs typeface="Times New Roman"/>
              </a:rPr>
              <a:t>κατάστασης σε </a:t>
            </a:r>
            <a:r>
              <a:rPr sz="1400" spc="-5" dirty="0">
                <a:latin typeface="Times New Roman"/>
                <a:cs typeface="Times New Roman"/>
              </a:rPr>
              <a:t>μικρό  </a:t>
            </a:r>
            <a:r>
              <a:rPr sz="1400" dirty="0">
                <a:latin typeface="Times New Roman"/>
                <a:cs typeface="Times New Roman"/>
              </a:rPr>
              <a:t>χρονικό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διάστημα.</a:t>
            </a:r>
            <a:endParaRPr sz="1400">
              <a:latin typeface="Times New Roman"/>
              <a:cs typeface="Times New Roman"/>
            </a:endParaRPr>
          </a:p>
          <a:p>
            <a:pPr marL="12700" marR="23495">
              <a:lnSpc>
                <a:spcPts val="1610"/>
              </a:lnSpc>
              <a:spcBef>
                <a:spcPts val="40"/>
              </a:spcBef>
            </a:pPr>
            <a:r>
              <a:rPr sz="1400" spc="-5" dirty="0">
                <a:latin typeface="Times New Roman"/>
                <a:cs typeface="Times New Roman"/>
              </a:rPr>
              <a:t>Το προτεινόμενο υλικό επίστρωσης τόσο </a:t>
            </a:r>
            <a:r>
              <a:rPr sz="1400" dirty="0">
                <a:latin typeface="Times New Roman"/>
                <a:cs typeface="Times New Roman"/>
              </a:rPr>
              <a:t>για τα </a:t>
            </a:r>
            <a:r>
              <a:rPr sz="1400" spc="-5" dirty="0">
                <a:latin typeface="Times New Roman"/>
                <a:cs typeface="Times New Roman"/>
              </a:rPr>
              <a:t>μονοπάτια </a:t>
            </a:r>
            <a:r>
              <a:rPr sz="1400" dirty="0">
                <a:latin typeface="Times New Roman"/>
                <a:cs typeface="Times New Roman"/>
              </a:rPr>
              <a:t>και τα  πλατώματα </a:t>
            </a:r>
            <a:r>
              <a:rPr sz="1400" spc="-5" dirty="0">
                <a:latin typeface="Times New Roman"/>
                <a:cs typeface="Times New Roman"/>
              </a:rPr>
              <a:t>στο δασικό τμήμα, όσο και για </a:t>
            </a:r>
            <a:r>
              <a:rPr sz="1400" dirty="0">
                <a:latin typeface="Times New Roman"/>
                <a:cs typeface="Times New Roman"/>
              </a:rPr>
              <a:t>το μεγαλύτερο  κομμάτι </a:t>
            </a:r>
            <a:r>
              <a:rPr sz="1400" spc="-5" dirty="0">
                <a:latin typeface="Times New Roman"/>
                <a:cs typeface="Times New Roman"/>
              </a:rPr>
              <a:t>της </a:t>
            </a:r>
            <a:r>
              <a:rPr sz="1400" dirty="0">
                <a:latin typeface="Times New Roman"/>
                <a:cs typeface="Times New Roman"/>
              </a:rPr>
              <a:t>νέας </a:t>
            </a:r>
            <a:r>
              <a:rPr sz="1400" spc="-5" dirty="0">
                <a:latin typeface="Times New Roman"/>
                <a:cs typeface="Times New Roman"/>
              </a:rPr>
              <a:t>διαμόρφωσης, είναι </a:t>
            </a:r>
            <a:r>
              <a:rPr sz="1400" dirty="0">
                <a:latin typeface="Times New Roman"/>
                <a:cs typeface="Times New Roman"/>
              </a:rPr>
              <a:t>ένα </a:t>
            </a:r>
            <a:r>
              <a:rPr sz="1400" b="1" u="heavy" spc="-5" dirty="0">
                <a:latin typeface="Times New Roman"/>
                <a:cs typeface="Times New Roman"/>
              </a:rPr>
              <a:t>χωμάτινο </a:t>
            </a:r>
            <a:r>
              <a:rPr sz="1400" b="1" u="heavy" dirty="0">
                <a:latin typeface="Times New Roman"/>
                <a:cs typeface="Times New Roman"/>
              </a:rPr>
              <a:t>δάπεδο</a:t>
            </a:r>
            <a:r>
              <a:rPr sz="1400" dirty="0">
                <a:latin typeface="Times New Roman"/>
                <a:cs typeface="Times New Roman"/>
              </a:rPr>
              <a:t>, το  μείγμα </a:t>
            </a:r>
            <a:r>
              <a:rPr sz="1400" spc="-5" dirty="0">
                <a:latin typeface="Times New Roman"/>
                <a:cs typeface="Times New Roman"/>
              </a:rPr>
              <a:t>του οποίου έχει </a:t>
            </a:r>
            <a:r>
              <a:rPr sz="1400" dirty="0">
                <a:latin typeface="Times New Roman"/>
                <a:cs typeface="Times New Roman"/>
              </a:rPr>
              <a:t>μόνο </a:t>
            </a:r>
            <a:r>
              <a:rPr sz="1400" u="sng" dirty="0">
                <a:latin typeface="Times New Roman"/>
                <a:cs typeface="Times New Roman"/>
              </a:rPr>
              <a:t>φυσικά υλικά </a:t>
            </a:r>
            <a:r>
              <a:rPr sz="1400" u="sng" spc="-5" dirty="0">
                <a:latin typeface="Times New Roman"/>
                <a:cs typeface="Times New Roman"/>
              </a:rPr>
              <a:t>και </a:t>
            </a:r>
            <a:r>
              <a:rPr sz="1400" u="sng" dirty="0">
                <a:latin typeface="Times New Roman"/>
                <a:cs typeface="Times New Roman"/>
              </a:rPr>
              <a:t>η τελική του  </a:t>
            </a:r>
            <a:r>
              <a:rPr sz="1400" u="sng" spc="-5" dirty="0">
                <a:latin typeface="Times New Roman"/>
                <a:cs typeface="Times New Roman"/>
              </a:rPr>
              <a:t>μορφή </a:t>
            </a:r>
            <a:r>
              <a:rPr sz="1400" u="sng" dirty="0">
                <a:latin typeface="Times New Roman"/>
                <a:cs typeface="Times New Roman"/>
              </a:rPr>
              <a:t>παραπέμπει σε </a:t>
            </a:r>
            <a:r>
              <a:rPr sz="1400" u="sng" spc="-5" dirty="0">
                <a:latin typeface="Times New Roman"/>
                <a:cs typeface="Times New Roman"/>
              </a:rPr>
              <a:t>απλό χωμάτινο δάπεδο</a:t>
            </a:r>
            <a:r>
              <a:rPr sz="1400" spc="-5" dirty="0">
                <a:latin typeface="Times New Roman"/>
                <a:cs typeface="Times New Roman"/>
              </a:rPr>
              <a:t>. Παρουσιάζει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όμως</a:t>
            </a:r>
            <a:endParaRPr sz="1400">
              <a:latin typeface="Times New Roman"/>
              <a:cs typeface="Times New Roman"/>
            </a:endParaRPr>
          </a:p>
          <a:p>
            <a:pPr marL="12700" marR="36830">
              <a:lnSpc>
                <a:spcPts val="161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αυξημένη </a:t>
            </a:r>
            <a:r>
              <a:rPr sz="1400" spc="-5" dirty="0">
                <a:latin typeface="Times New Roman"/>
                <a:cs typeface="Times New Roman"/>
              </a:rPr>
              <a:t>δυνατότητα απορρόφησης επιφανειακών </a:t>
            </a:r>
            <a:r>
              <a:rPr sz="1400" dirty="0">
                <a:latin typeface="Times New Roman"/>
                <a:cs typeface="Times New Roman"/>
              </a:rPr>
              <a:t>υδάτων, η  </a:t>
            </a:r>
            <a:r>
              <a:rPr sz="1400" spc="-5" dirty="0">
                <a:latin typeface="Times New Roman"/>
                <a:cs typeface="Times New Roman"/>
              </a:rPr>
              <a:t>οποία πολλαπλασιάζεται </a:t>
            </a:r>
            <a:r>
              <a:rPr sz="1400" dirty="0">
                <a:latin typeface="Times New Roman"/>
                <a:cs typeface="Times New Roman"/>
              </a:rPr>
              <a:t>με την προσθήκη βάσης </a:t>
            </a:r>
            <a:r>
              <a:rPr sz="1400" spc="-5" dirty="0">
                <a:latin typeface="Times New Roman"/>
                <a:cs typeface="Times New Roman"/>
              </a:rPr>
              <a:t>από  διαβαθμισμένο χαλίκι. </a:t>
            </a:r>
            <a:r>
              <a:rPr sz="1400" dirty="0">
                <a:latin typeface="Times New Roman"/>
                <a:cs typeface="Times New Roman"/>
              </a:rPr>
              <a:t>Ταυτόχρονα, το </a:t>
            </a:r>
            <a:r>
              <a:rPr sz="1400" spc="-5" dirty="0">
                <a:latin typeface="Times New Roman"/>
                <a:cs typeface="Times New Roman"/>
              </a:rPr>
              <a:t>διαβαθμισμένο </a:t>
            </a:r>
            <a:r>
              <a:rPr sz="1400" dirty="0">
                <a:latin typeface="Times New Roman"/>
                <a:cs typeface="Times New Roman"/>
              </a:rPr>
              <a:t>χαλίκι  κάτω από το υλικό </a:t>
            </a:r>
            <a:r>
              <a:rPr sz="1400" spc="-5" dirty="0">
                <a:latin typeface="Times New Roman"/>
                <a:cs typeface="Times New Roman"/>
              </a:rPr>
              <a:t>επίστρωσης </a:t>
            </a:r>
            <a:r>
              <a:rPr sz="1400" dirty="0">
                <a:latin typeface="Times New Roman"/>
                <a:cs typeface="Times New Roman"/>
              </a:rPr>
              <a:t>βοηθάει </a:t>
            </a:r>
            <a:r>
              <a:rPr sz="1400" spc="-5" dirty="0">
                <a:latin typeface="Times New Roman"/>
                <a:cs typeface="Times New Roman"/>
              </a:rPr>
              <a:t>στην χάραξη </a:t>
            </a:r>
            <a:r>
              <a:rPr sz="1400" dirty="0">
                <a:latin typeface="Times New Roman"/>
                <a:cs typeface="Times New Roman"/>
              </a:rPr>
              <a:t>των  </a:t>
            </a:r>
            <a:r>
              <a:rPr sz="1400" spc="-5" dirty="0">
                <a:latin typeface="Times New Roman"/>
                <a:cs typeface="Times New Roman"/>
              </a:rPr>
              <a:t>απαραίτητων </a:t>
            </a:r>
            <a:r>
              <a:rPr sz="1400" dirty="0">
                <a:latin typeface="Times New Roman"/>
                <a:cs typeface="Times New Roman"/>
              </a:rPr>
              <a:t>για </a:t>
            </a:r>
            <a:r>
              <a:rPr sz="1400" spc="-5" dirty="0">
                <a:latin typeface="Times New Roman"/>
                <a:cs typeface="Times New Roman"/>
              </a:rPr>
              <a:t>την </a:t>
            </a:r>
            <a:r>
              <a:rPr sz="1400" dirty="0">
                <a:latin typeface="Times New Roman"/>
                <a:cs typeface="Times New Roman"/>
              </a:rPr>
              <a:t>αποστράγγιση </a:t>
            </a:r>
            <a:r>
              <a:rPr sz="1400" spc="-5" dirty="0">
                <a:latin typeface="Times New Roman"/>
                <a:cs typeface="Times New Roman"/>
              </a:rPr>
              <a:t>κλίσεων </a:t>
            </a:r>
            <a:r>
              <a:rPr sz="1400" dirty="0">
                <a:latin typeface="Times New Roman"/>
                <a:cs typeface="Times New Roman"/>
              </a:rPr>
              <a:t>στα </a:t>
            </a:r>
            <a:r>
              <a:rPr sz="1400" spc="-5" dirty="0">
                <a:latin typeface="Times New Roman"/>
                <a:cs typeface="Times New Roman"/>
              </a:rPr>
              <a:t>μονοπάτια,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ενώ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40"/>
              </a:lnSpc>
            </a:pPr>
            <a:r>
              <a:rPr sz="1400" dirty="0">
                <a:latin typeface="Times New Roman"/>
                <a:cs typeface="Times New Roman"/>
              </a:rPr>
              <a:t>συγχρόνως αυξάνει </a:t>
            </a:r>
            <a:r>
              <a:rPr sz="1400" spc="-5" dirty="0">
                <a:latin typeface="Times New Roman"/>
                <a:cs typeface="Times New Roman"/>
              </a:rPr>
              <a:t>την </a:t>
            </a:r>
            <a:r>
              <a:rPr sz="1400" dirty="0">
                <a:latin typeface="Times New Roman"/>
                <a:cs typeface="Times New Roman"/>
              </a:rPr>
              <a:t>αντοχή </a:t>
            </a:r>
            <a:r>
              <a:rPr sz="1400" spc="-5" dirty="0">
                <a:latin typeface="Times New Roman"/>
                <a:cs typeface="Times New Roman"/>
              </a:rPr>
              <a:t>του υλικού </a:t>
            </a:r>
            <a:r>
              <a:rPr sz="1400" dirty="0">
                <a:latin typeface="Times New Roman"/>
                <a:cs typeface="Times New Roman"/>
              </a:rPr>
              <a:t>στο βάρος </a:t>
            </a:r>
            <a:r>
              <a:rPr sz="1400" spc="-5" dirty="0">
                <a:latin typeface="Times New Roman"/>
                <a:cs typeface="Times New Roman"/>
              </a:rPr>
              <a:t>που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μπορεί</a:t>
            </a:r>
            <a:endParaRPr sz="1400">
              <a:latin typeface="Times New Roman"/>
              <a:cs typeface="Times New Roman"/>
            </a:endParaRPr>
          </a:p>
          <a:p>
            <a:pPr marL="12700" marR="55244">
              <a:lnSpc>
                <a:spcPct val="9580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να </a:t>
            </a:r>
            <a:r>
              <a:rPr sz="1400" spc="-5" dirty="0">
                <a:latin typeface="Times New Roman"/>
                <a:cs typeface="Times New Roman"/>
              </a:rPr>
              <a:t>δεχθεί, </a:t>
            </a:r>
            <a:r>
              <a:rPr sz="1400" dirty="0">
                <a:latin typeface="Times New Roman"/>
                <a:cs typeface="Times New Roman"/>
              </a:rPr>
              <a:t>καθώς δεν θα </a:t>
            </a:r>
            <a:r>
              <a:rPr sz="1400" spc="-5" dirty="0">
                <a:latin typeface="Times New Roman"/>
                <a:cs typeface="Times New Roman"/>
              </a:rPr>
              <a:t>πρέπει </a:t>
            </a:r>
            <a:r>
              <a:rPr sz="1400" dirty="0">
                <a:latin typeface="Times New Roman"/>
                <a:cs typeface="Times New Roman"/>
              </a:rPr>
              <a:t>να ξεχνάμε ότι το </a:t>
            </a:r>
            <a:r>
              <a:rPr sz="1400" spc="-5" dirty="0">
                <a:latin typeface="Times New Roman"/>
                <a:cs typeface="Times New Roman"/>
              </a:rPr>
              <a:t>δασικό τμήμα  </a:t>
            </a:r>
            <a:r>
              <a:rPr sz="1400" dirty="0">
                <a:latin typeface="Times New Roman"/>
                <a:cs typeface="Times New Roman"/>
              </a:rPr>
              <a:t>του </a:t>
            </a:r>
            <a:r>
              <a:rPr sz="1400" spc="-5" dirty="0">
                <a:latin typeface="Times New Roman"/>
                <a:cs typeface="Times New Roman"/>
              </a:rPr>
              <a:t>Πάρκου χρήζει </a:t>
            </a:r>
            <a:r>
              <a:rPr sz="1400" dirty="0">
                <a:latin typeface="Times New Roman"/>
                <a:cs typeface="Times New Roman"/>
              </a:rPr>
              <a:t>συντήρησης, η οποία </a:t>
            </a:r>
            <a:r>
              <a:rPr sz="1400" spc="-5" dirty="0">
                <a:latin typeface="Times New Roman"/>
                <a:cs typeface="Times New Roman"/>
              </a:rPr>
              <a:t>μπορεί </a:t>
            </a:r>
            <a:r>
              <a:rPr sz="1400" dirty="0">
                <a:latin typeface="Times New Roman"/>
                <a:cs typeface="Times New Roman"/>
              </a:rPr>
              <a:t>να </a:t>
            </a:r>
            <a:r>
              <a:rPr sz="1400" spc="-5" dirty="0">
                <a:latin typeface="Times New Roman"/>
                <a:cs typeface="Times New Roman"/>
              </a:rPr>
              <a:t>γίνει μόνο </a:t>
            </a:r>
            <a:r>
              <a:rPr sz="1400" spc="-10" dirty="0">
                <a:latin typeface="Times New Roman"/>
                <a:cs typeface="Times New Roman"/>
              </a:rPr>
              <a:t>με  </a:t>
            </a:r>
            <a:r>
              <a:rPr sz="1400" dirty="0">
                <a:latin typeface="Times New Roman"/>
                <a:cs typeface="Times New Roman"/>
              </a:rPr>
              <a:t>καλαθοφόρα </a:t>
            </a:r>
            <a:r>
              <a:rPr sz="1400" spc="-5" dirty="0">
                <a:latin typeface="Times New Roman"/>
                <a:cs typeface="Times New Roman"/>
              </a:rPr>
              <a:t>ανυψωτικά </a:t>
            </a:r>
            <a:r>
              <a:rPr sz="1400" dirty="0">
                <a:latin typeface="Times New Roman"/>
                <a:cs typeface="Times New Roman"/>
              </a:rPr>
              <a:t>οχήματα ή </a:t>
            </a:r>
            <a:r>
              <a:rPr sz="1400" spc="-5" dirty="0">
                <a:latin typeface="Times New Roman"/>
                <a:cs typeface="Times New Roman"/>
              </a:rPr>
              <a:t>φορτηγά, </a:t>
            </a:r>
            <a:r>
              <a:rPr sz="1400" dirty="0">
                <a:latin typeface="Times New Roman"/>
                <a:cs typeface="Times New Roman"/>
              </a:rPr>
              <a:t>τουλάχιστον σε  </a:t>
            </a:r>
            <a:r>
              <a:rPr sz="1400" spc="-5" dirty="0">
                <a:latin typeface="Times New Roman"/>
                <a:cs typeface="Times New Roman"/>
              </a:rPr>
              <a:t>ετήσια </a:t>
            </a:r>
            <a:r>
              <a:rPr sz="1400" dirty="0">
                <a:latin typeface="Times New Roman"/>
                <a:cs typeface="Times New Roman"/>
              </a:rPr>
              <a:t>βάση. </a:t>
            </a:r>
            <a:r>
              <a:rPr sz="1400" spc="-5" dirty="0">
                <a:latin typeface="Times New Roman"/>
                <a:cs typeface="Times New Roman"/>
              </a:rPr>
              <a:t>Θα </a:t>
            </a:r>
            <a:r>
              <a:rPr sz="1400" dirty="0">
                <a:latin typeface="Times New Roman"/>
                <a:cs typeface="Times New Roman"/>
              </a:rPr>
              <a:t>πρέπει </a:t>
            </a:r>
            <a:r>
              <a:rPr sz="1400" spc="-5" dirty="0">
                <a:latin typeface="Times New Roman"/>
                <a:cs typeface="Times New Roman"/>
              </a:rPr>
              <a:t>επίσης </a:t>
            </a:r>
            <a:r>
              <a:rPr sz="1400" dirty="0">
                <a:latin typeface="Times New Roman"/>
                <a:cs typeface="Times New Roman"/>
              </a:rPr>
              <a:t>να επισημανθεί η ανώδυνη  επίλυση του </a:t>
            </a:r>
            <a:r>
              <a:rPr sz="1400" spc="-5" dirty="0">
                <a:latin typeface="Times New Roman"/>
                <a:cs typeface="Times New Roman"/>
              </a:rPr>
              <a:t>προβλήματος </a:t>
            </a:r>
            <a:r>
              <a:rPr sz="1400" dirty="0">
                <a:latin typeface="Times New Roman"/>
                <a:cs typeface="Times New Roman"/>
              </a:rPr>
              <a:t>των δικτύων, </a:t>
            </a:r>
            <a:r>
              <a:rPr sz="1400" spc="-5" dirty="0">
                <a:latin typeface="Times New Roman"/>
                <a:cs typeface="Times New Roman"/>
              </a:rPr>
              <a:t>καθώς </a:t>
            </a:r>
            <a:r>
              <a:rPr sz="1400" dirty="0">
                <a:latin typeface="Times New Roman"/>
                <a:cs typeface="Times New Roman"/>
              </a:rPr>
              <a:t>μέσω της  ανύψωσης των </a:t>
            </a:r>
            <a:r>
              <a:rPr sz="1400" spc="-5" dirty="0">
                <a:latin typeface="Times New Roman"/>
                <a:cs typeface="Times New Roman"/>
              </a:rPr>
              <a:t>μονοπατιών </a:t>
            </a:r>
            <a:r>
              <a:rPr sz="1400" dirty="0">
                <a:latin typeface="Times New Roman"/>
                <a:cs typeface="Times New Roman"/>
              </a:rPr>
              <a:t>και </a:t>
            </a:r>
            <a:r>
              <a:rPr sz="1400" spc="-5" dirty="0">
                <a:latin typeface="Times New Roman"/>
                <a:cs typeface="Times New Roman"/>
              </a:rPr>
              <a:t>της </a:t>
            </a:r>
            <a:r>
              <a:rPr sz="1400" dirty="0">
                <a:latin typeface="Times New Roman"/>
                <a:cs typeface="Times New Roman"/>
              </a:rPr>
              <a:t>εγκατάστασης σωλήνα </a:t>
            </a:r>
            <a:r>
              <a:rPr sz="1400" spc="-5" dirty="0">
                <a:latin typeface="Times New Roman"/>
                <a:cs typeface="Times New Roman"/>
              </a:rPr>
              <a:t>απ’  όπου </a:t>
            </a:r>
            <a:r>
              <a:rPr sz="1400" dirty="0">
                <a:latin typeface="Times New Roman"/>
                <a:cs typeface="Times New Roman"/>
              </a:rPr>
              <a:t>θα </a:t>
            </a:r>
            <a:r>
              <a:rPr sz="1400" spc="-5" dirty="0">
                <a:latin typeface="Times New Roman"/>
                <a:cs typeface="Times New Roman"/>
              </a:rPr>
              <a:t>περνάνε καλώδια </a:t>
            </a:r>
            <a:r>
              <a:rPr sz="1400" dirty="0">
                <a:latin typeface="Times New Roman"/>
                <a:cs typeface="Times New Roman"/>
              </a:rPr>
              <a:t>και άλλες υποδομές για τον  </a:t>
            </a:r>
            <a:r>
              <a:rPr sz="1400" spc="-5" dirty="0">
                <a:latin typeface="Times New Roman"/>
                <a:cs typeface="Times New Roman"/>
              </a:rPr>
              <a:t>ηλεκτροφωτισμό, </a:t>
            </a:r>
            <a:r>
              <a:rPr sz="1400" u="sng" spc="-5" dirty="0">
                <a:latin typeface="Times New Roman"/>
                <a:cs typeface="Times New Roman"/>
              </a:rPr>
              <a:t>αποφεύγεται </a:t>
            </a:r>
            <a:r>
              <a:rPr sz="1400" u="sng" dirty="0">
                <a:latin typeface="Times New Roman"/>
                <a:cs typeface="Times New Roman"/>
              </a:rPr>
              <a:t>η εκσκαφή </a:t>
            </a:r>
            <a:r>
              <a:rPr sz="1400" u="sng" spc="-5" dirty="0">
                <a:latin typeface="Times New Roman"/>
                <a:cs typeface="Times New Roman"/>
              </a:rPr>
              <a:t>και </a:t>
            </a:r>
            <a:r>
              <a:rPr sz="1400" u="sng" dirty="0">
                <a:latin typeface="Times New Roman"/>
                <a:cs typeface="Times New Roman"/>
              </a:rPr>
              <a:t>πλήγωση των  </a:t>
            </a:r>
            <a:r>
              <a:rPr sz="1400" u="sng" spc="-5" dirty="0">
                <a:latin typeface="Times New Roman"/>
                <a:cs typeface="Times New Roman"/>
              </a:rPr>
              <a:t>ριζών </a:t>
            </a:r>
            <a:r>
              <a:rPr sz="1400" u="sng" dirty="0">
                <a:latin typeface="Times New Roman"/>
                <a:cs typeface="Times New Roman"/>
              </a:rPr>
              <a:t>των</a:t>
            </a:r>
            <a:r>
              <a:rPr sz="1400" u="sng" spc="-45" dirty="0">
                <a:latin typeface="Times New Roman"/>
                <a:cs typeface="Times New Roman"/>
              </a:rPr>
              <a:t> </a:t>
            </a:r>
            <a:r>
              <a:rPr sz="1400" u="sng" spc="-5" dirty="0">
                <a:latin typeface="Times New Roman"/>
                <a:cs typeface="Times New Roman"/>
              </a:rPr>
              <a:t>δέντρων</a:t>
            </a:r>
            <a:r>
              <a:rPr sz="1400" spc="-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95900"/>
              </a:lnSpc>
            </a:pPr>
            <a:r>
              <a:rPr sz="1400" dirty="0">
                <a:latin typeface="Times New Roman"/>
                <a:cs typeface="Times New Roman"/>
              </a:rPr>
              <a:t>Με αυτό </a:t>
            </a:r>
            <a:r>
              <a:rPr sz="1400" spc="-5" dirty="0">
                <a:latin typeface="Times New Roman"/>
                <a:cs typeface="Times New Roman"/>
              </a:rPr>
              <a:t>τον τρόπο, </a:t>
            </a:r>
            <a:r>
              <a:rPr sz="1400" spc="-10" dirty="0">
                <a:latin typeface="Times New Roman"/>
                <a:cs typeface="Times New Roman"/>
              </a:rPr>
              <a:t>τα </a:t>
            </a:r>
            <a:r>
              <a:rPr sz="1400" spc="-5" dirty="0">
                <a:latin typeface="Times New Roman"/>
                <a:cs typeface="Times New Roman"/>
              </a:rPr>
              <a:t>μονοπάτια αποκτούν καθαρή </a:t>
            </a:r>
            <a:r>
              <a:rPr sz="1400" dirty="0">
                <a:latin typeface="Times New Roman"/>
                <a:cs typeface="Times New Roman"/>
              </a:rPr>
              <a:t>και  </a:t>
            </a:r>
            <a:r>
              <a:rPr sz="1400" spc="-5" dirty="0">
                <a:latin typeface="Times New Roman"/>
                <a:cs typeface="Times New Roman"/>
              </a:rPr>
              <a:t>ενοποιημένη εικόνα, </a:t>
            </a:r>
            <a:r>
              <a:rPr sz="1400" dirty="0">
                <a:latin typeface="Times New Roman"/>
                <a:cs typeface="Times New Roman"/>
              </a:rPr>
              <a:t>που παραπέμπει </a:t>
            </a:r>
            <a:r>
              <a:rPr sz="1400" spc="-5" dirty="0">
                <a:latin typeface="Times New Roman"/>
                <a:cs typeface="Times New Roman"/>
              </a:rPr>
              <a:t>στην </a:t>
            </a:r>
            <a:r>
              <a:rPr sz="1400" dirty="0">
                <a:latin typeface="Times New Roman"/>
                <a:cs typeface="Times New Roman"/>
              </a:rPr>
              <a:t>προγενέστερη </a:t>
            </a:r>
            <a:r>
              <a:rPr sz="1400" spc="-5" dirty="0">
                <a:latin typeface="Times New Roman"/>
                <a:cs typeface="Times New Roman"/>
              </a:rPr>
              <a:t>φυσική  </a:t>
            </a:r>
            <a:r>
              <a:rPr sz="1400" dirty="0">
                <a:latin typeface="Times New Roman"/>
                <a:cs typeface="Times New Roman"/>
              </a:rPr>
              <a:t>τους κατάσταση, </a:t>
            </a:r>
            <a:r>
              <a:rPr sz="1400" spc="-5" dirty="0">
                <a:latin typeface="Times New Roman"/>
                <a:cs typeface="Times New Roman"/>
              </a:rPr>
              <a:t>χωρίς επικίνδυνα </a:t>
            </a:r>
            <a:r>
              <a:rPr sz="1400" dirty="0">
                <a:latin typeface="Times New Roman"/>
                <a:cs typeface="Times New Roman"/>
              </a:rPr>
              <a:t>ή </a:t>
            </a:r>
            <a:r>
              <a:rPr sz="1400" spc="-5" dirty="0">
                <a:latin typeface="Times New Roman"/>
                <a:cs typeface="Times New Roman"/>
              </a:rPr>
              <a:t>ολισθηρά </a:t>
            </a:r>
            <a:r>
              <a:rPr sz="1400" dirty="0">
                <a:latin typeface="Times New Roman"/>
                <a:cs typeface="Times New Roman"/>
              </a:rPr>
              <a:t>σημεία, φιλόξενα  </a:t>
            </a:r>
            <a:r>
              <a:rPr sz="1400" spc="-5" dirty="0">
                <a:latin typeface="Times New Roman"/>
                <a:cs typeface="Times New Roman"/>
              </a:rPr>
              <a:t>προς </a:t>
            </a:r>
            <a:r>
              <a:rPr sz="1400" dirty="0">
                <a:latin typeface="Times New Roman"/>
                <a:cs typeface="Times New Roman"/>
              </a:rPr>
              <a:t>όλους </a:t>
            </a:r>
            <a:r>
              <a:rPr sz="1400" spc="-5" dirty="0">
                <a:latin typeface="Times New Roman"/>
                <a:cs typeface="Times New Roman"/>
              </a:rPr>
              <a:t>τους </a:t>
            </a:r>
            <a:r>
              <a:rPr sz="1400" dirty="0">
                <a:latin typeface="Times New Roman"/>
                <a:cs typeface="Times New Roman"/>
              </a:rPr>
              <a:t>χρήστες </a:t>
            </a:r>
            <a:r>
              <a:rPr sz="1400" spc="-5" dirty="0">
                <a:latin typeface="Times New Roman"/>
                <a:cs typeface="Times New Roman"/>
              </a:rPr>
              <a:t>και αποτελεσματικά </a:t>
            </a:r>
            <a:r>
              <a:rPr sz="1400" dirty="0">
                <a:latin typeface="Times New Roman"/>
                <a:cs typeface="Times New Roman"/>
              </a:rPr>
              <a:t>για τη </a:t>
            </a:r>
            <a:r>
              <a:rPr sz="1400" spc="-5" dirty="0">
                <a:latin typeface="Times New Roman"/>
                <a:cs typeface="Times New Roman"/>
              </a:rPr>
              <a:t>διευκόλυνση  </a:t>
            </a:r>
            <a:r>
              <a:rPr sz="1400" dirty="0">
                <a:latin typeface="Times New Roman"/>
                <a:cs typeface="Times New Roman"/>
              </a:rPr>
              <a:t>της συντήρησης του υπάρχοντος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πρασίνου.</a:t>
            </a:r>
            <a:endParaRPr sz="1400">
              <a:latin typeface="Times New Roman"/>
              <a:cs typeface="Times New Roman"/>
            </a:endParaRPr>
          </a:p>
          <a:p>
            <a:pPr marL="12700" marR="48895">
              <a:lnSpc>
                <a:spcPts val="1610"/>
              </a:lnSpc>
              <a:spcBef>
                <a:spcPts val="40"/>
              </a:spcBef>
            </a:pPr>
            <a:r>
              <a:rPr sz="1400" spc="-5" dirty="0">
                <a:latin typeface="Times New Roman"/>
                <a:cs typeface="Times New Roman"/>
              </a:rPr>
              <a:t>Τα μικρά κράσπεδα, </a:t>
            </a:r>
            <a:r>
              <a:rPr sz="1400" dirty="0">
                <a:latin typeface="Times New Roman"/>
                <a:cs typeface="Times New Roman"/>
              </a:rPr>
              <a:t>που </a:t>
            </a:r>
            <a:r>
              <a:rPr sz="1400" spc="-5" dirty="0">
                <a:latin typeface="Times New Roman"/>
                <a:cs typeface="Times New Roman"/>
              </a:rPr>
              <a:t>προτείνονται </a:t>
            </a:r>
            <a:r>
              <a:rPr sz="1400" dirty="0">
                <a:latin typeface="Times New Roman"/>
                <a:cs typeface="Times New Roman"/>
              </a:rPr>
              <a:t>στα </a:t>
            </a:r>
            <a:r>
              <a:rPr sz="1400" spc="-5" dirty="0">
                <a:latin typeface="Times New Roman"/>
                <a:cs typeface="Times New Roman"/>
              </a:rPr>
              <a:t>όρια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μονοπατιών,  </a:t>
            </a:r>
            <a:r>
              <a:rPr sz="1400" dirty="0">
                <a:latin typeface="Times New Roman"/>
                <a:cs typeface="Times New Roman"/>
              </a:rPr>
              <a:t>τοποθετούνται </a:t>
            </a:r>
            <a:r>
              <a:rPr sz="1400" spc="-5" dirty="0">
                <a:latin typeface="Times New Roman"/>
                <a:cs typeface="Times New Roman"/>
              </a:rPr>
              <a:t>καθαρά </a:t>
            </a:r>
            <a:r>
              <a:rPr sz="1400" dirty="0">
                <a:latin typeface="Times New Roman"/>
                <a:cs typeface="Times New Roman"/>
              </a:rPr>
              <a:t>για </a:t>
            </a:r>
            <a:r>
              <a:rPr sz="1400" spc="-5" dirty="0">
                <a:latin typeface="Times New Roman"/>
                <a:cs typeface="Times New Roman"/>
              </a:rPr>
              <a:t>την οριοθέτηση </a:t>
            </a:r>
            <a:r>
              <a:rPr sz="1400" dirty="0">
                <a:latin typeface="Times New Roman"/>
                <a:cs typeface="Times New Roman"/>
              </a:rPr>
              <a:t>τόσο </a:t>
            </a:r>
            <a:r>
              <a:rPr sz="1400" spc="-5" dirty="0">
                <a:latin typeface="Times New Roman"/>
                <a:cs typeface="Times New Roman"/>
              </a:rPr>
              <a:t>του υλικού  επίστρωσης, </a:t>
            </a:r>
            <a:r>
              <a:rPr sz="1400" dirty="0">
                <a:latin typeface="Times New Roman"/>
                <a:cs typeface="Times New Roman"/>
              </a:rPr>
              <a:t>όσο </a:t>
            </a:r>
            <a:r>
              <a:rPr sz="1400" spc="-5" dirty="0">
                <a:latin typeface="Times New Roman"/>
                <a:cs typeface="Times New Roman"/>
              </a:rPr>
              <a:t>και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φυσικών κροκάλων, </a:t>
            </a:r>
            <a:r>
              <a:rPr sz="1400" dirty="0">
                <a:latin typeface="Times New Roman"/>
                <a:cs typeface="Times New Roman"/>
              </a:rPr>
              <a:t>οι </a:t>
            </a:r>
            <a:r>
              <a:rPr sz="1400" spc="-5" dirty="0">
                <a:latin typeface="Times New Roman"/>
                <a:cs typeface="Times New Roman"/>
              </a:rPr>
              <a:t>οποίες  </a:t>
            </a:r>
            <a:r>
              <a:rPr sz="1400" dirty="0">
                <a:latin typeface="Times New Roman"/>
                <a:cs typeface="Times New Roman"/>
              </a:rPr>
              <a:t>πληρώνουν τα </a:t>
            </a:r>
            <a:r>
              <a:rPr sz="1400" spc="-5" dirty="0">
                <a:latin typeface="Times New Roman"/>
                <a:cs typeface="Times New Roman"/>
              </a:rPr>
              <a:t>μικρά φρεάτια </a:t>
            </a:r>
            <a:r>
              <a:rPr sz="1400" dirty="0">
                <a:latin typeface="Times New Roman"/>
                <a:cs typeface="Times New Roman"/>
              </a:rPr>
              <a:t>που </a:t>
            </a:r>
            <a:r>
              <a:rPr sz="1400" spc="-5" dirty="0">
                <a:latin typeface="Times New Roman"/>
                <a:cs typeface="Times New Roman"/>
              </a:rPr>
              <a:t>κρίθηκαν απαραίτητα στην  </a:t>
            </a:r>
            <a:r>
              <a:rPr sz="1400" dirty="0">
                <a:latin typeface="Times New Roman"/>
                <a:cs typeface="Times New Roman"/>
              </a:rPr>
              <a:t>μελέτη </a:t>
            </a:r>
            <a:r>
              <a:rPr sz="1400" spc="-5" dirty="0">
                <a:latin typeface="Times New Roman"/>
                <a:cs typeface="Times New Roman"/>
              </a:rPr>
              <a:t>αποστράγγισης. </a:t>
            </a:r>
            <a:r>
              <a:rPr sz="1400" dirty="0">
                <a:latin typeface="Times New Roman"/>
                <a:cs typeface="Times New Roman"/>
              </a:rPr>
              <a:t>Με </a:t>
            </a:r>
            <a:r>
              <a:rPr sz="1400" spc="-5" dirty="0">
                <a:latin typeface="Times New Roman"/>
                <a:cs typeface="Times New Roman"/>
              </a:rPr>
              <a:t>την </a:t>
            </a:r>
            <a:r>
              <a:rPr sz="1400" dirty="0">
                <a:latin typeface="Times New Roman"/>
                <a:cs typeface="Times New Roman"/>
              </a:rPr>
              <a:t>υπερύψωση </a:t>
            </a:r>
            <a:r>
              <a:rPr sz="1400" spc="-5" dirty="0">
                <a:latin typeface="Times New Roman"/>
                <a:cs typeface="Times New Roman"/>
              </a:rPr>
              <a:t>της </a:t>
            </a:r>
            <a:r>
              <a:rPr sz="1400" dirty="0">
                <a:latin typeface="Times New Roman"/>
                <a:cs typeface="Times New Roman"/>
              </a:rPr>
              <a:t>στάθμης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των</a:t>
            </a:r>
            <a:endParaRPr sz="1400">
              <a:latin typeface="Times New Roman"/>
              <a:cs typeface="Times New Roman"/>
            </a:endParaRPr>
          </a:p>
          <a:p>
            <a:pPr marL="12700" marR="143510">
              <a:lnSpc>
                <a:spcPts val="1610"/>
              </a:lnSpc>
              <a:spcBef>
                <a:spcPts val="10"/>
              </a:spcBef>
            </a:pPr>
            <a:r>
              <a:rPr sz="1400" spc="-5" dirty="0">
                <a:latin typeface="Times New Roman"/>
                <a:cs typeface="Times New Roman"/>
              </a:rPr>
              <a:t>μονοπατιών </a:t>
            </a:r>
            <a:r>
              <a:rPr sz="1400" dirty="0">
                <a:latin typeface="Times New Roman"/>
                <a:cs typeface="Times New Roman"/>
              </a:rPr>
              <a:t>κατά 0,20μ, δηλαδή όσο ένα </a:t>
            </a:r>
            <a:r>
              <a:rPr sz="1400" spc="-5" dirty="0">
                <a:latin typeface="Times New Roman"/>
                <a:cs typeface="Times New Roman"/>
              </a:rPr>
              <a:t>σκαλοπάτι, </a:t>
            </a:r>
            <a:r>
              <a:rPr sz="1400" dirty="0">
                <a:latin typeface="Times New Roman"/>
                <a:cs typeface="Times New Roman"/>
              </a:rPr>
              <a:t>η </a:t>
            </a:r>
            <a:r>
              <a:rPr sz="1400" spc="-5" dirty="0">
                <a:latin typeface="Times New Roman"/>
                <a:cs typeface="Times New Roman"/>
              </a:rPr>
              <a:t>οποία  </a:t>
            </a:r>
            <a:r>
              <a:rPr sz="1400" dirty="0">
                <a:latin typeface="Times New Roman"/>
                <a:cs typeface="Times New Roman"/>
              </a:rPr>
              <a:t>γίνεται </a:t>
            </a:r>
            <a:r>
              <a:rPr sz="1400" spc="-5" dirty="0">
                <a:latin typeface="Times New Roman"/>
                <a:cs typeface="Times New Roman"/>
              </a:rPr>
              <a:t>για </a:t>
            </a:r>
            <a:r>
              <a:rPr sz="1400" dirty="0">
                <a:latin typeface="Times New Roman"/>
                <a:cs typeface="Times New Roman"/>
              </a:rPr>
              <a:t>την </a:t>
            </a:r>
            <a:r>
              <a:rPr sz="1400" spc="-5" dirty="0">
                <a:latin typeface="Times New Roman"/>
                <a:cs typeface="Times New Roman"/>
              </a:rPr>
              <a:t>προστασία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ριζών </a:t>
            </a:r>
            <a:r>
              <a:rPr sz="1400" dirty="0">
                <a:latin typeface="Times New Roman"/>
                <a:cs typeface="Times New Roman"/>
              </a:rPr>
              <a:t>που έχουν </a:t>
            </a:r>
            <a:r>
              <a:rPr sz="1400" spc="-5" dirty="0">
                <a:latin typeface="Times New Roman"/>
                <a:cs typeface="Times New Roman"/>
              </a:rPr>
              <a:t>επεκταθεί </a:t>
            </a:r>
            <a:r>
              <a:rPr sz="1400" dirty="0">
                <a:latin typeface="Times New Roman"/>
                <a:cs typeface="Times New Roman"/>
              </a:rPr>
              <a:t>εντός  των </a:t>
            </a:r>
            <a:r>
              <a:rPr sz="1400" spc="-5" dirty="0">
                <a:latin typeface="Times New Roman"/>
                <a:cs typeface="Times New Roman"/>
              </a:rPr>
              <a:t>ορίων </a:t>
            </a:r>
            <a:r>
              <a:rPr sz="1400" dirty="0">
                <a:latin typeface="Times New Roman"/>
                <a:cs typeface="Times New Roman"/>
              </a:rPr>
              <a:t>των </a:t>
            </a:r>
            <a:r>
              <a:rPr sz="1400" spc="-5" dirty="0">
                <a:latin typeface="Times New Roman"/>
                <a:cs typeface="Times New Roman"/>
              </a:rPr>
              <a:t>μονοπατιών, </a:t>
            </a:r>
            <a:r>
              <a:rPr sz="1400" dirty="0">
                <a:latin typeface="Times New Roman"/>
                <a:cs typeface="Times New Roman"/>
              </a:rPr>
              <a:t>ο μόνος </a:t>
            </a:r>
            <a:r>
              <a:rPr sz="1400" spc="-5" dirty="0">
                <a:latin typeface="Times New Roman"/>
                <a:cs typeface="Times New Roman"/>
              </a:rPr>
              <a:t>ασφαλής </a:t>
            </a:r>
            <a:r>
              <a:rPr sz="1400" dirty="0">
                <a:latin typeface="Times New Roman"/>
                <a:cs typeface="Times New Roman"/>
              </a:rPr>
              <a:t>τρόπος για να  </a:t>
            </a:r>
            <a:r>
              <a:rPr sz="1400" spc="-5" dirty="0">
                <a:latin typeface="Times New Roman"/>
                <a:cs typeface="Times New Roman"/>
              </a:rPr>
              <a:t>συγκρατηθούν </a:t>
            </a:r>
            <a:r>
              <a:rPr sz="1400" dirty="0">
                <a:latin typeface="Times New Roman"/>
                <a:cs typeface="Times New Roman"/>
              </a:rPr>
              <a:t>τα νέα υλικά </a:t>
            </a:r>
            <a:r>
              <a:rPr sz="1400" spc="-5" dirty="0">
                <a:latin typeface="Times New Roman"/>
                <a:cs typeface="Times New Roman"/>
              </a:rPr>
              <a:t>είναι </a:t>
            </a:r>
            <a:r>
              <a:rPr sz="1400" dirty="0">
                <a:latin typeface="Times New Roman"/>
                <a:cs typeface="Times New Roman"/>
              </a:rPr>
              <a:t>μέσω κρασπέδων από  οπλισμένο </a:t>
            </a:r>
            <a:r>
              <a:rPr sz="1400" spc="-5" dirty="0">
                <a:latin typeface="Times New Roman"/>
                <a:cs typeface="Times New Roman"/>
              </a:rPr>
              <a:t>σκυρόδεμα. Τα </a:t>
            </a:r>
            <a:r>
              <a:rPr sz="1400" dirty="0">
                <a:latin typeface="Times New Roman"/>
                <a:cs typeface="Times New Roman"/>
              </a:rPr>
              <a:t>συγκεκριμένα τοιχία μπορούν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τα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5987" y="478535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33272" y="478535"/>
            <a:ext cx="1157605" cy="0"/>
          </a:xfrm>
          <a:custGeom>
            <a:avLst/>
            <a:gdLst/>
            <a:ahLst/>
            <a:cxnLst/>
            <a:rect l="l" t="t" r="r" b="b"/>
            <a:pathLst>
              <a:path w="1157605">
                <a:moveTo>
                  <a:pt x="0" y="0"/>
                </a:moveTo>
                <a:lnTo>
                  <a:pt x="115702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96338" y="478535"/>
            <a:ext cx="1097280" cy="0"/>
          </a:xfrm>
          <a:custGeom>
            <a:avLst/>
            <a:gdLst/>
            <a:ahLst/>
            <a:cxnLst/>
            <a:rect l="l" t="t" r="r" b="b"/>
            <a:pathLst>
              <a:path w="1097279">
                <a:moveTo>
                  <a:pt x="0" y="0"/>
                </a:moveTo>
                <a:lnTo>
                  <a:pt x="109728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99714" y="478535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56910" y="478535"/>
            <a:ext cx="2443480" cy="0"/>
          </a:xfrm>
          <a:custGeom>
            <a:avLst/>
            <a:gdLst/>
            <a:ahLst/>
            <a:cxnLst/>
            <a:rect l="l" t="t" r="r" b="b"/>
            <a:pathLst>
              <a:path w="2443479">
                <a:moveTo>
                  <a:pt x="0" y="0"/>
                </a:moveTo>
                <a:lnTo>
                  <a:pt x="2443225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6232" y="478535"/>
            <a:ext cx="1865630" cy="0"/>
          </a:xfrm>
          <a:custGeom>
            <a:avLst/>
            <a:gdLst/>
            <a:ahLst/>
            <a:cxnLst/>
            <a:rect l="l" t="t" r="r" b="b"/>
            <a:pathLst>
              <a:path w="1865629">
                <a:moveTo>
                  <a:pt x="0" y="0"/>
                </a:moveTo>
                <a:lnTo>
                  <a:pt x="1865376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577705" y="478535"/>
            <a:ext cx="4862195" cy="0"/>
          </a:xfrm>
          <a:custGeom>
            <a:avLst/>
            <a:gdLst/>
            <a:ahLst/>
            <a:cxnLst/>
            <a:rect l="l" t="t" r="r" b="b"/>
            <a:pathLst>
              <a:path w="4862194">
                <a:moveTo>
                  <a:pt x="0" y="0"/>
                </a:moveTo>
                <a:lnTo>
                  <a:pt x="4862195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2940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989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9891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5987" y="10299192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5">
                <a:moveTo>
                  <a:pt x="0" y="0"/>
                </a:moveTo>
                <a:lnTo>
                  <a:pt x="36118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30224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7175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33272" y="10299192"/>
            <a:ext cx="1157605" cy="0"/>
          </a:xfrm>
          <a:custGeom>
            <a:avLst/>
            <a:gdLst/>
            <a:ahLst/>
            <a:cxnLst/>
            <a:rect l="l" t="t" r="r" b="b"/>
            <a:pathLst>
              <a:path w="1157605">
                <a:moveTo>
                  <a:pt x="0" y="0"/>
                </a:moveTo>
                <a:lnTo>
                  <a:pt x="115702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93289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90242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96338" y="10299192"/>
            <a:ext cx="1097280" cy="0"/>
          </a:xfrm>
          <a:custGeom>
            <a:avLst/>
            <a:gdLst/>
            <a:ahLst/>
            <a:cxnLst/>
            <a:rect l="l" t="t" r="r" b="b"/>
            <a:pathLst>
              <a:path w="1097279">
                <a:moveTo>
                  <a:pt x="0" y="0"/>
                </a:moveTo>
                <a:lnTo>
                  <a:pt x="109728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96666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93617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99714" y="10299192"/>
            <a:ext cx="1951355" cy="0"/>
          </a:xfrm>
          <a:custGeom>
            <a:avLst/>
            <a:gdLst/>
            <a:ahLst/>
            <a:cxnLst/>
            <a:rect l="l" t="t" r="r" b="b"/>
            <a:pathLst>
              <a:path w="1951354">
                <a:moveTo>
                  <a:pt x="0" y="0"/>
                </a:moveTo>
                <a:lnTo>
                  <a:pt x="1950974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53863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50815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256910" y="10299192"/>
            <a:ext cx="2443480" cy="0"/>
          </a:xfrm>
          <a:custGeom>
            <a:avLst/>
            <a:gdLst/>
            <a:ahLst/>
            <a:cxnLst/>
            <a:rect l="l" t="t" r="r" b="b"/>
            <a:pathLst>
              <a:path w="2443479">
                <a:moveTo>
                  <a:pt x="0" y="0"/>
                </a:moveTo>
                <a:lnTo>
                  <a:pt x="244322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703184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00136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706232" y="10299192"/>
            <a:ext cx="1865630" cy="0"/>
          </a:xfrm>
          <a:custGeom>
            <a:avLst/>
            <a:gdLst/>
            <a:ahLst/>
            <a:cxnLst/>
            <a:rect l="l" t="t" r="r" b="b"/>
            <a:pathLst>
              <a:path w="1865629">
                <a:moveTo>
                  <a:pt x="0" y="0"/>
                </a:moveTo>
                <a:lnTo>
                  <a:pt x="1865376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574656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571608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577705" y="10299192"/>
            <a:ext cx="4862195" cy="0"/>
          </a:xfrm>
          <a:custGeom>
            <a:avLst/>
            <a:gdLst/>
            <a:ahLst/>
            <a:cxnLst/>
            <a:rect l="l" t="t" r="r" b="b"/>
            <a:pathLst>
              <a:path w="4862194">
                <a:moveTo>
                  <a:pt x="0" y="0"/>
                </a:moveTo>
                <a:lnTo>
                  <a:pt x="48621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4442947" y="475487"/>
            <a:ext cx="0" cy="9820910"/>
          </a:xfrm>
          <a:custGeom>
            <a:avLst/>
            <a:gdLst/>
            <a:ahLst/>
            <a:cxnLst/>
            <a:rect l="l" t="t" r="r" b="b"/>
            <a:pathLst>
              <a:path h="9820910">
                <a:moveTo>
                  <a:pt x="0" y="0"/>
                </a:moveTo>
                <a:lnTo>
                  <a:pt x="0" y="9820656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4439900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439900" y="10299192"/>
            <a:ext cx="6350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3477" y="6622668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70">
                <a:moveTo>
                  <a:pt x="0" y="204216"/>
                </a:moveTo>
                <a:lnTo>
                  <a:pt x="1770888" y="204216"/>
                </a:lnTo>
                <a:lnTo>
                  <a:pt x="1770888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24948" y="6622668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3477" y="8468614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70">
                <a:moveTo>
                  <a:pt x="0" y="204216"/>
                </a:moveTo>
                <a:lnTo>
                  <a:pt x="1770888" y="204216"/>
                </a:lnTo>
                <a:lnTo>
                  <a:pt x="1770888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24948" y="8468614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59891" y="475487"/>
          <a:ext cx="13780005" cy="96301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49321"/>
                <a:gridCol w="1871471"/>
                <a:gridCol w="4868291"/>
              </a:tblGrid>
              <a:tr h="6139561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διακοπούν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σημειακά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συναντήσουν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ριζικό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826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σύστημα, ενώ 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εκσκαφές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εγκατάστασή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ελάχιστες έως μηδαμινές. Τέλος,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νερό 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απορρέει  επιφανειακά,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κατευθύνεται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υφιστάμενο πράσινο,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συμβάλλοντας έτσι στη φυσική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άρδευση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υπάρχοντος φυτικού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υλικού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την επιβίωσή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890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χυτό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υδατοπερατό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σκυρόδεμα,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προτείνεται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σε συγκεκριμένα  και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περιορισμένα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σημεία της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διαμόρφωσης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έκταση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μελετήθηκε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κατάλληλα έτσι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ώστε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πρόσβαση  σε οχήματα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εκτάκτου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ανάγκης, επιλύοντας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πρόβλημα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πυρόσβεσης. Το ανωτέρω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υλικό έχει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ίδιες ιδιότητες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χωμάτινο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δάπεδο (απορροφά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επιφανειακά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ύδατα,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7780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διαστρώνεται πάνω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διαβαθμισμένο χαλίκι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όχι πλάκα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από  σκυρόδεμα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και δεν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οπλισμένο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) ενώ συγχρόνως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παρουσιάζει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μεγαλύτερη αντοχή σε βάρος, έτσι ώστε να μην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καταστρέφεται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χρήζει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συντήρησης κάθε φορά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 όχημα βαρέως τύπου (πυροσβετικό,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ασθενοφόρο) χρειαστεί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εισέλθει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Πάρκο. 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είναι πορώδες και ανοιχτού  χρώματος έτσι ώστε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απαραίτητη  ανακλαστικότητα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 ηλιακή ακτινοβολία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ο υψηλός  συντελεστής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εκπομπής υπέρυθρης ακτινοβολίας.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Τέλος,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στιγμή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τοποθετείται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μαλακό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υπόστρωμα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επιτυγχάνεται η  χαμηλή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επιφανειακή θερμοκρασία,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οι φυτεύσεις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δεντροστοιχιών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μεγαλύτερό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μήκος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σκίασή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προκειμένου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συμβάλλει στη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θερμική άνεση των  χρηστών.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9812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Όλα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υλικά επίστρωσης θεωρούνται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μαλακά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δεν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δημιουργούν σκληρές επιφάνειες από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άσφαλτο,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τσιμέντο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 πλακόστρωση,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σύμφωνα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το ΦΕΚ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1528/21-06-2013, άρθρο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3,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6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§1Ε.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47468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4.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0965">
                        <a:lnSpc>
                          <a:spcPct val="958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ανασυσταθεί το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παλαιό επιφανειακό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δίκτυο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κάποια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σημεία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πάρκου, όχι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λόγους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άρδευσης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αλλά 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υδάτινο  στοιχείο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φυσική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ροή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ανακυκλούμενου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νερού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algn="just">
                        <a:lnSpc>
                          <a:spcPts val="159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5880" algn="just">
                        <a:lnSpc>
                          <a:spcPct val="95800"/>
                        </a:lnSpc>
                        <a:spcBef>
                          <a:spcPts val="5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γίνει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προσπάθεια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σημειακή μη λειτουργική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ανασύσταση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ιστορικούς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λόγους.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λειτουργική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ανασύσταση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αδύνατη.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43126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5.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61315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Περιορισμός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 έκτασης του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γκαζόν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(για ευκολία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συντήρηση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αποφυγή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φυτοφαρμάκων)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(17)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54305">
                        <a:lnSpc>
                          <a:spcPct val="95900"/>
                        </a:lnSpc>
                        <a:spcBef>
                          <a:spcPts val="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έκταση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μοναδικής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προτεινόμενης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πλατείας και  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υπόλοιπων χώρων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προβλέπεται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συγκεντρώσουν και 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φιλοξενήσουν χρήστες και νέες δραστηριότητες  καταλαμβάνουν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πολύ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μικρό μέρος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συνολικής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επιφάνειας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και προσδοκούν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συμβάλλουν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εκπλήρωση  των αναγκών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πόλης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πολιτών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1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Ταυτόχρονα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όμως,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μεγάλο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κομμάτι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πλατείας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καλύπτεται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3477" y="7644129"/>
            <a:ext cx="1771014" cy="205740"/>
          </a:xfrm>
          <a:custGeom>
            <a:avLst/>
            <a:gdLst/>
            <a:ahLst/>
            <a:cxnLst/>
            <a:rect l="l" t="t" r="r" b="b"/>
            <a:pathLst>
              <a:path w="1771015" h="205740">
                <a:moveTo>
                  <a:pt x="0" y="205739"/>
                </a:moveTo>
                <a:lnTo>
                  <a:pt x="1770888" y="205739"/>
                </a:lnTo>
                <a:lnTo>
                  <a:pt x="1770888" y="0"/>
                </a:lnTo>
                <a:lnTo>
                  <a:pt x="0" y="0"/>
                </a:lnTo>
                <a:lnTo>
                  <a:pt x="0" y="20573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24948" y="7644129"/>
            <a:ext cx="4768215" cy="205740"/>
          </a:xfrm>
          <a:custGeom>
            <a:avLst/>
            <a:gdLst/>
            <a:ahLst/>
            <a:cxnLst/>
            <a:rect l="l" t="t" r="r" b="b"/>
            <a:pathLst>
              <a:path w="4768215" h="205740">
                <a:moveTo>
                  <a:pt x="0" y="205739"/>
                </a:moveTo>
                <a:lnTo>
                  <a:pt x="4767707" y="205739"/>
                </a:lnTo>
                <a:lnTo>
                  <a:pt x="4767707" y="0"/>
                </a:lnTo>
                <a:lnTo>
                  <a:pt x="0" y="0"/>
                </a:lnTo>
                <a:lnTo>
                  <a:pt x="0" y="20573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3477" y="8878569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70">
                <a:moveTo>
                  <a:pt x="0" y="204215"/>
                </a:moveTo>
                <a:lnTo>
                  <a:pt x="1770888" y="204215"/>
                </a:lnTo>
                <a:lnTo>
                  <a:pt x="1770888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24948" y="8878569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5"/>
                </a:moveTo>
                <a:lnTo>
                  <a:pt x="4767707" y="204215"/>
                </a:lnTo>
                <a:lnTo>
                  <a:pt x="476770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53477" y="9701783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70">
                <a:moveTo>
                  <a:pt x="0" y="204215"/>
                </a:moveTo>
                <a:lnTo>
                  <a:pt x="1770888" y="204215"/>
                </a:lnTo>
                <a:lnTo>
                  <a:pt x="1770888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624948" y="9701783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5"/>
                </a:moveTo>
                <a:lnTo>
                  <a:pt x="4767707" y="204215"/>
                </a:lnTo>
                <a:lnTo>
                  <a:pt x="4767707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59891" y="475487"/>
          <a:ext cx="13780005" cy="96362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49321"/>
                <a:gridCol w="1871471"/>
                <a:gridCol w="4868291"/>
              </a:tblGrid>
              <a:tr h="7162546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παρτέρια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νέες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υφιστάμενες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φυτεύσεις, θαμνώδεις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27329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δενδρώδεις,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αποτέλεσμα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φυσικό σκιασμό και δροσισμό  της,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αποφεύγεται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οπτική όχληση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θερινούς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μήνες.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 υπόλοιπο τμήμα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πλατείας,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 είναι πράσινο,  διαστρώνεται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λεπτόκοκκες 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χοντρόκοκκες ψηφίδες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 φυσική πέτρα σε εξίσου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μαλακό υπόστρωμα,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αποτέλεσμα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μην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έρχεται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αντίθεση με την υπόλοιπη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φυσική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εικόνα του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096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μονοπάτια και τα πλατώματα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 δασικό τμήμα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 διατηρούν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σημερινή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μορφή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έκταση, χωρίς επεκτάσεις  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βάρος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υφιστάμενου πρασίνου. Πιο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συγκεκριμένα,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πλατώματα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που γειτνιάζουν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υπάρχοντα κτίσματα,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Ιερός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128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Αναψυκτήριο,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ονομάζουμε πλατείες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αναδείξουμε την διαφορετική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ταυτότητά τους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να τονίσουμε  την δυνατότητα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μετατροπής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χώρους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συγκέντρωσης,  συνάθροισης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κοινωνικοποίησης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επισκεπτών,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παραμένουν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έχουν,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ενώ ταυτόχρονα εμπλουτίζονται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ζώνες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υψηλού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χαμηλού πρασίνου, που χωροθετούνται εντός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υφιστάμενης  έκτασής τους, με αποτέλεσμα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επιτυγχάνεται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φυσικός  σκιασμός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τους, αλλά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αισθητική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αναβάθμιση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φυσικό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τρόπο.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7470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σημαντικό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αναφερθεί ότι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κατά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τον αρχικό σχεδιασμό  προβλεπόταν ελεύθερος ανοιχτός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χώρος,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χωρίς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φυτεύσεις ή  δομημένα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στοιχεία,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έκταση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οποίου καταλαμβάνει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σήμερα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5565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αναψυκτήριο,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χωροθέτηση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παρακείμενο σημείο και  μικρότερη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κάλυψη. Ο συγκεκριμένος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χώρος είχε το χαρακτήρα  πλατείας,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καταλάμβανε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εμφανώς μεγαλύτερη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έκταση από  αυτή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προτείνεται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 μελέτη.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φανερή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λοιπόν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ανάγκη  ύπαρξης μίας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πλατείας εντός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από την απαρχή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σχεδιασμού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Τέλος,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σύμφωνα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αρχικό σχεδιασμό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67640">
                        <a:lnSpc>
                          <a:spcPct val="95800"/>
                        </a:lnSpc>
                        <a:spcBef>
                          <a:spcPts val="4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σημερινής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προτεινόμενης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επέμβασης,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επιφάνεια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πρασίνου καταλάμβανε περίπου 9000 τ.μ.,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αποκαθιστούμε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μέσω μίας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σύγχρονης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σχεδιαστικής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προσέγγισης 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ανταποκρίνεται στις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ανάγκες της σύγχρονης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κοινωνίας.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2916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6.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6835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Σεμινάρια εκπαίδευσης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κλάδεμα 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περιποίηση δέντρων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 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υπαλλήλους του  πρασίνου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90195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προβλέπεται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έχουν ξεκινήσει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ήδη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οι προετοιμασίες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διοργάνωσή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τους.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4738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7.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8105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γίνει πρόβλεψη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κατασκευή βρύσης  κοντά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αναψυκτήριο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19)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5176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Προβλέπεται κατάλληλα διαμορφωμένη βρύση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νότιο σημείο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πλατείας σε άμεση και κοντινή θέση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αναψυκτήριο.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6052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4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Τοποθέτηση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ξύλινων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Ναι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προβλέπονται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3477" y="1100581"/>
            <a:ext cx="1771014" cy="205740"/>
          </a:xfrm>
          <a:custGeom>
            <a:avLst/>
            <a:gdLst/>
            <a:ahLst/>
            <a:cxnLst/>
            <a:rect l="l" t="t" r="r" b="b"/>
            <a:pathLst>
              <a:path w="1771015" h="205740">
                <a:moveTo>
                  <a:pt x="0" y="205740"/>
                </a:moveTo>
                <a:lnTo>
                  <a:pt x="1770888" y="205740"/>
                </a:lnTo>
                <a:lnTo>
                  <a:pt x="1770888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24948" y="1100581"/>
            <a:ext cx="4768215" cy="205740"/>
          </a:xfrm>
          <a:custGeom>
            <a:avLst/>
            <a:gdLst/>
            <a:ahLst/>
            <a:cxnLst/>
            <a:rect l="l" t="t" r="r" b="b"/>
            <a:pathLst>
              <a:path w="4768215" h="205740">
                <a:moveTo>
                  <a:pt x="0" y="205740"/>
                </a:moveTo>
                <a:lnTo>
                  <a:pt x="4767707" y="205740"/>
                </a:lnTo>
                <a:lnTo>
                  <a:pt x="4767707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59891" y="475487"/>
          <a:ext cx="13780005" cy="20576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49321"/>
                <a:gridCol w="1871471"/>
                <a:gridCol w="4868291"/>
              </a:tblGrid>
              <a:tr h="618998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τραπεζιών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κάποια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556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σημεία μέσα στο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υψηλό  πράσινο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38655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70180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Νέα συζήτηση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λυθούν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απορίες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διευκρινιστούν  ζητήματα 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θέματα  της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946785">
                        <a:lnSpc>
                          <a:spcPts val="161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αυτός άλλωστε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σκοπός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παρουσίας της  διαβούλευσης.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4736" y="1001216"/>
            <a:ext cx="13673455" cy="1021715"/>
          </a:xfrm>
          <a:prstGeom prst="rect">
            <a:avLst/>
          </a:prstGeom>
          <a:solidFill>
            <a:srgbClr val="BEBEBE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7930"/>
              </a:lnSpc>
            </a:pPr>
            <a:r>
              <a:rPr sz="7000" b="1" dirty="0">
                <a:latin typeface="Times New Roman"/>
                <a:cs typeface="Times New Roman"/>
              </a:rPr>
              <a:t>13. </a:t>
            </a:r>
            <a:r>
              <a:rPr sz="7000" b="1" spc="-5" dirty="0">
                <a:latin typeface="Times New Roman"/>
                <a:cs typeface="Times New Roman"/>
              </a:rPr>
              <a:t>ΔΙΠΛΑΣ</a:t>
            </a:r>
            <a:r>
              <a:rPr sz="7000" b="1" spc="-45" dirty="0">
                <a:latin typeface="Times New Roman"/>
                <a:cs typeface="Times New Roman"/>
              </a:rPr>
              <a:t> </a:t>
            </a:r>
            <a:r>
              <a:rPr sz="7000" b="1" spc="-5" dirty="0">
                <a:latin typeface="Times New Roman"/>
                <a:cs typeface="Times New Roman"/>
              </a:rPr>
              <a:t>ΜΙΧΑΗΛ</a:t>
            </a:r>
            <a:endParaRPr sz="7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4736" y="2228418"/>
            <a:ext cx="13673455" cy="1021715"/>
          </a:xfrm>
          <a:prstGeom prst="rect">
            <a:avLst/>
          </a:prstGeom>
          <a:solidFill>
            <a:srgbClr val="BEBEBE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7925"/>
              </a:lnSpc>
            </a:pPr>
            <a:r>
              <a:rPr sz="7000" b="1" spc="-5" dirty="0">
                <a:latin typeface="Times New Roman"/>
                <a:cs typeface="Times New Roman"/>
              </a:rPr>
              <a:t>ΕΚΠΡΟΘΕΣΜΗ</a:t>
            </a:r>
            <a:r>
              <a:rPr sz="7000" b="1" spc="-25" dirty="0">
                <a:latin typeface="Times New Roman"/>
                <a:cs typeface="Times New Roman"/>
              </a:rPr>
              <a:t> </a:t>
            </a:r>
            <a:r>
              <a:rPr sz="7000" b="1" spc="-5" dirty="0">
                <a:latin typeface="Times New Roman"/>
                <a:cs typeface="Times New Roman"/>
              </a:rPr>
              <a:t>ΠΡΟΤΑΣΗ</a:t>
            </a:r>
            <a:endParaRPr sz="7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80516" y="4182490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6"/>
                </a:moveTo>
                <a:lnTo>
                  <a:pt x="1062532" y="204216"/>
                </a:lnTo>
                <a:lnTo>
                  <a:pt x="106253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0516" y="4386706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5"/>
                </a:moveTo>
                <a:lnTo>
                  <a:pt x="1062532" y="204215"/>
                </a:lnTo>
                <a:lnTo>
                  <a:pt x="1062532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80516" y="4795138"/>
            <a:ext cx="1062990" cy="205740"/>
          </a:xfrm>
          <a:custGeom>
            <a:avLst/>
            <a:gdLst/>
            <a:ahLst/>
            <a:cxnLst/>
            <a:rect l="l" t="t" r="r" b="b"/>
            <a:pathLst>
              <a:path w="1062989" h="205739">
                <a:moveTo>
                  <a:pt x="0" y="205739"/>
                </a:moveTo>
                <a:lnTo>
                  <a:pt x="1062532" y="205739"/>
                </a:lnTo>
                <a:lnTo>
                  <a:pt x="1062532" y="0"/>
                </a:lnTo>
                <a:lnTo>
                  <a:pt x="0" y="0"/>
                </a:lnTo>
                <a:lnTo>
                  <a:pt x="0" y="20573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80516" y="5000828"/>
            <a:ext cx="1062990" cy="189865"/>
          </a:xfrm>
          <a:custGeom>
            <a:avLst/>
            <a:gdLst/>
            <a:ahLst/>
            <a:cxnLst/>
            <a:rect l="l" t="t" r="r" b="b"/>
            <a:pathLst>
              <a:path w="1062989" h="189864">
                <a:moveTo>
                  <a:pt x="0" y="189280"/>
                </a:moveTo>
                <a:lnTo>
                  <a:pt x="1062532" y="189280"/>
                </a:lnTo>
                <a:lnTo>
                  <a:pt x="1062532" y="0"/>
                </a:lnTo>
                <a:lnTo>
                  <a:pt x="0" y="0"/>
                </a:lnTo>
                <a:lnTo>
                  <a:pt x="0" y="18928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80516" y="5190108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5"/>
                </a:moveTo>
                <a:lnTo>
                  <a:pt x="1062532" y="204215"/>
                </a:lnTo>
                <a:lnTo>
                  <a:pt x="1062532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80516" y="5394324"/>
            <a:ext cx="1062990" cy="204470"/>
          </a:xfrm>
          <a:custGeom>
            <a:avLst/>
            <a:gdLst/>
            <a:ahLst/>
            <a:cxnLst/>
            <a:rect l="l" t="t" r="r" b="b"/>
            <a:pathLst>
              <a:path w="1062989" h="204470">
                <a:moveTo>
                  <a:pt x="0" y="204215"/>
                </a:moveTo>
                <a:lnTo>
                  <a:pt x="1062532" y="204215"/>
                </a:lnTo>
                <a:lnTo>
                  <a:pt x="1062532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753477" y="4182490"/>
            <a:ext cx="1771014" cy="204470"/>
          </a:xfrm>
          <a:custGeom>
            <a:avLst/>
            <a:gdLst/>
            <a:ahLst/>
            <a:cxnLst/>
            <a:rect l="l" t="t" r="r" b="b"/>
            <a:pathLst>
              <a:path w="1771015" h="204470">
                <a:moveTo>
                  <a:pt x="0" y="204216"/>
                </a:moveTo>
                <a:lnTo>
                  <a:pt x="1770888" y="204216"/>
                </a:lnTo>
                <a:lnTo>
                  <a:pt x="1770888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624948" y="4182490"/>
            <a:ext cx="4768215" cy="204470"/>
          </a:xfrm>
          <a:custGeom>
            <a:avLst/>
            <a:gdLst/>
            <a:ahLst/>
            <a:cxnLst/>
            <a:rect l="l" t="t" r="r" b="b"/>
            <a:pathLst>
              <a:path w="4768215" h="204470">
                <a:moveTo>
                  <a:pt x="0" y="204216"/>
                </a:moveTo>
                <a:lnTo>
                  <a:pt x="4767707" y="204216"/>
                </a:lnTo>
                <a:lnTo>
                  <a:pt x="4767707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634745" y="3650614"/>
          <a:ext cx="13780005" cy="19243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63065"/>
                <a:gridCol w="1103376"/>
                <a:gridCol w="1957197"/>
                <a:gridCol w="2449321"/>
                <a:gridCol w="1871471"/>
                <a:gridCol w="4868291"/>
              </a:tblGrid>
              <a:tr h="473963">
                <a:tc>
                  <a:txBody>
                    <a:bodyPr/>
                    <a:lstStyle/>
                    <a:p>
                      <a:pPr marL="105410" marR="74930" indent="-26034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α/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Ον/πωνυμο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 marR="48895" indent="-10668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ερομ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ί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υποβολής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 marR="310515" indent="10160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 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355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26870" marR="1619885" algn="ctr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προτάσεων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8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503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2355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2355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344805">
                        <a:lnSpc>
                          <a:spcPts val="1610"/>
                        </a:lnSpc>
                        <a:spcBef>
                          <a:spcPts val="2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Δίπλας  Μιχαηλ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Κατέθεσε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5405" marR="421640">
                        <a:lnSpc>
                          <a:spcPts val="1610"/>
                        </a:lnSpc>
                      </a:pP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Μία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(1)  πρότ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ση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23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Μαΐου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2017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4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55270">
                        <a:lnSpc>
                          <a:spcPts val="1610"/>
                        </a:lnSpc>
                        <a:spcBef>
                          <a:spcPts val="6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Επαναφορά στην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1970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κατάσταση.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9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Εκπρόθεσμη</a:t>
                      </a:r>
                      <a:r>
                        <a:rPr sz="14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πρόταση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Επί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ουσίας δεν μπορεί να</a:t>
                      </a: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υλοποιηθεί.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4736" y="475436"/>
            <a:ext cx="13673455" cy="1021715"/>
          </a:xfrm>
          <a:prstGeom prst="rect">
            <a:avLst/>
          </a:prstGeom>
          <a:solidFill>
            <a:srgbClr val="BEBEBE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7930"/>
              </a:lnSpc>
            </a:pPr>
            <a:r>
              <a:rPr dirty="0"/>
              <a:t>3. </a:t>
            </a:r>
            <a:r>
              <a:rPr spc="-5" dirty="0"/>
              <a:t>ΓΕΡΟΝΙΚΟΣ</a:t>
            </a:r>
            <a:r>
              <a:rPr spc="-35" dirty="0"/>
              <a:t> </a:t>
            </a:r>
            <a:r>
              <a:rPr spc="-5" dirty="0"/>
              <a:t>ΔΗΜΗΤΡΙΟΣ</a:t>
            </a:r>
          </a:p>
        </p:txBody>
      </p:sp>
      <p:sp>
        <p:nvSpPr>
          <p:cNvPr id="3" name="object 3"/>
          <p:cNvSpPr/>
          <p:nvPr/>
        </p:nvSpPr>
        <p:spPr>
          <a:xfrm>
            <a:off x="1080516" y="2429509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69">
                <a:moveTo>
                  <a:pt x="0" y="204216"/>
                </a:moveTo>
                <a:lnTo>
                  <a:pt x="1080820" y="204216"/>
                </a:lnTo>
                <a:lnTo>
                  <a:pt x="108082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80516" y="2633725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69">
                <a:moveTo>
                  <a:pt x="0" y="204216"/>
                </a:moveTo>
                <a:lnTo>
                  <a:pt x="1080820" y="204216"/>
                </a:lnTo>
                <a:lnTo>
                  <a:pt x="108082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0516" y="2837941"/>
            <a:ext cx="1081405" cy="205740"/>
          </a:xfrm>
          <a:custGeom>
            <a:avLst/>
            <a:gdLst/>
            <a:ahLst/>
            <a:cxnLst/>
            <a:rect l="l" t="t" r="r" b="b"/>
            <a:pathLst>
              <a:path w="1081405" h="205739">
                <a:moveTo>
                  <a:pt x="0" y="205740"/>
                </a:moveTo>
                <a:lnTo>
                  <a:pt x="1080820" y="205740"/>
                </a:lnTo>
                <a:lnTo>
                  <a:pt x="1080820" y="0"/>
                </a:lnTo>
                <a:lnTo>
                  <a:pt x="0" y="0"/>
                </a:lnTo>
                <a:lnTo>
                  <a:pt x="0" y="20574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80516" y="3248278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6"/>
                </a:moveTo>
                <a:lnTo>
                  <a:pt x="1080820" y="204216"/>
                </a:lnTo>
                <a:lnTo>
                  <a:pt x="108082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80516" y="3452494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6"/>
                </a:moveTo>
                <a:lnTo>
                  <a:pt x="1080820" y="204216"/>
                </a:lnTo>
                <a:lnTo>
                  <a:pt x="108082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80516" y="3656710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6"/>
                </a:moveTo>
                <a:lnTo>
                  <a:pt x="1080820" y="204216"/>
                </a:lnTo>
                <a:lnTo>
                  <a:pt x="108082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80516" y="3860926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6"/>
                </a:moveTo>
                <a:lnTo>
                  <a:pt x="1080820" y="204216"/>
                </a:lnTo>
                <a:lnTo>
                  <a:pt x="108082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80516" y="4065142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6"/>
                </a:moveTo>
                <a:lnTo>
                  <a:pt x="1080820" y="204216"/>
                </a:lnTo>
                <a:lnTo>
                  <a:pt x="108082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80516" y="4269358"/>
            <a:ext cx="1081405" cy="205740"/>
          </a:xfrm>
          <a:custGeom>
            <a:avLst/>
            <a:gdLst/>
            <a:ahLst/>
            <a:cxnLst/>
            <a:rect l="l" t="t" r="r" b="b"/>
            <a:pathLst>
              <a:path w="1081405" h="205739">
                <a:moveTo>
                  <a:pt x="0" y="205739"/>
                </a:moveTo>
                <a:lnTo>
                  <a:pt x="1080820" y="205739"/>
                </a:lnTo>
                <a:lnTo>
                  <a:pt x="1080820" y="0"/>
                </a:lnTo>
                <a:lnTo>
                  <a:pt x="0" y="0"/>
                </a:lnTo>
                <a:lnTo>
                  <a:pt x="0" y="20573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80516" y="4475098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5"/>
                </a:moveTo>
                <a:lnTo>
                  <a:pt x="1080820" y="204215"/>
                </a:lnTo>
                <a:lnTo>
                  <a:pt x="1080820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80516" y="4679314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5"/>
                </a:moveTo>
                <a:lnTo>
                  <a:pt x="1080820" y="204215"/>
                </a:lnTo>
                <a:lnTo>
                  <a:pt x="1080820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80516" y="4883530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5"/>
                </a:moveTo>
                <a:lnTo>
                  <a:pt x="1080820" y="204215"/>
                </a:lnTo>
                <a:lnTo>
                  <a:pt x="1080820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80516" y="5087696"/>
            <a:ext cx="1081405" cy="205104"/>
          </a:xfrm>
          <a:custGeom>
            <a:avLst/>
            <a:gdLst/>
            <a:ahLst/>
            <a:cxnLst/>
            <a:rect l="l" t="t" r="r" b="b"/>
            <a:pathLst>
              <a:path w="1081405" h="205104">
                <a:moveTo>
                  <a:pt x="0" y="204520"/>
                </a:moveTo>
                <a:lnTo>
                  <a:pt x="1080820" y="204520"/>
                </a:lnTo>
                <a:lnTo>
                  <a:pt x="1080820" y="0"/>
                </a:lnTo>
                <a:lnTo>
                  <a:pt x="0" y="0"/>
                </a:lnTo>
                <a:lnTo>
                  <a:pt x="0" y="20452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80516" y="5292216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5"/>
                </a:moveTo>
                <a:lnTo>
                  <a:pt x="1080820" y="204215"/>
                </a:lnTo>
                <a:lnTo>
                  <a:pt x="1080820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80516" y="5496432"/>
            <a:ext cx="1081405" cy="205740"/>
          </a:xfrm>
          <a:custGeom>
            <a:avLst/>
            <a:gdLst/>
            <a:ahLst/>
            <a:cxnLst/>
            <a:rect l="l" t="t" r="r" b="b"/>
            <a:pathLst>
              <a:path w="1081405" h="205739">
                <a:moveTo>
                  <a:pt x="0" y="205739"/>
                </a:moveTo>
                <a:lnTo>
                  <a:pt x="1080820" y="205739"/>
                </a:lnTo>
                <a:lnTo>
                  <a:pt x="1080820" y="0"/>
                </a:lnTo>
                <a:lnTo>
                  <a:pt x="0" y="0"/>
                </a:lnTo>
                <a:lnTo>
                  <a:pt x="0" y="20573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80516" y="5702172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5"/>
                </a:moveTo>
                <a:lnTo>
                  <a:pt x="1080820" y="204215"/>
                </a:lnTo>
                <a:lnTo>
                  <a:pt x="1080820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80516" y="6110604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5"/>
                </a:moveTo>
                <a:lnTo>
                  <a:pt x="1080820" y="204215"/>
                </a:lnTo>
                <a:lnTo>
                  <a:pt x="1080820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80516" y="6314820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5"/>
                </a:moveTo>
                <a:lnTo>
                  <a:pt x="1080820" y="204215"/>
                </a:lnTo>
                <a:lnTo>
                  <a:pt x="1080820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80516" y="6519036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5"/>
                </a:moveTo>
                <a:lnTo>
                  <a:pt x="1080820" y="204215"/>
                </a:lnTo>
                <a:lnTo>
                  <a:pt x="1080820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80516" y="6723252"/>
            <a:ext cx="1081405" cy="175260"/>
          </a:xfrm>
          <a:custGeom>
            <a:avLst/>
            <a:gdLst/>
            <a:ahLst/>
            <a:cxnLst/>
            <a:rect l="l" t="t" r="r" b="b"/>
            <a:pathLst>
              <a:path w="1081405" h="175259">
                <a:moveTo>
                  <a:pt x="0" y="175259"/>
                </a:moveTo>
                <a:lnTo>
                  <a:pt x="1080820" y="175259"/>
                </a:lnTo>
                <a:lnTo>
                  <a:pt x="1080820" y="0"/>
                </a:lnTo>
                <a:lnTo>
                  <a:pt x="0" y="0"/>
                </a:lnTo>
                <a:lnTo>
                  <a:pt x="0" y="17525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80516" y="6898513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6"/>
                </a:moveTo>
                <a:lnTo>
                  <a:pt x="1080820" y="204216"/>
                </a:lnTo>
                <a:lnTo>
                  <a:pt x="108082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080516" y="7102805"/>
            <a:ext cx="1081405" cy="206375"/>
          </a:xfrm>
          <a:custGeom>
            <a:avLst/>
            <a:gdLst/>
            <a:ahLst/>
            <a:cxnLst/>
            <a:rect l="l" t="t" r="r" b="b"/>
            <a:pathLst>
              <a:path w="1081405" h="206375">
                <a:moveTo>
                  <a:pt x="0" y="206044"/>
                </a:moveTo>
                <a:lnTo>
                  <a:pt x="1080820" y="206044"/>
                </a:lnTo>
                <a:lnTo>
                  <a:pt x="1080820" y="0"/>
                </a:lnTo>
                <a:lnTo>
                  <a:pt x="0" y="0"/>
                </a:lnTo>
                <a:lnTo>
                  <a:pt x="0" y="20604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80516" y="7308850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6"/>
                </a:moveTo>
                <a:lnTo>
                  <a:pt x="1080820" y="204216"/>
                </a:lnTo>
                <a:lnTo>
                  <a:pt x="108082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080516" y="7513065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5"/>
                </a:moveTo>
                <a:lnTo>
                  <a:pt x="1080820" y="204215"/>
                </a:lnTo>
                <a:lnTo>
                  <a:pt x="1080820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80516" y="7717281"/>
            <a:ext cx="1081405" cy="204470"/>
          </a:xfrm>
          <a:custGeom>
            <a:avLst/>
            <a:gdLst/>
            <a:ahLst/>
            <a:cxnLst/>
            <a:rect l="l" t="t" r="r" b="b"/>
            <a:pathLst>
              <a:path w="1081405" h="204470">
                <a:moveTo>
                  <a:pt x="0" y="204215"/>
                </a:moveTo>
                <a:lnTo>
                  <a:pt x="1080820" y="204215"/>
                </a:lnTo>
                <a:lnTo>
                  <a:pt x="1080820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345434" y="2429509"/>
            <a:ext cx="1858010" cy="204470"/>
          </a:xfrm>
          <a:custGeom>
            <a:avLst/>
            <a:gdLst/>
            <a:ahLst/>
            <a:cxnLst/>
            <a:rect l="l" t="t" r="r" b="b"/>
            <a:pathLst>
              <a:path w="1858010" h="204469">
                <a:moveTo>
                  <a:pt x="0" y="204216"/>
                </a:moveTo>
                <a:lnTo>
                  <a:pt x="1858010" y="204216"/>
                </a:lnTo>
                <a:lnTo>
                  <a:pt x="185801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304154" y="2429509"/>
            <a:ext cx="2350770" cy="204470"/>
          </a:xfrm>
          <a:custGeom>
            <a:avLst/>
            <a:gdLst/>
            <a:ahLst/>
            <a:cxnLst/>
            <a:rect l="l" t="t" r="r" b="b"/>
            <a:pathLst>
              <a:path w="2350770" h="204469">
                <a:moveTo>
                  <a:pt x="0" y="204216"/>
                </a:moveTo>
                <a:lnTo>
                  <a:pt x="2350262" y="204216"/>
                </a:lnTo>
                <a:lnTo>
                  <a:pt x="235026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755001" y="2429509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69">
                <a:moveTo>
                  <a:pt x="0" y="204216"/>
                </a:moveTo>
                <a:lnTo>
                  <a:pt x="1860803" y="204216"/>
                </a:lnTo>
                <a:lnTo>
                  <a:pt x="1860803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716389" y="2429509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69">
                <a:moveTo>
                  <a:pt x="0" y="204216"/>
                </a:moveTo>
                <a:lnTo>
                  <a:pt x="4676266" y="204216"/>
                </a:lnTo>
                <a:lnTo>
                  <a:pt x="4676266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2" name="object 32"/>
          <p:cNvGraphicFramePr>
            <a:graphicFrameLocks noGrp="1"/>
          </p:cNvGraphicFramePr>
          <p:nvPr/>
        </p:nvGraphicFramePr>
        <p:xfrm>
          <a:off x="634745" y="1897633"/>
          <a:ext cx="13780005" cy="82773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81353"/>
                <a:gridCol w="1085088"/>
                <a:gridCol w="1957197"/>
                <a:gridCol w="2452369"/>
                <a:gridCol w="1959863"/>
                <a:gridCol w="4776851"/>
              </a:tblGrid>
              <a:tr h="475488">
                <a:tc>
                  <a:txBody>
                    <a:bodyPr/>
                    <a:lstStyle/>
                    <a:p>
                      <a:pPr marL="105410" marR="74930" indent="-26034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α/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Ον/πωνυμο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130" marR="40005" indent="-10668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μερ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ί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α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υποβολής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 marR="313690" indent="10160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 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παρατηρήσεων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7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4737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Προτάσεις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8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1150" marR="1574165" algn="ctr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Απαντήσεις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Θέσεις  επί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των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προτάσεων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6388">
                      <a:solidFill>
                        <a:srgbClr val="000000"/>
                      </a:solidFill>
                      <a:prstDash val="solid"/>
                    </a:lnL>
                    <a:lnR w="56387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56387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8018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330835">
                        <a:lnSpc>
                          <a:spcPts val="1610"/>
                        </a:lnSpc>
                        <a:spcBef>
                          <a:spcPts val="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Δ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ή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τρ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ς 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Γ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ερον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ί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ος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5405" marR="207010">
                        <a:lnSpc>
                          <a:spcPct val="9580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ημοσίευμα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στο:  Aνεξάρτητα  Μέσα 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νημέρ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ω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σης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Α.Ε.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445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i="1" dirty="0">
                          <a:latin typeface="Times New Roman"/>
                          <a:cs typeface="Times New Roman"/>
                          <a:hlinkClick r:id="rId2"/>
                        </a:rPr>
                        <a:t>www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  <a:hlinkClick r:id="rId2"/>
                        </a:rPr>
                        <a:t>.</a:t>
                      </a:r>
                      <a:r>
                        <a:rPr sz="1400" i="1" dirty="0">
                          <a:latin typeface="Times New Roman"/>
                          <a:cs typeface="Times New Roman"/>
                          <a:hlinkClick r:id="rId2"/>
                        </a:rPr>
                        <a:t>e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  <a:hlinkClick r:id="rId2"/>
                        </a:rPr>
                        <a:t>f</a:t>
                      </a:r>
                      <a:r>
                        <a:rPr sz="1400" i="1" dirty="0">
                          <a:latin typeface="Times New Roman"/>
                          <a:cs typeface="Times New Roman"/>
                          <a:hlinkClick r:id="rId2"/>
                        </a:rPr>
                        <a:t>s</a:t>
                      </a:r>
                      <a:r>
                        <a:rPr sz="1400" i="1" spc="-15" dirty="0">
                          <a:latin typeface="Times New Roman"/>
                          <a:cs typeface="Times New Roman"/>
                          <a:hlinkClick r:id="rId2"/>
                        </a:rPr>
                        <a:t>y</a:t>
                      </a:r>
                      <a:r>
                        <a:rPr sz="1400" i="1" dirty="0">
                          <a:latin typeface="Times New Roman"/>
                          <a:cs typeface="Times New Roman"/>
                          <a:hlinkClick r:id="rId2"/>
                        </a:rPr>
                        <a:t>n.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  <a:hlinkClick r:id="rId2"/>
                        </a:rPr>
                        <a:t>g</a:t>
                      </a:r>
                      <a:r>
                        <a:rPr sz="1400" i="1" dirty="0">
                          <a:latin typeface="Times New Roman"/>
                          <a:cs typeface="Times New Roman"/>
                          <a:hlinkClick r:id="rId2"/>
                        </a:rPr>
                        <a:t>r/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arthro/ena-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61290">
                        <a:lnSpc>
                          <a:spcPts val="1610"/>
                        </a:lnSpc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istoriko-  parko-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sy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ex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z</a:t>
                      </a:r>
                      <a:r>
                        <a:rPr sz="1400" i="1" spc="-1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400" i="1" spc="10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400" i="1" spc="-1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i="1" spc="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80"/>
                        </a:lnSpc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kakopoieitai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81610">
                        <a:lnSpc>
                          <a:spcPct val="191400"/>
                        </a:lnSpc>
                        <a:spcBef>
                          <a:spcPts val="25"/>
                        </a:spcBef>
                        <a:tabLst>
                          <a:tab pos="65024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Κατέθεσε  Πέντε	(5)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375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παρατηρήσεις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&amp;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34645">
                        <a:lnSpc>
                          <a:spcPts val="161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Οκτώ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(8)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τάσεις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Απριλίου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4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2017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95250">
                        <a:lnSpc>
                          <a:spcPct val="96200"/>
                        </a:lnSpc>
                        <a:spcBef>
                          <a:spcPts val="1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Δεν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αναρτήθηκε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ιστοσελίδα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Δήμου,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 πλήρης μελέτη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620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Στην Ιστοσελίδα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αναρτήθηκαν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βασικά στοιχεία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μελέτης.  Η όλη μελέτη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ήταν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είναι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διάθεση οποιουδήποτε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πολίτη.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69215">
                        <a:lnSpc>
                          <a:spcPct val="96200"/>
                        </a:lnSpc>
                        <a:spcBef>
                          <a:spcPts val="1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Μείωση της έκτασης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πλατειών κάτω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μισό.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(17)</a:t>
                      </a:r>
                      <a:r>
                        <a:rPr sz="1400" b="1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286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έκταση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μοναδικής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προτεινόμενης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πλατείας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υπόλοιπων χώρων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προβλέπεται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συγκεντρώσουν και 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φιλοξενήσουν χρήστες και νέες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δραστηριότητες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καταλαμβάνουν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πολύ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μικρό μέρος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συνολικής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επιφάνειας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και προσδοκούν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συμβάλλουν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εκπλήρωση  των αναγκών 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πόλης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πολιτών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6200" algn="just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Ταυτόχρονα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όμως,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μεγάλο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κομμάτι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πλατείας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καλύπτεται  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παρτέρια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νέες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υφιστάμενες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φυτεύσεις, θαμνώδεις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δενδρώδεις,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αποτέλεσμα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φυσικό σκιασμό και</a:t>
                      </a:r>
                      <a:r>
                        <a:rPr sz="14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δροσισμό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3589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αποφεύγεται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οπτική όχληση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θερινούς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μήνες.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 υπόλοιπο τμήμα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πλατείας,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 είναι πράσινο,  διαστρώνεται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λεπτόκοκκες 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χοντρόκοκκες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ψηφίδες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35890">
                        <a:lnSpc>
                          <a:spcPts val="161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φυσική πέτρα σε εξίσου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μαλακό υπόστρωμα,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αποτέλεσμα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μην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έρχεται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αντίθεση με την υπόλοιπη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φυσική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εικόνα του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0489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μονοπάτια και τα πλατώματα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στο δασικό τμήμα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 διατηρούν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σημερινή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μορφή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έκταση, χωρίς  επεκτάσεις 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βάρος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υφιστάμενου πρασίνου. Πιο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συγκεκριμένα, τα πλατώματα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γειτνιάζουν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υπάρχοντα  κτίσματα, Ιερός Ναός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Αναψυκτήριο,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ονομάζουμε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πλατείες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αναδείξουμε 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διαφορετική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ταυτότητά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να τονίσουμε την δυνατότητα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μετατροπής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σε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χώρους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86385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συγκέντρωσης,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συνάθροισης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κοινωνικοποίησης των  επισκεπτών,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παραμένουν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έχουν, ενώ ταυτόχρονα  εμπλουτίζονται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ζώνες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υψηλού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χαμηλού πρασίνου,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 χωροθετούνται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εντός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υφιστάμενης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έκτασής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τους, με  αποτέλεσμα να επιτυγχάνεται 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φυσικός σκιασμός τους, αλλά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αισθητική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τους αναβάθμιση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φυσικό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τρόπο.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9939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σημαντικό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αναφερθεί ότι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κατά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τον αρχικό σχεδιασμό  προβλεπόταν ελεύθερος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ανοιχτός χώρος,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χωρίς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φυτεύσεις ή  δομημένα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στοιχεία,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έκταση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οποίου καταλαμβάνει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σήμερα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αναψυκτήριο,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χωροθέτηση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παρακείμενο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9535">
                        <a:lnSpc>
                          <a:spcPts val="161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σημείο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μικρότερη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κάλυψη. Ο συγκεκριμένος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χώρος είχε το  χαρακτήρα πλατείας,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καταλάμβανε εμφανώς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μεγαλύτερη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έκταση 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αυτή που προτείνεται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 μελέτη.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53467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φανερή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λοιπόν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ανάγκη ύπαρξης μίας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πλατείας εντός 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την απαρχή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σχεδιασμού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56387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5434" y="1510537"/>
            <a:ext cx="1858010" cy="204470"/>
          </a:xfrm>
          <a:custGeom>
            <a:avLst/>
            <a:gdLst/>
            <a:ahLst/>
            <a:cxnLst/>
            <a:rect l="l" t="t" r="r" b="b"/>
            <a:pathLst>
              <a:path w="1858010" h="204469">
                <a:moveTo>
                  <a:pt x="0" y="204216"/>
                </a:moveTo>
                <a:lnTo>
                  <a:pt x="1858010" y="204216"/>
                </a:lnTo>
                <a:lnTo>
                  <a:pt x="1858010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04154" y="1510537"/>
            <a:ext cx="2350770" cy="204470"/>
          </a:xfrm>
          <a:custGeom>
            <a:avLst/>
            <a:gdLst/>
            <a:ahLst/>
            <a:cxnLst/>
            <a:rect l="l" t="t" r="r" b="b"/>
            <a:pathLst>
              <a:path w="2350770" h="204469">
                <a:moveTo>
                  <a:pt x="0" y="204216"/>
                </a:moveTo>
                <a:lnTo>
                  <a:pt x="2350262" y="204216"/>
                </a:lnTo>
                <a:lnTo>
                  <a:pt x="2350262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001" y="1510537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69">
                <a:moveTo>
                  <a:pt x="0" y="204216"/>
                </a:moveTo>
                <a:lnTo>
                  <a:pt x="1860803" y="204216"/>
                </a:lnTo>
                <a:lnTo>
                  <a:pt x="1860803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716389" y="1510537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69">
                <a:moveTo>
                  <a:pt x="0" y="204216"/>
                </a:moveTo>
                <a:lnTo>
                  <a:pt x="4676266" y="204216"/>
                </a:lnTo>
                <a:lnTo>
                  <a:pt x="4676266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45434" y="8878569"/>
            <a:ext cx="1858010" cy="204470"/>
          </a:xfrm>
          <a:custGeom>
            <a:avLst/>
            <a:gdLst/>
            <a:ahLst/>
            <a:cxnLst/>
            <a:rect l="l" t="t" r="r" b="b"/>
            <a:pathLst>
              <a:path w="1858010" h="204470">
                <a:moveTo>
                  <a:pt x="0" y="204215"/>
                </a:moveTo>
                <a:lnTo>
                  <a:pt x="1858010" y="204215"/>
                </a:lnTo>
                <a:lnTo>
                  <a:pt x="1858010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04154" y="8878569"/>
            <a:ext cx="2350770" cy="204470"/>
          </a:xfrm>
          <a:custGeom>
            <a:avLst/>
            <a:gdLst/>
            <a:ahLst/>
            <a:cxnLst/>
            <a:rect l="l" t="t" r="r" b="b"/>
            <a:pathLst>
              <a:path w="2350770" h="204470">
                <a:moveTo>
                  <a:pt x="0" y="204215"/>
                </a:moveTo>
                <a:lnTo>
                  <a:pt x="2350262" y="204215"/>
                </a:lnTo>
                <a:lnTo>
                  <a:pt x="2350262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55001" y="8878569"/>
            <a:ext cx="1861185" cy="204470"/>
          </a:xfrm>
          <a:custGeom>
            <a:avLst/>
            <a:gdLst/>
            <a:ahLst/>
            <a:cxnLst/>
            <a:rect l="l" t="t" r="r" b="b"/>
            <a:pathLst>
              <a:path w="1861184" h="204470">
                <a:moveTo>
                  <a:pt x="0" y="204215"/>
                </a:moveTo>
                <a:lnTo>
                  <a:pt x="1860803" y="204215"/>
                </a:lnTo>
                <a:lnTo>
                  <a:pt x="1860803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16389" y="8878569"/>
            <a:ext cx="4676775" cy="204470"/>
          </a:xfrm>
          <a:custGeom>
            <a:avLst/>
            <a:gdLst/>
            <a:ahLst/>
            <a:cxnLst/>
            <a:rect l="l" t="t" r="r" b="b"/>
            <a:pathLst>
              <a:path w="4676775" h="204470">
                <a:moveTo>
                  <a:pt x="0" y="204215"/>
                </a:moveTo>
                <a:lnTo>
                  <a:pt x="4676266" y="204215"/>
                </a:lnTo>
                <a:lnTo>
                  <a:pt x="4676266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659891" y="475487"/>
          <a:ext cx="13780005" cy="96545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81353"/>
                <a:gridCol w="1085088"/>
                <a:gridCol w="1957197"/>
                <a:gridCol w="2452369"/>
                <a:gridCol w="1959863"/>
                <a:gridCol w="4776851"/>
              </a:tblGrid>
              <a:tr h="1028953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Τέλος,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σύμφωνα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αρχικό σχεδιασμό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στην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75565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περιοχή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σημερινής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προτεινόμενης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επέμβασης,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επιφάνεια  πρασίνου καταλάμβανε περίπου 9000 τ.μ.,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αποκαθιστούμε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μέσω μίας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σύγχρονης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σχεδιαστικής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προσέγγισης  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ανταποκρίνεται στις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ανάγκες της σύγχρονης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κοινωνίας.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366508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8636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Δεν λαμβάνεται υπόψη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 ύπαρξη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αρχαιολογικών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ευρημάτων στην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έκταση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15)</a:t>
                      </a:r>
                      <a:r>
                        <a:rPr sz="14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1430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Δεν έχει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ολοκληρωθεί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μελέτη  των ευρημάτων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από την  αρχαιολογική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υπηρεσία.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προτείνονται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04470">
                        <a:lnSpc>
                          <a:spcPct val="9580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επεμβάσεις στα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σημεία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 υπάρχουν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τυχόν αρχαιολογικά  ευρήματα.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2.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126490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ξ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μενή:  α</a:t>
                      </a:r>
                      <a:r>
                        <a:rPr sz="14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αντί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επίστρωσης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2446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χαλίκι (η οποία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συντελεί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στην αύξηση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της μέσης  θερμοκρασίας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αέρα),προτείνεται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 εγκατάσταση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φυτεμένης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ταράτσας εντατικού  τύπου (η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 συντελεί  εξοικονόμηση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νερού).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ts val="158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β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7874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κλίμακα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πρόσβασης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μεταφερθεί στο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αντιδιαμετρικό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σημείο,  στην άλλη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πλευρά 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παραλληλεπίπεδου,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ώστε  να υπάρχει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θέα στην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σκηνή του</a:t>
                      </a:r>
                      <a:r>
                        <a:rPr sz="14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κηποθέατρου.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1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(4)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05410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δημιουργία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φυτεμένου δώματος απαιτεί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συγκεκριμένα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χαρακτηριστικά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οροφής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όπου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εγκατασταθεί,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καθώς  αναλόγως 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τύπο του, φέρει και διαφορετικό φορτίο ανά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τ.μ.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κόστος εγκατάστασης ενός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φυτεμένου δώματος είναι  ιδιαίτερα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υψηλό, και στη συγκεκριμένη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περίπτωση θεωρείται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ένας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χειρισμός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δεν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κατάλληλος, καθώς οι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επιφάνειες πρασίνου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πάρκου είναι ήδη αρκετές. Επίσης,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πέργκολες,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περιμετρικές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φυτεύσεις υψηλών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θάμνων αλλά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εγκατάσταση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φυτοδοχείων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επάνω στη δεξαμενή,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επαρκής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σκίασή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αποφυγή  υπερθέρμανσης του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υλικού.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628015">
                        <a:lnSpc>
                          <a:spcPts val="1610"/>
                        </a:lnSpc>
                        <a:spcBef>
                          <a:spcPts val="5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Ακόμη, το χαλίκι ως υλικό,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λόγω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κενών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 δημιουργούνται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πληρώνονται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αέρα,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λειτουργεί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θερμομονωτικό.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ΠΡΟΔΙΑΓΡΑΦΕΣ του  Προγράμματος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Πράσινα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07975">
                        <a:lnSpc>
                          <a:spcPct val="961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Δώματα σε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Δημόσια Κτίρια,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σκοπός της εγκατάστασης των  φυτεμένων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δωμάτων 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χρήση τους 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παθητική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τεχνική  εξοικονόμησης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ενέργειας.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7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Ως Εντατικός τύπος</a:t>
                      </a:r>
                      <a:r>
                        <a:rPr sz="14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ορίζεται: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83515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Η δημιουργία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ενός κήπου,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σύστημα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υποδομής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και υπόστρωμα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ανάπτυξης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ύψους 15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έως 150 εκ.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και κορεσμένο φορτίο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τουλάχιστον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250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kg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/m2.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 πράσινη στέγη- φυτεμένο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δώμα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εντατικού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τύπου απαιτεί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τακτική συντήρηση (άρδευση, λίπανση,  κλπ.)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και περιλαμβάνει ποικιλία φυτών, μικρών δένδρων και  θάμνων.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εντατικός τύπος φυτεμένου δώματος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μπορεί να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υποστηρίξει κατασκευές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όπως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μονοπάτια, στοιχεία νερού,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συστήματα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σκίασης</a:t>
                      </a:r>
                      <a:r>
                        <a:rPr sz="1400" i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κοκ.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2763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Απαραίτητη προϋπόθεση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για την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εγκατάσταση εντατικού τύπου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σε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υφιστάμενα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κτήρια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 εκπόνηση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στατικής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 μελέτης.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προφανές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λοιπόν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πως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μία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τέτοιου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είδους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επέμβαση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398780">
                        <a:lnSpc>
                          <a:spcPts val="1610"/>
                        </a:lnSpc>
                        <a:spcBef>
                          <a:spcPts val="8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κρίνεται απαραίτητη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μπορεί 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υποστηριχθεί από την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υφιστάμενη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κατασκευή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δεξαμενής.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Εξάλλου,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ημέρες με καύσωνα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μπορεί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γίνει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κατάβρεγμα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81280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ώστε να μην προκαλεί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δυσφορία στους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επισκέπτες.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59078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4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3.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83820" indent="43815">
                        <a:lnSpc>
                          <a:spcPts val="1610"/>
                        </a:lnSpc>
                        <a:spcBef>
                          <a:spcPts val="6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προσεχθούν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κατά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τις  διαμορφώσεις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πλατειών: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20700" indent="-228600">
                        <a:lnSpc>
                          <a:spcPts val="1660"/>
                        </a:lnSpc>
                        <a:buFont typeface="Symbol"/>
                        <a:buChar char=""/>
                        <a:tabLst>
                          <a:tab pos="520700" algn="l"/>
                          <a:tab pos="521334" algn="l"/>
                        </a:tabLst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θάμβωση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20700" indent="-228600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Symbol"/>
                        <a:buChar char=""/>
                        <a:tabLst>
                          <a:tab pos="520700" algn="l"/>
                          <a:tab pos="521334" algn="l"/>
                        </a:tabLst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φωτορύπανση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34)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125730">
                        <a:lnSpc>
                          <a:spcPct val="957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τη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Διεθνή  Επιτροπή Φωτισμού,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θάμβωση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έλλειψη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οπτικής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άνεσης  ή η μείωση της ικανότητας να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διακρίνονται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οι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λεπτομέρειες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3.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154940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Σιντριβάνια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τεχνητή  Λίμνη: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ts val="153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α )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αντί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λίμνης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0" marR="31305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σιντριβανιών,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 δημιουργηθεί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τεχνητό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3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(3)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Μελετητής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 marR="202565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ύπαρξη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ελεύθερων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επιφανειών νερού είναι απαραίτητες για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τέτοιου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είδους αναπλάσεις,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ως </a:t>
                      </a:r>
                      <a:r>
                        <a:rPr sz="1400" u="sng" dirty="0">
                          <a:latin typeface="Times New Roman"/>
                          <a:cs typeface="Times New Roman"/>
                        </a:rPr>
                        <a:t>Παθητικές Μέθοδοι </a:t>
                      </a:r>
                      <a:r>
                        <a:rPr sz="1400" u="sng" spc="-5" dirty="0">
                          <a:latin typeface="Times New Roman"/>
                          <a:cs typeface="Times New Roman"/>
                        </a:rPr>
                        <a:t>Δροσισμού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αρχικά, αλλά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την πανίδα του πάρκου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(πουλιά, μικρά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θηλαστικά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κτλ).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61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τον ΟΔΗΓΟ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ΜΕΛΕΤΩΝ του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Προγράμματος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59891" y="475487"/>
          <a:ext cx="13754857" cy="9837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84"/>
                <a:gridCol w="1181353"/>
                <a:gridCol w="1109472"/>
                <a:gridCol w="1907603"/>
                <a:gridCol w="75501"/>
                <a:gridCol w="2376169"/>
                <a:gridCol w="74676"/>
                <a:gridCol w="1885949"/>
                <a:gridCol w="75438"/>
                <a:gridCol w="4701412"/>
              </a:tblGrid>
              <a:tr h="9616440"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6570" indent="-228600">
                        <a:lnSpc>
                          <a:spcPts val="1650"/>
                        </a:lnSpc>
                        <a:buFont typeface="Symbol"/>
                        <a:buChar char=""/>
                        <a:tabLst>
                          <a:tab pos="496570" algn="l"/>
                          <a:tab pos="497205" algn="l"/>
                        </a:tabLst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ολισθηρότητα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0170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των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αντικειμένων,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0170" marR="3429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οφείλεται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ακατάλληλες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αναλογίες λαμπρότητας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γύρω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επιφανειών, είτε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πολύ  έντονες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αντιθέσεις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στη  φωτεινότητά τους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(Baker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et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al.,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1993:2.15).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θάμβωση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αποτελεί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σύνθετο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φαινόμενο,  στο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οποίο εμπλέκεται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 κατανόηση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πολλών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παραμέτρων, όπως 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χρονική  διάρκεια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της πηγής θάμβωσης,  οι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αναλογίες λαμπρότητας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μεταξύ της πηγής θάμβωσης</a:t>
                      </a:r>
                      <a:r>
                        <a:rPr sz="1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γύρω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επιφανειών και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οι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απαιτήσεις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σε φωτισμό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χώρου.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Δυστυχώς,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η θάμβωση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σχετικά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δύσκολο να  προβλεφθεί με</a:t>
                      </a:r>
                      <a:r>
                        <a:rPr sz="14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ακρίβεια.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0170" marR="76200">
                        <a:lnSpc>
                          <a:spcPct val="9570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Φωτορύπανση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ρύπανση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τεχνητού φωτισμού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ονομάζεται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φαινόμενο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οποίο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σημειώνεται στον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ουρανό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πάνω  από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αστικά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κέντρα και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γενικά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0170" marR="121920">
                        <a:lnSpc>
                          <a:spcPts val="1610"/>
                        </a:lnSpc>
                        <a:spcBef>
                          <a:spcPts val="5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τοποθεσίες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πολλά φώτα,  κατά 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οποίο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ουρανός είναι  πιο φωτεινός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κανονικό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αποτέλεσμα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υπάρχει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μειωμένη αντίθεση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μεταξύ</a:t>
                      </a:r>
                      <a:r>
                        <a:rPr sz="14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των  </a:t>
                      </a:r>
                      <a:r>
                        <a:rPr sz="1400" spc="-5" dirty="0">
                          <a:latin typeface="Times New Roman"/>
                          <a:cs typeface="Times New Roman"/>
                          <a:hlinkClick r:id="rId2"/>
                        </a:rPr>
                        <a:t>αστέρων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του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φόντου του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ουρανού.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0170" marR="24511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Σύμφωνα με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τους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παραπάνω  ορισμούς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λοιπόν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δεν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τίθεται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0170" marR="245110">
                        <a:lnSpc>
                          <a:spcPts val="161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θέμα σχετικής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αμφισβήτησης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για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επιλογή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των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προτεινόμενων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υλικών  επίστρωσης.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0170" marR="61594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προτεινόμενα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υλικά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επίστρωσης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είναι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πορώδη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χωρίς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λείες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επιφάνειες, γεγονός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που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εξασφαλίζει την απουσία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ολισθηρότητας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ενώ  συγχρόνως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εξασφαλίζει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την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0170" marR="128270">
                        <a:lnSpc>
                          <a:spcPts val="1610"/>
                        </a:lnSpc>
                        <a:spcBef>
                          <a:spcPts val="1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απαραίτητη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ανακλαστικότητά  τους στην ηλιακή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ακτινοβολία,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δημιουργώντας κατάλληλες  συνθήκες θερμικής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άνεσης.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89535">
                        <a:lnSpc>
                          <a:spcPts val="1515"/>
                        </a:lnSpc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ρυάκι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φυσικής ροής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(με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9535" marR="20447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αναβαθμίδες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από  σχιστόπλακες -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πέτρα)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με σύστημα 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επανάχρησης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και  διανομής</a:t>
                      </a:r>
                      <a:r>
                        <a:rPr sz="1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νερού.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90170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Βιοκλιματικών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Αναβαθμίσεων Δημόσιων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Ανοικτών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Χώρων: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0170" marR="15113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νερό αποτελεί στοιχείο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οποίο μπορεί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 επηρεάσει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το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μικροκλίμα και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βελτιώσει τις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συνθήκες θερμικής άνεσης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που  επικρατούν στους υπαίθριους αστικούς χώρους κατά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τις θερμές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περιόδους.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μέγεθος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της επίδρασης του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νερού στο μικροκλίμα  καθορίζεται από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την ταχύτητα του ανέμου στην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περιοχή καθώς  και  από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τις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διαστάσεις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της  υδάτινης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επιφάνειας.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0170" marR="52705">
                        <a:lnSpc>
                          <a:spcPts val="1610"/>
                        </a:lnSpc>
                        <a:spcBef>
                          <a:spcPts val="40"/>
                        </a:spcBef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μηχανισμός μέσω του οποίου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νερό συμβάλει στη μείωση της  θερμοκρασίας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του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αέρα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είναι 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εξάτμιση,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η μετατροπή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δηλαδή </a:t>
                      </a:r>
                      <a:r>
                        <a:rPr sz="1400" i="1" spc="-10" dirty="0">
                          <a:latin typeface="Times New Roman"/>
                          <a:cs typeface="Times New Roman"/>
                        </a:rPr>
                        <a:t>του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υγρού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αέριο μέσω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της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απαγωγής θερμότητας από τον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περιβάλλοντα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αέρα. Ταυτόχρονα,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το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νερό παρουσιάζει</a:t>
                      </a:r>
                      <a:r>
                        <a:rPr sz="1400" i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μικρότερη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0170">
                        <a:lnSpc>
                          <a:spcPts val="1545"/>
                        </a:lnSpc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επιφανειακή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θερμοκρασία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από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άλλα  υλικά</a:t>
                      </a:r>
                      <a:r>
                        <a:rPr sz="1400" i="1" spc="3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εδαφοκάλυψης,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0170" marR="966469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i="1" dirty="0">
                          <a:latin typeface="Times New Roman"/>
                          <a:cs typeface="Times New Roman"/>
                        </a:rPr>
                        <a:t>καθώς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διαθέτει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μεγαλύτερη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θερμοχωρητικότητα και 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ανακλαστικότητα.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0170">
                        <a:lnSpc>
                          <a:spcPts val="1530"/>
                        </a:lnSpc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Ενδεικτικά, κάποια από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τα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στοιχεία νερού που μπορούν</a:t>
                      </a:r>
                      <a:r>
                        <a:rPr sz="1400" i="1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0170" marR="654685">
                        <a:lnSpc>
                          <a:spcPts val="1610"/>
                        </a:lnSpc>
                        <a:spcBef>
                          <a:spcPts val="75"/>
                        </a:spcBef>
                      </a:pP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ενταχθούν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σε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μια αστική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επέμβαση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και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να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συμβάλουν </a:t>
                      </a:r>
                      <a:r>
                        <a:rPr sz="1400" i="1" dirty="0">
                          <a:latin typeface="Times New Roman"/>
                          <a:cs typeface="Times New Roman"/>
                        </a:rPr>
                        <a:t>στη  </a:t>
                      </a:r>
                      <a:r>
                        <a:rPr sz="1400" i="1" spc="-5" dirty="0">
                          <a:latin typeface="Times New Roman"/>
                          <a:cs typeface="Times New Roman"/>
                        </a:rPr>
                        <a:t>βελτίωση του μικροκλίματος μιας περιοχής,</a:t>
                      </a:r>
                      <a:r>
                        <a:rPr sz="1400" i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i="1" spc="5" dirty="0">
                          <a:latin typeface="Times New Roman"/>
                          <a:cs typeface="Times New Roman"/>
                        </a:rPr>
                        <a:t>είναι: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47370" marR="33020" indent="-228600" algn="just">
                        <a:lnSpc>
                          <a:spcPct val="96900"/>
                        </a:lnSpc>
                        <a:spcBef>
                          <a:spcPts val="20"/>
                        </a:spcBef>
                        <a:buSzPct val="96551"/>
                        <a:buFont typeface="Symbol"/>
                        <a:buChar char=""/>
                        <a:tabLst>
                          <a:tab pos="548005" algn="l"/>
                        </a:tabLst>
                      </a:pPr>
                      <a:r>
                        <a:rPr sz="1450" i="1" spc="-25" dirty="0">
                          <a:latin typeface="Century"/>
                          <a:cs typeface="Century"/>
                        </a:rPr>
                        <a:t>Οριζόντιες επιφάνειες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νερού-τεχνητές λίμνες,  Συντριβάνια, κατακόρυφες επιφάνειες νερού και 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πίδακες.</a:t>
                      </a:r>
                      <a:endParaRPr sz="1450">
                        <a:latin typeface="Century"/>
                        <a:cs typeface="Century"/>
                      </a:endParaRPr>
                    </a:p>
                    <a:p>
                      <a:pPr marL="547370" marR="31750" indent="-228600" algn="just">
                        <a:lnSpc>
                          <a:spcPct val="96900"/>
                        </a:lnSpc>
                        <a:spcBef>
                          <a:spcPts val="615"/>
                        </a:spcBef>
                        <a:buSzPct val="96551"/>
                        <a:buFont typeface="Symbol"/>
                        <a:buChar char=""/>
                        <a:tabLst>
                          <a:tab pos="548005" algn="l"/>
                        </a:tabLst>
                      </a:pPr>
                      <a:r>
                        <a:rPr sz="1450" i="1" spc="-30" dirty="0">
                          <a:latin typeface="Century"/>
                          <a:cs typeface="Century"/>
                        </a:rPr>
                        <a:t>Οποιαδήποτε τεχνητή κατασκευή υποδοχής του  υδάτινου στοιχείου προϋποθέτει τη δημιουργία  υπόγειων δεξαμενών συλλογής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και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επανάχρησης  του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νερού, </a:t>
                      </a:r>
                      <a:r>
                        <a:rPr sz="1450" i="1" spc="-20" dirty="0">
                          <a:latin typeface="Century"/>
                          <a:cs typeface="Century"/>
                        </a:rPr>
                        <a:t>οι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οποίες προκειμένου </a:t>
                      </a:r>
                      <a:r>
                        <a:rPr sz="1450" i="1" spc="-35" dirty="0">
                          <a:latin typeface="Century"/>
                          <a:cs typeface="Century"/>
                        </a:rPr>
                        <a:t>να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παρουσιάζουν  </a:t>
                      </a:r>
                      <a:r>
                        <a:rPr sz="1450" i="1" spc="-35" dirty="0">
                          <a:latin typeface="Century"/>
                          <a:cs typeface="Century"/>
                        </a:rPr>
                        <a:t>υψηλή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αντοχή κατασκευάζονται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αναγκαστικά </a:t>
                      </a:r>
                      <a:r>
                        <a:rPr sz="1450" i="1" spc="-35" dirty="0">
                          <a:latin typeface="Century"/>
                          <a:cs typeface="Century"/>
                        </a:rPr>
                        <a:t>από 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σκυρόδεμα. </a:t>
                      </a:r>
                      <a:r>
                        <a:rPr sz="1450" i="1" spc="-35" dirty="0">
                          <a:latin typeface="Century"/>
                          <a:cs typeface="Century"/>
                        </a:rPr>
                        <a:t>Ακόμα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και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η δημιουργία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ενός </a:t>
                      </a:r>
                      <a:r>
                        <a:rPr sz="1450" i="1" spc="75" dirty="0">
                          <a:latin typeface="Century"/>
                          <a:cs typeface="Century"/>
                        </a:rPr>
                        <a:t>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καναλιού</a:t>
                      </a:r>
                      <a:endParaRPr sz="1450">
                        <a:latin typeface="Century"/>
                        <a:cs typeface="Century"/>
                      </a:endParaRPr>
                    </a:p>
                    <a:p>
                      <a:pPr marL="547370" marR="33655">
                        <a:lnSpc>
                          <a:spcPts val="1680"/>
                        </a:lnSpc>
                        <a:spcBef>
                          <a:spcPts val="45"/>
                        </a:spcBef>
                        <a:tabLst>
                          <a:tab pos="1651635" algn="l"/>
                          <a:tab pos="2736850" algn="l"/>
                          <a:tab pos="3545204" algn="l"/>
                          <a:tab pos="4443095" algn="l"/>
                        </a:tabLst>
                      </a:pPr>
                      <a:r>
                        <a:rPr sz="1450" i="1" dirty="0">
                          <a:latin typeface="Century"/>
                          <a:cs typeface="Century"/>
                        </a:rPr>
                        <a:t>«φυσικ</a:t>
                      </a:r>
                      <a:r>
                        <a:rPr sz="1450" i="1" spc="-10" dirty="0">
                          <a:latin typeface="Century"/>
                          <a:cs typeface="Century"/>
                        </a:rPr>
                        <a:t>ή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ς	</a:t>
                      </a:r>
                      <a:r>
                        <a:rPr sz="1450" i="1" spc="-10" dirty="0">
                          <a:latin typeface="Century"/>
                          <a:cs typeface="Century"/>
                        </a:rPr>
                        <a:t>υ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δ</a:t>
                      </a:r>
                      <a:r>
                        <a:rPr sz="1450" i="1" spc="-15" dirty="0">
                          <a:latin typeface="Century"/>
                          <a:cs typeface="Century"/>
                        </a:rPr>
                        <a:t>ά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τ</a:t>
                      </a:r>
                      <a:r>
                        <a:rPr sz="1450" i="1" spc="-15" dirty="0">
                          <a:latin typeface="Century"/>
                          <a:cs typeface="Century"/>
                        </a:rPr>
                        <a:t>ι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νης	ρ</a:t>
                      </a:r>
                      <a:r>
                        <a:rPr sz="1450" i="1" spc="5" dirty="0">
                          <a:latin typeface="Century"/>
                          <a:cs typeface="Century"/>
                        </a:rPr>
                        <a:t>ο</a:t>
                      </a:r>
                      <a:r>
                        <a:rPr sz="1450" i="1" spc="-10" dirty="0">
                          <a:latin typeface="Century"/>
                          <a:cs typeface="Century"/>
                        </a:rPr>
                        <a:t>ή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ς»	</a:t>
                      </a:r>
                      <a:r>
                        <a:rPr sz="1450" i="1" spc="-5" dirty="0">
                          <a:latin typeface="Century"/>
                          <a:cs typeface="Century"/>
                        </a:rPr>
                        <a:t>χ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ρή</a:t>
                      </a:r>
                      <a:r>
                        <a:rPr sz="1450" i="1" spc="-10" dirty="0">
                          <a:latin typeface="Century"/>
                          <a:cs typeface="Century"/>
                        </a:rPr>
                        <a:t>ζ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ει	τ</a:t>
                      </a:r>
                      <a:r>
                        <a:rPr sz="1450" i="1" spc="-10" dirty="0">
                          <a:latin typeface="Century"/>
                          <a:cs typeface="Century"/>
                        </a:rPr>
                        <a:t>η</a:t>
                      </a:r>
                      <a:r>
                        <a:rPr sz="1450" i="1" dirty="0">
                          <a:latin typeface="Century"/>
                          <a:cs typeface="Century"/>
                        </a:rPr>
                        <a:t>ν 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προαναφερθείσα</a:t>
                      </a:r>
                      <a:r>
                        <a:rPr sz="1450" i="1" spc="-45" dirty="0">
                          <a:latin typeface="Century"/>
                          <a:cs typeface="Century"/>
                        </a:rPr>
                        <a:t>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κατασκευή.</a:t>
                      </a:r>
                      <a:endParaRPr sz="1450">
                        <a:latin typeface="Century"/>
                        <a:cs typeface="Century"/>
                      </a:endParaRPr>
                    </a:p>
                    <a:p>
                      <a:pPr marL="547370" marR="33020" indent="-228600" algn="just">
                        <a:lnSpc>
                          <a:spcPct val="96800"/>
                        </a:lnSpc>
                        <a:spcBef>
                          <a:spcPts val="585"/>
                        </a:spcBef>
                        <a:buSzPct val="96551"/>
                        <a:buFont typeface="Symbol"/>
                        <a:buChar char=""/>
                        <a:tabLst>
                          <a:tab pos="548005" algn="l"/>
                        </a:tabLst>
                      </a:pPr>
                      <a:r>
                        <a:rPr sz="1450" i="1" spc="-40" dirty="0">
                          <a:latin typeface="Century"/>
                          <a:cs typeface="Century"/>
                        </a:rPr>
                        <a:t>Η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σταθερή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εφαρμογή αναβαθμών από σχιστόπλακες 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ιδικά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όταν συνδυάζονται με υδάτινη ροή,  προϋποθέτει την πάκτωσή τους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σε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σταθερό  υπόστρωμα, </a:t>
                      </a:r>
                      <a:r>
                        <a:rPr sz="1450" i="1" spc="-25" dirty="0">
                          <a:latin typeface="Century"/>
                          <a:cs typeface="Century"/>
                        </a:rPr>
                        <a:t>δηλ. </a:t>
                      </a:r>
                      <a:r>
                        <a:rPr sz="1450" i="1" spc="-35" dirty="0">
                          <a:latin typeface="Century"/>
                          <a:cs typeface="Century"/>
                        </a:rPr>
                        <a:t>πλάκα από</a:t>
                      </a:r>
                      <a:r>
                        <a:rPr sz="1450" i="1" spc="-10" dirty="0">
                          <a:latin typeface="Century"/>
                          <a:cs typeface="Century"/>
                        </a:rPr>
                        <a:t> </a:t>
                      </a:r>
                      <a:r>
                        <a:rPr sz="1450" i="1" spc="-30" dirty="0">
                          <a:latin typeface="Century"/>
                          <a:cs typeface="Century"/>
                        </a:rPr>
                        <a:t>σκυρόδεμα.</a:t>
                      </a:r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11835"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450">
                        <a:latin typeface="Century"/>
                        <a:cs typeface="Century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lnSpc>
                          <a:spcPts val="155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ts val="157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(5)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ts val="1575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4.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ts val="155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Δημοτική</a:t>
                      </a:r>
                      <a:r>
                        <a:rPr sz="1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Αρχή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21241</Words>
  <Application>Microsoft Office PowerPoint</Application>
  <PresentationFormat>Προσαρμογή</PresentationFormat>
  <Paragraphs>1436</Paragraphs>
  <Slides>67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67</vt:i4>
      </vt:variant>
    </vt:vector>
  </HeadingPairs>
  <TitlesOfParts>
    <vt:vector size="68" baseType="lpstr">
      <vt:lpstr>Office Theme</vt:lpstr>
      <vt:lpstr>Παρουσίαση του PowerPoint</vt:lpstr>
      <vt:lpstr>1. ΛΥΜΠΟΥΡΙΔΗΣ ΔΗΜΗΤΡΙΟΣ</vt:lpstr>
      <vt:lpstr>Παρουσίαση του PowerPoint</vt:lpstr>
      <vt:lpstr>Παρουσίαση του PowerPoint</vt:lpstr>
      <vt:lpstr>Παρουσίαση του PowerPoint</vt:lpstr>
      <vt:lpstr>2. ΚΑΛΥΒΑΣ ΝΙΚΗΦΟΡΟΣ</vt:lpstr>
      <vt:lpstr>3. ΓΕΡΟΝΙΚΟΣ ΔΗΜΗΤΡΙΟΣ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4. ΠΟΣΟΝΙΔΗΣ ΧΑΡΑΛΑΜΠΟΣ</vt:lpstr>
      <vt:lpstr>Παρουσίαση του PowerPoint</vt:lpstr>
      <vt:lpstr>5. ΜΕΡΜΙΓΚΗΣ ΣΤΕΛΙΟΣ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6. Τ.Ε.Ε. ΑΙΤΩΛΟΑΚΑΡΝΑΝΙΑΣ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7. ΜΑΡΓΑΡΑ ΝΤΟΡΑ</vt:lpstr>
      <vt:lpstr>8. ΤΡΑΠΕΖΙΩΤΗΣ ΔΗΜΗΤΡΙΟΣ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9. ΠΑΠΑΧΡΗΣΤΟΥ ΑΝΝΑ</vt:lpstr>
      <vt:lpstr>Παρουσίαση του PowerPoint</vt:lpstr>
      <vt:lpstr>9. ΜΑΡΙΦΟΓΛΟΥ ΧΡΗΣΤΟΣ</vt:lpstr>
      <vt:lpstr>Παρουσίαση του PowerPoint</vt:lpstr>
      <vt:lpstr>10. ΚΩΝΣΤΑΝΤΟΠΟΥΛΟΣ  ΔΗΜΗΤΡΙΟΣ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12. ΓΑΛΑΖΟΥΛΑ ΕΡΑΣΜΙΑ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ΔΙΑΒΟΥΛΕΥΣΗ ΔΙΑΧΕΙΡΙΣΤΙΚΗΣ ΜΕΛΕΤΗΣ ΠΑΠΑΣΤΡΑΤΕΙΟΥ ΠΑΡΚΟΥ</dc:title>
  <dc:creator>1</dc:creator>
  <cp:lastModifiedBy>user</cp:lastModifiedBy>
  <cp:revision>1</cp:revision>
  <dcterms:created xsi:type="dcterms:W3CDTF">2017-06-20T10:16:00Z</dcterms:created>
  <dcterms:modified xsi:type="dcterms:W3CDTF">2017-06-20T10:18:43Z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2017-06-20T00:00:00Z</vt:filetime>
  </property>
  <property fmtid="{D5CDD505-2E9C-101B-9397-08002B2CF9AE}" pid="3" name="Creator">
    <vt:lpwstr>Microsoft® Word 2010</vt:lpwstr>
  </property>
  <property fmtid="{D5CDD505-2E9C-101B-9397-08002B2CF9AE}" pid="4" name="LastSaved">
    <vt:filetime>2017-06-20T00:00:00Z</vt:filetime>
  </property>
</Properties>
</file>